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346" r:id="rId2"/>
    <p:sldId id="378" r:id="rId3"/>
    <p:sldId id="405" r:id="rId4"/>
    <p:sldId id="406" r:id="rId5"/>
    <p:sldId id="349" r:id="rId6"/>
    <p:sldId id="389" r:id="rId7"/>
    <p:sldId id="398" r:id="rId8"/>
    <p:sldId id="388" r:id="rId9"/>
    <p:sldId id="322" r:id="rId10"/>
    <p:sldId id="391" r:id="rId11"/>
    <p:sldId id="323" r:id="rId12"/>
    <p:sldId id="386" r:id="rId13"/>
    <p:sldId id="294" r:id="rId14"/>
    <p:sldId id="311" r:id="rId15"/>
    <p:sldId id="422" r:id="rId16"/>
    <p:sldId id="420" r:id="rId17"/>
    <p:sldId id="437" r:id="rId18"/>
    <p:sldId id="433" r:id="rId19"/>
    <p:sldId id="434" r:id="rId20"/>
    <p:sldId id="435" r:id="rId21"/>
    <p:sldId id="375" r:id="rId22"/>
    <p:sldId id="407" r:id="rId23"/>
    <p:sldId id="436" r:id="rId24"/>
    <p:sldId id="415" r:id="rId25"/>
    <p:sldId id="418" r:id="rId26"/>
    <p:sldId id="377" r:id="rId27"/>
    <p:sldId id="285" r:id="rId28"/>
    <p:sldId id="276" r:id="rId29"/>
    <p:sldId id="335" r:id="rId30"/>
    <p:sldId id="429" r:id="rId31"/>
    <p:sldId id="316" r:id="rId32"/>
    <p:sldId id="369" r:id="rId33"/>
    <p:sldId id="421" r:id="rId34"/>
    <p:sldId id="396" r:id="rId35"/>
    <p:sldId id="438" r:id="rId36"/>
    <p:sldId id="423" r:id="rId37"/>
    <p:sldId id="303" r:id="rId38"/>
    <p:sldId id="281" r:id="rId39"/>
    <p:sldId id="344" r:id="rId40"/>
    <p:sldId id="265" r:id="rId41"/>
    <p:sldId id="380" r:id="rId42"/>
    <p:sldId id="350" r:id="rId43"/>
    <p:sldId id="419" r:id="rId44"/>
    <p:sldId id="395" r:id="rId45"/>
    <p:sldId id="404" r:id="rId46"/>
    <p:sldId id="408" r:id="rId47"/>
    <p:sldId id="414" r:id="rId48"/>
  </p:sldIdLst>
  <p:sldSz cx="9144000" cy="6858000" type="screen4x3"/>
  <p:notesSz cx="6858000" cy="9144000"/>
  <p:defaultTextStyle>
    <a:defPPr>
      <a:defRPr lang="fr-FR"/>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7E6"/>
    <a:srgbClr val="E8AC26"/>
    <a:srgbClr val="F3F2EB"/>
    <a:srgbClr val="CCECFF"/>
    <a:srgbClr val="9DCBCF"/>
    <a:srgbClr val="20EE5B"/>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7816" autoAdjust="0"/>
  </p:normalViewPr>
  <p:slideViewPr>
    <p:cSldViewPr snapToGrid="0" snapToObjects="1">
      <p:cViewPr>
        <p:scale>
          <a:sx n="69" d="100"/>
          <a:sy n="69" d="100"/>
        </p:scale>
        <p:origin x="-1027" y="-250"/>
      </p:cViewPr>
      <p:guideLst>
        <p:guide orient="horz" pos="2160"/>
        <p:guide pos="2880"/>
      </p:guideLst>
    </p:cSldViewPr>
  </p:slideViewPr>
  <p:outlineViewPr>
    <p:cViewPr>
      <p:scale>
        <a:sx n="33" d="100"/>
        <a:sy n="33" d="100"/>
      </p:scale>
      <p:origin x="0" y="912"/>
    </p:cViewPr>
  </p:outlineViewPr>
  <p:notesTextViewPr>
    <p:cViewPr>
      <p:scale>
        <a:sx n="100" d="100"/>
        <a:sy n="100" d="100"/>
      </p:scale>
      <p:origin x="0" y="0"/>
    </p:cViewPr>
  </p:notesTextViewPr>
  <p:sorterViewPr>
    <p:cViewPr>
      <p:scale>
        <a:sx n="66" d="100"/>
        <a:sy n="66" d="100"/>
      </p:scale>
      <p:origin x="0" y="931"/>
    </p:cViewPr>
  </p:sorterViewPr>
  <p:notesViewPr>
    <p:cSldViewPr snapToGrid="0" snapToObjects="1">
      <p:cViewPr varScale="1">
        <p:scale>
          <a:sx n="41" d="100"/>
          <a:sy n="41" d="100"/>
        </p:scale>
        <p:origin x="-1560" y="-7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image" Target="../media/image120.wmf"/><Relationship Id="rId7" Type="http://schemas.openxmlformats.org/officeDocument/2006/relationships/image" Target="../media/image124.wmf"/><Relationship Id="rId2" Type="http://schemas.openxmlformats.org/officeDocument/2006/relationships/image" Target="../media/image119.wmf"/><Relationship Id="rId1" Type="http://schemas.openxmlformats.org/officeDocument/2006/relationships/image" Target="../media/image118.w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5.w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5" Type="http://schemas.openxmlformats.org/officeDocument/2006/relationships/image" Target="../media/image141.wmf"/><Relationship Id="rId4" Type="http://schemas.openxmlformats.org/officeDocument/2006/relationships/image" Target="../media/image14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2.wmf"/><Relationship Id="rId2" Type="http://schemas.openxmlformats.org/officeDocument/2006/relationships/image" Target="../media/image151.wmf"/><Relationship Id="rId1" Type="http://schemas.openxmlformats.org/officeDocument/2006/relationships/image" Target="../media/image150.wmf"/><Relationship Id="rId4" Type="http://schemas.openxmlformats.org/officeDocument/2006/relationships/image" Target="../media/image153.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62.wmf"/><Relationship Id="rId2" Type="http://schemas.openxmlformats.org/officeDocument/2006/relationships/image" Target="../media/image161.wmf"/><Relationship Id="rId1" Type="http://schemas.openxmlformats.org/officeDocument/2006/relationships/image" Target="../media/image160.wmf"/><Relationship Id="rId5" Type="http://schemas.openxmlformats.org/officeDocument/2006/relationships/image" Target="../media/image164.wmf"/><Relationship Id="rId4" Type="http://schemas.openxmlformats.org/officeDocument/2006/relationships/image" Target="../media/image163.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0.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4.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77.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81.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87.wmf"/><Relationship Id="rId1" Type="http://schemas.openxmlformats.org/officeDocument/2006/relationships/image" Target="../media/image186.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94.wmf"/><Relationship Id="rId1" Type="http://schemas.openxmlformats.org/officeDocument/2006/relationships/image" Target="../media/image193.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01.wmf"/><Relationship Id="rId2" Type="http://schemas.openxmlformats.org/officeDocument/2006/relationships/image" Target="../media/image200.wmf"/><Relationship Id="rId1" Type="http://schemas.openxmlformats.org/officeDocument/2006/relationships/image" Target="../media/image199.wmf"/><Relationship Id="rId4" Type="http://schemas.openxmlformats.org/officeDocument/2006/relationships/image" Target="../media/image202.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wmf"/><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pitchFamily="34" charset="0"/>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pitchFamily="34" charset="0"/>
              </a:defRPr>
            </a:lvl1pPr>
          </a:lstStyle>
          <a:p>
            <a:pPr>
              <a:defRPr/>
            </a:pPr>
            <a:fld id="{0439C615-C3EA-48BB-8AE0-D0191876095C}" type="datetimeFigureOut">
              <a:rPr lang="fr-FR"/>
              <a:pPr>
                <a:defRPr/>
              </a:pPr>
              <a:t>23/06/2016</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pitchFamily="34" charset="0"/>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Arial" pitchFamily="34" charset="0"/>
              </a:defRPr>
            </a:lvl1pPr>
          </a:lstStyle>
          <a:p>
            <a:pPr>
              <a:defRPr/>
            </a:pPr>
            <a:fld id="{D9AEEA38-75A3-4C76-9E8E-57ED1C28545E}" type="slidenum">
              <a:rPr lang="fr-FR"/>
              <a:pPr>
                <a:defRPr/>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ＭＳ Ｐゴシック" charset="-128"/>
                <a:cs typeface="+mn-cs"/>
              </a:defRPr>
            </a:lvl1pPr>
          </a:lstStyle>
          <a:p>
            <a:pPr>
              <a:defRPr/>
            </a:pPr>
            <a:fld id="{1687CC81-50BF-40DF-9461-E7E4F8F89531}" type="datetimeFigureOut">
              <a:rPr lang="fr-FR"/>
              <a:pPr>
                <a:defRPr/>
              </a:pPr>
              <a:t>23/06/2016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smtClean="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ＭＳ Ｐゴシック" charset="-128"/>
                <a:cs typeface="+mn-cs"/>
              </a:defRPr>
            </a:lvl1pPr>
          </a:lstStyle>
          <a:p>
            <a:pPr>
              <a:defRPr/>
            </a:pPr>
            <a:fld id="{77DC85B6-76E9-46C9-90C6-B07B966F8EC0}" type="slidenum">
              <a:rPr lang="fr-FR"/>
              <a:pPr>
                <a:defRPr/>
              </a:pPr>
              <a:t>‹N°›</a:t>
            </a:fld>
            <a:endParaRPr 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77DC85B6-76E9-46C9-90C6-B07B966F8EC0}" type="slidenum">
              <a:rPr lang="fr-FR" smtClean="0"/>
              <a:pPr>
                <a:defRP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95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Model de Kruer: </a:t>
            </a:r>
          </a:p>
          <a:p>
            <a:pPr>
              <a:buFontTx/>
              <a:buChar char="-"/>
            </a:pPr>
            <a:r>
              <a:rPr lang="fr-FR" smtClean="0"/>
              <a:t>On néglige l’inertie des électrons. </a:t>
            </a:r>
          </a:p>
          <a:p>
            <a:pPr>
              <a:buFontTx/>
              <a:buChar char="-"/>
            </a:pPr>
            <a:r>
              <a:rPr lang="fr-FR" smtClean="0"/>
              <a:t> On définit une pressure électronique, convertie en champs par poisson. Equation d’état isotherme pour les électrons, permet de définir une température Te</a:t>
            </a:r>
          </a:p>
          <a:p>
            <a:pPr>
              <a:buFontTx/>
              <a:buChar char="-"/>
            </a:pPr>
            <a:r>
              <a:rPr lang="fr-FR" smtClean="0"/>
              <a:t>- phase accumulé hors réfléxion: proportionelle à L/lambda, donc de second ordre. Remarque: approximation du profil de densité en surface</a:t>
            </a:r>
          </a:p>
        </p:txBody>
      </p:sp>
      <p:sp>
        <p:nvSpPr>
          <p:cNvPr id="10957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6F3B9B9-DE6E-4771-B557-AFD5B1F48465}" type="slidenum">
              <a:rPr lang="fr-FR" smtClean="0">
                <a:latin typeface="Arial" pitchFamily="34" charset="0"/>
                <a:ea typeface="ＭＳ Ｐゴシック" pitchFamily="34" charset="-128"/>
              </a:rPr>
              <a:pPr>
                <a:defRPr/>
              </a:pPr>
              <a:t>13</a:t>
            </a:fld>
            <a:endParaRPr lang="fr-FR" smtClean="0">
              <a:latin typeface="Arial" pitchFamily="34"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05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The simple </a:t>
            </a:r>
            <a:r>
              <a:rPr lang="fr-FR" dirty="0" err="1" smtClean="0"/>
              <a:t>approach</a:t>
            </a:r>
            <a:r>
              <a:rPr lang="fr-FR" dirty="0" smtClean="0"/>
              <a:t> to </a:t>
            </a:r>
            <a:r>
              <a:rPr lang="fr-FR" dirty="0" err="1" smtClean="0"/>
              <a:t>estimate</a:t>
            </a:r>
            <a:r>
              <a:rPr lang="fr-FR" dirty="0" smtClean="0"/>
              <a:t> the gradient expansion </a:t>
            </a:r>
            <a:r>
              <a:rPr lang="fr-FR" dirty="0" err="1" smtClean="0"/>
              <a:t>is</a:t>
            </a:r>
            <a:r>
              <a:rPr lang="fr-FR" dirty="0" smtClean="0"/>
              <a:t> </a:t>
            </a:r>
            <a:r>
              <a:rPr lang="fr-FR" dirty="0" err="1" smtClean="0"/>
              <a:t>explain</a:t>
            </a:r>
            <a:r>
              <a:rPr lang="fr-FR" dirty="0" smtClean="0"/>
              <a:t> </a:t>
            </a:r>
            <a:r>
              <a:rPr lang="fr-FR" dirty="0" err="1" smtClean="0"/>
              <a:t>here</a:t>
            </a:r>
            <a:endParaRPr lang="fr-FR" dirty="0" smtClean="0"/>
          </a:p>
          <a:p>
            <a:r>
              <a:rPr lang="fr-FR" dirty="0" err="1" smtClean="0"/>
              <a:t>Does</a:t>
            </a:r>
            <a:r>
              <a:rPr lang="fr-FR" dirty="0" smtClean="0"/>
              <a:t> plasma cool as </a:t>
            </a:r>
            <a:r>
              <a:rPr lang="fr-FR" dirty="0" err="1" smtClean="0"/>
              <a:t>it</a:t>
            </a:r>
            <a:r>
              <a:rPr lang="fr-FR" dirty="0" smtClean="0"/>
              <a:t> </a:t>
            </a:r>
            <a:r>
              <a:rPr lang="fr-FR" dirty="0" err="1" smtClean="0"/>
              <a:t>expands</a:t>
            </a:r>
            <a:r>
              <a:rPr lang="fr-FR" dirty="0" smtClean="0"/>
              <a:t>: </a:t>
            </a:r>
            <a:r>
              <a:rPr lang="fr-FR" dirty="0" err="1" smtClean="0"/>
              <a:t>yes</a:t>
            </a:r>
            <a:r>
              <a:rPr lang="fr-FR" dirty="0" smtClean="0"/>
              <a:t>..</a:t>
            </a:r>
          </a:p>
          <a:p>
            <a:r>
              <a:rPr lang="fr-FR" dirty="0" smtClean="0"/>
              <a:t>Limite de la résolution spatial: &lt;10microns</a:t>
            </a:r>
          </a:p>
          <a:p>
            <a:r>
              <a:rPr lang="fr-FR" dirty="0" smtClean="0"/>
              <a:t>Remarque: expansion à 10nm/</a:t>
            </a:r>
            <a:r>
              <a:rPr lang="fr-FR" dirty="0" err="1" smtClean="0"/>
              <a:t>ps</a:t>
            </a:r>
            <a:r>
              <a:rPr lang="fr-FR" dirty="0" smtClean="0"/>
              <a:t> =&gt; effet doppler Delta V/ c = 3e-5 (10nm/</a:t>
            </a:r>
            <a:r>
              <a:rPr lang="fr-FR" dirty="0" err="1" smtClean="0"/>
              <a:t>ps</a:t>
            </a:r>
            <a:r>
              <a:rPr lang="fr-FR" dirty="0" smtClean="0"/>
              <a:t> = 10 000m/s)</a:t>
            </a:r>
          </a:p>
          <a:p>
            <a:r>
              <a:rPr lang="fr-FR" dirty="0" smtClean="0"/>
              <a:t>Limite</a:t>
            </a:r>
            <a:r>
              <a:rPr lang="fr-FR" baseline="0" dirty="0" smtClean="0"/>
              <a:t> variation en fréquence pour une intégration sur 1ms: 314 Hz</a:t>
            </a:r>
          </a:p>
          <a:p>
            <a:endParaRPr lang="fr-FR" dirty="0" smtClean="0"/>
          </a:p>
        </p:txBody>
      </p:sp>
      <p:sp>
        <p:nvSpPr>
          <p:cNvPr id="11059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6DCC17F-6515-4010-881D-0E00F9FF57FF}" type="slidenum">
              <a:rPr lang="fr-FR" smtClean="0">
                <a:latin typeface="Arial" pitchFamily="34" charset="0"/>
                <a:ea typeface="ＭＳ Ｐゴシック" pitchFamily="34" charset="-128"/>
              </a:rPr>
              <a:pPr>
                <a:defRPr/>
              </a:pPr>
              <a:t>14</a:t>
            </a:fld>
            <a:endParaRPr lang="fr-FR" smtClean="0">
              <a:latin typeface="Arial" pitchFamily="34" charset="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05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The simple </a:t>
            </a:r>
            <a:r>
              <a:rPr lang="fr-FR" dirty="0" err="1" smtClean="0"/>
              <a:t>approach</a:t>
            </a:r>
            <a:r>
              <a:rPr lang="fr-FR" dirty="0" smtClean="0"/>
              <a:t> to </a:t>
            </a:r>
            <a:r>
              <a:rPr lang="fr-FR" dirty="0" err="1" smtClean="0"/>
              <a:t>estimate</a:t>
            </a:r>
            <a:r>
              <a:rPr lang="fr-FR" dirty="0" smtClean="0"/>
              <a:t> the gradient expansion </a:t>
            </a:r>
            <a:r>
              <a:rPr lang="fr-FR" dirty="0" err="1" smtClean="0"/>
              <a:t>is</a:t>
            </a:r>
            <a:r>
              <a:rPr lang="fr-FR" dirty="0" smtClean="0"/>
              <a:t> </a:t>
            </a:r>
            <a:r>
              <a:rPr lang="fr-FR" dirty="0" err="1" smtClean="0"/>
              <a:t>explain</a:t>
            </a:r>
            <a:r>
              <a:rPr lang="fr-FR" dirty="0" smtClean="0"/>
              <a:t> </a:t>
            </a:r>
            <a:r>
              <a:rPr lang="fr-FR" dirty="0" err="1" smtClean="0"/>
              <a:t>here</a:t>
            </a:r>
            <a:endParaRPr lang="fr-FR" dirty="0" smtClean="0"/>
          </a:p>
          <a:p>
            <a:r>
              <a:rPr lang="fr-FR" dirty="0" err="1" smtClean="0"/>
              <a:t>Does</a:t>
            </a:r>
            <a:r>
              <a:rPr lang="fr-FR" dirty="0" smtClean="0"/>
              <a:t> plasma cool as </a:t>
            </a:r>
            <a:r>
              <a:rPr lang="fr-FR" dirty="0" err="1" smtClean="0"/>
              <a:t>it</a:t>
            </a:r>
            <a:r>
              <a:rPr lang="fr-FR" dirty="0" smtClean="0"/>
              <a:t> </a:t>
            </a:r>
            <a:r>
              <a:rPr lang="fr-FR" dirty="0" err="1" smtClean="0"/>
              <a:t>expands</a:t>
            </a:r>
            <a:r>
              <a:rPr lang="fr-FR" dirty="0" smtClean="0"/>
              <a:t>: </a:t>
            </a:r>
            <a:r>
              <a:rPr lang="fr-FR" dirty="0" err="1" smtClean="0"/>
              <a:t>yes</a:t>
            </a:r>
            <a:r>
              <a:rPr lang="fr-FR" dirty="0" smtClean="0"/>
              <a:t>..</a:t>
            </a:r>
          </a:p>
          <a:p>
            <a:r>
              <a:rPr lang="fr-FR" dirty="0" smtClean="0"/>
              <a:t>Limite de la résolution spatial: &lt;10microns</a:t>
            </a:r>
          </a:p>
          <a:p>
            <a:r>
              <a:rPr lang="fr-FR" dirty="0" smtClean="0"/>
              <a:t>Remarque: expansion à 10nm/</a:t>
            </a:r>
            <a:r>
              <a:rPr lang="fr-FR" dirty="0" err="1" smtClean="0"/>
              <a:t>ps</a:t>
            </a:r>
            <a:r>
              <a:rPr lang="fr-FR" dirty="0" smtClean="0"/>
              <a:t> =&gt; effet doppler Delta V/ c = 3e-5 (10nm/</a:t>
            </a:r>
            <a:r>
              <a:rPr lang="fr-FR" dirty="0" err="1" smtClean="0"/>
              <a:t>ps</a:t>
            </a:r>
            <a:r>
              <a:rPr lang="fr-FR" dirty="0" smtClean="0"/>
              <a:t> = 10 000m/s)</a:t>
            </a:r>
          </a:p>
          <a:p>
            <a:r>
              <a:rPr lang="fr-FR" dirty="0" smtClean="0"/>
              <a:t>Limite</a:t>
            </a:r>
            <a:r>
              <a:rPr lang="fr-FR" baseline="0" dirty="0" smtClean="0"/>
              <a:t> variation en fréquence pour une intégration sur 1ms: 314 Hz</a:t>
            </a:r>
          </a:p>
          <a:p>
            <a:endParaRPr lang="fr-FR" dirty="0" smtClean="0"/>
          </a:p>
        </p:txBody>
      </p:sp>
      <p:sp>
        <p:nvSpPr>
          <p:cNvPr id="11059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6DCC17F-6515-4010-881D-0E00F9FF57FF}" type="slidenum">
              <a:rPr lang="fr-FR" smtClean="0">
                <a:latin typeface="Arial" pitchFamily="34" charset="0"/>
                <a:ea typeface="ＭＳ Ｐゴシック" pitchFamily="34" charset="-128"/>
              </a:rPr>
              <a:pPr>
                <a:defRPr/>
              </a:pPr>
              <a:t>15</a:t>
            </a:fld>
            <a:endParaRPr lang="fr-FR" smtClean="0">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05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The simple approach to estimate the gradient expansion is explain here</a:t>
            </a:r>
          </a:p>
          <a:p>
            <a:r>
              <a:rPr lang="fr-FR" smtClean="0"/>
              <a:t>Does plasma cool as it expands: yes..</a:t>
            </a:r>
          </a:p>
        </p:txBody>
      </p:sp>
      <p:sp>
        <p:nvSpPr>
          <p:cNvPr id="11059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6DCC17F-6515-4010-881D-0E00F9FF57FF}" type="slidenum">
              <a:rPr lang="fr-FR" smtClean="0">
                <a:latin typeface="Arial" pitchFamily="34" charset="0"/>
                <a:ea typeface="ＭＳ Ｐゴシック" pitchFamily="34" charset="-128"/>
              </a:rPr>
              <a:pPr>
                <a:defRPr/>
              </a:pPr>
              <a:t>16</a:t>
            </a:fld>
            <a:endParaRPr lang="fr-FR" smtClean="0">
              <a:latin typeface="Arial"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16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a:buFont typeface="Arial" pitchFamily="34" charset="0"/>
              <a:buChar char="•"/>
            </a:pPr>
            <a:r>
              <a:rPr lang="fr-FR" dirty="0" smtClean="0"/>
              <a:t> Question: peut-on reconstruire la profil du plasma en 2D sans avoir à suivre les inversion de phase</a:t>
            </a:r>
          </a:p>
          <a:p>
            <a:pPr>
              <a:buFont typeface="Arial" pitchFamily="34" charset="0"/>
              <a:buChar char="•"/>
            </a:pPr>
            <a:r>
              <a:rPr lang="fr-FR" dirty="0" smtClean="0"/>
              <a:t> Cela pose donc le problème suivant: comment reconstruire f= champs</a:t>
            </a:r>
            <a:r>
              <a:rPr lang="fr-FR" baseline="0" dirty="0" smtClean="0"/>
              <a:t> diffracté d’ordre 1 et de champs </a:t>
            </a:r>
            <a:r>
              <a:rPr lang="fr-FR" baseline="0" dirty="0" err="1" smtClean="0"/>
              <a:t>rdiffracté</a:t>
            </a:r>
            <a:r>
              <a:rPr lang="fr-FR" baseline="0" dirty="0" smtClean="0"/>
              <a:t> d’</a:t>
            </a:r>
            <a:r>
              <a:rPr lang="fr-FR" baseline="0" dirty="0" err="1" smtClean="0"/>
              <a:t>odre</a:t>
            </a:r>
            <a:r>
              <a:rPr lang="fr-FR" baseline="0" dirty="0" smtClean="0"/>
              <a:t> 0 </a:t>
            </a:r>
            <a:r>
              <a:rPr lang="fr-FR" baseline="0" dirty="0" err="1" smtClean="0"/>
              <a:t>alteré</a:t>
            </a:r>
            <a:r>
              <a:rPr lang="fr-FR" baseline="0" dirty="0" smtClean="0"/>
              <a:t> par l’expansion du plasma, modélisé par une fonction de </a:t>
            </a:r>
            <a:r>
              <a:rPr lang="fr-FR" baseline="0" dirty="0" err="1" smtClean="0"/>
              <a:t>transfer</a:t>
            </a:r>
            <a:r>
              <a:rPr lang="fr-FR" baseline="0" dirty="0" smtClean="0"/>
              <a:t> complexe T.</a:t>
            </a:r>
            <a:endParaRPr lang="fr-FR" dirty="0" smtClean="0"/>
          </a:p>
        </p:txBody>
      </p:sp>
      <p:sp>
        <p:nvSpPr>
          <p:cNvPr id="11162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0426F5C-0C4C-4C1D-9967-483F552DD441}" type="slidenum">
              <a:rPr lang="fr-FR" smtClean="0">
                <a:latin typeface="Arial" pitchFamily="34" charset="0"/>
                <a:ea typeface="ＭＳ Ｐゴシック" pitchFamily="34" charset="-128"/>
              </a:rPr>
              <a:pPr>
                <a:defRPr/>
              </a:pPr>
              <a:t>17</a:t>
            </a:fld>
            <a:endParaRPr lang="fr-FR" smtClean="0">
              <a:latin typeface="Arial" pitchFamily="34"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26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The simple approach to estimate the gradient expansion is explain here</a:t>
            </a:r>
          </a:p>
          <a:p>
            <a:r>
              <a:rPr lang="fr-FR" smtClean="0"/>
              <a:t>Does plasma cool as it expands: yes..</a:t>
            </a:r>
          </a:p>
        </p:txBody>
      </p:sp>
      <p:sp>
        <p:nvSpPr>
          <p:cNvPr id="11264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A858D7A-7905-48DE-AC00-6E85711AB584}" type="slidenum">
              <a:rPr lang="fr-FR" smtClean="0">
                <a:latin typeface="Arial" pitchFamily="34" charset="0"/>
                <a:ea typeface="ＭＳ Ｐゴシック" pitchFamily="34" charset="-128"/>
              </a:rPr>
              <a:pPr>
                <a:defRPr/>
              </a:pPr>
              <a:t>18</a:t>
            </a:fld>
            <a:endParaRPr lang="fr-FR" smtClean="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36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Présentation d’un cas pathologique de reconstruction</a:t>
            </a:r>
          </a:p>
          <a:p>
            <a:endParaRPr lang="fr-FR" smtClean="0"/>
          </a:p>
        </p:txBody>
      </p:sp>
      <p:sp>
        <p:nvSpPr>
          <p:cNvPr id="113668"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DDF0DB3-DAB9-4CF8-90E1-13C24B2303D7}" type="slidenum">
              <a:rPr lang="fr-FR" smtClean="0">
                <a:latin typeface="Arial" pitchFamily="34" charset="0"/>
                <a:ea typeface="ＭＳ Ｐゴシック" pitchFamily="34" charset="-128"/>
              </a:rPr>
              <a:pPr>
                <a:defRPr/>
              </a:pPr>
              <a:t>19</a:t>
            </a:fld>
            <a:endParaRPr lang="fr-FR" smtClean="0">
              <a:latin typeface="Arial" pitchFamily="34"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46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The simple approach to estimate the gradient expansion is explain here</a:t>
            </a:r>
          </a:p>
          <a:p>
            <a:r>
              <a:rPr lang="fr-FR" smtClean="0"/>
              <a:t>Does plasma cool as it expands: yes..</a:t>
            </a:r>
          </a:p>
        </p:txBody>
      </p:sp>
      <p:sp>
        <p:nvSpPr>
          <p:cNvPr id="11469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6E37776-EA51-4DCA-8C28-557FAA4FCD22}" type="slidenum">
              <a:rPr lang="fr-FR" smtClean="0">
                <a:latin typeface="Arial" pitchFamily="34" charset="0"/>
                <a:ea typeface="ＭＳ Ｐゴシック" pitchFamily="34" charset="-128"/>
              </a:rPr>
              <a:pPr>
                <a:defRPr/>
              </a:pPr>
              <a:t>20</a:t>
            </a:fld>
            <a:endParaRPr lang="fr-FR" smtClean="0">
              <a:latin typeface="Arial" pitchFamily="34"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5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Présiser : fente 55mm de large- spectro puis MCP pour la détection.</a:t>
            </a:r>
          </a:p>
        </p:txBody>
      </p:sp>
      <p:sp>
        <p:nvSpPr>
          <p:cNvPr id="11264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5F4201B-DF93-4954-8262-A2FC1D142421}" type="slidenum">
              <a:rPr lang="fr-FR" smtClean="0">
                <a:latin typeface="Arial" pitchFamily="34" charset="0"/>
                <a:ea typeface="ＭＳ Ｐゴシック" pitchFamily="34" charset="-128"/>
              </a:rPr>
              <a:pPr>
                <a:defRPr/>
              </a:pPr>
              <a:t>22</a:t>
            </a:fld>
            <a:endParaRPr lang="fr-FR" smtClean="0">
              <a:latin typeface="Arial" pitchFamily="34"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pPr eaLnBrk="1" hangingPunct="1"/>
            <a:r>
              <a:rPr lang="en-US" dirty="0" smtClean="0">
                <a:latin typeface="Garamond" pitchFamily="-109" charset="0"/>
              </a:rPr>
              <a:t>The second consequence is that when the </a:t>
            </a:r>
            <a:r>
              <a:rPr lang="en-US" dirty="0" err="1" smtClean="0">
                <a:latin typeface="Garamond" pitchFamily="-109" charset="0"/>
              </a:rPr>
              <a:t>k</a:t>
            </a:r>
            <a:r>
              <a:rPr lang="en-US" dirty="0" smtClean="0">
                <a:latin typeface="Garamond" pitchFamily="-109" charset="0"/>
              </a:rPr>
              <a:t> vector is horizontal, it can be shown that is a phase </a:t>
            </a:r>
            <a:r>
              <a:rPr lang="en-US" dirty="0" err="1" smtClean="0">
                <a:latin typeface="Garamond" pitchFamily="-109" charset="0"/>
              </a:rPr>
              <a:t>matcinh</a:t>
            </a:r>
            <a:r>
              <a:rPr lang="en-US" dirty="0" smtClean="0">
                <a:latin typeface="Garamond" pitchFamily="-109" charset="0"/>
              </a:rPr>
              <a:t> between the plasma </a:t>
            </a:r>
            <a:r>
              <a:rPr lang="en-US" dirty="0" err="1" smtClean="0">
                <a:latin typeface="Garamond" pitchFamily="-109" charset="0"/>
              </a:rPr>
              <a:t>oscilations</a:t>
            </a:r>
            <a:r>
              <a:rPr lang="en-US" dirty="0" smtClean="0">
                <a:latin typeface="Garamond" pitchFamily="-109" charset="0"/>
              </a:rPr>
              <a:t> and the electromagnetic modes in the plasma, as you can see here. Plasma oscillations can thus not only emit light, but can efficiently emit light. This phase matching only occurs for a fraction of the optical cycle, and </a:t>
            </a:r>
            <a:r>
              <a:rPr lang="en-US" dirty="0" err="1" smtClean="0">
                <a:latin typeface="Garamond" pitchFamily="-109" charset="0"/>
              </a:rPr>
              <a:t>attosecond</a:t>
            </a:r>
            <a:r>
              <a:rPr lang="en-US" dirty="0" smtClean="0">
                <a:latin typeface="Garamond" pitchFamily="-109" charset="0"/>
              </a:rPr>
              <a:t> pulses are thus emitted. One </a:t>
            </a:r>
            <a:r>
              <a:rPr lang="en-US" dirty="0" err="1" smtClean="0">
                <a:latin typeface="Garamond" pitchFamily="-109" charset="0"/>
              </a:rPr>
              <a:t>atto</a:t>
            </a:r>
            <a:r>
              <a:rPr lang="en-US" dirty="0" smtClean="0">
                <a:latin typeface="Garamond" pitchFamily="-109" charset="0"/>
              </a:rPr>
              <a:t> pulse is emitted during each optical cycle, and the spectrum of the emitted line thus </a:t>
            </a:r>
            <a:r>
              <a:rPr lang="en-US" dirty="0" err="1" smtClean="0">
                <a:latin typeface="Garamond" pitchFamily="-109" charset="0"/>
              </a:rPr>
              <a:t>consisits</a:t>
            </a:r>
            <a:r>
              <a:rPr lang="en-US" dirty="0" smtClean="0">
                <a:latin typeface="Garamond" pitchFamily="-109" charset="0"/>
              </a:rPr>
              <a:t> in harmonics of the </a:t>
            </a:r>
            <a:r>
              <a:rPr lang="en-US" dirty="0" err="1" smtClean="0">
                <a:latin typeface="Garamond" pitchFamily="-109" charset="0"/>
              </a:rPr>
              <a:t>incdent</a:t>
            </a:r>
            <a:r>
              <a:rPr lang="en-US" dirty="0" smtClean="0">
                <a:latin typeface="Garamond" pitchFamily="-109" charset="0"/>
              </a:rPr>
              <a:t> light. This image ha been obtained from a PIC simulation, which confirms this scenario.</a:t>
            </a:r>
          </a:p>
          <a:p>
            <a:pPr eaLnBrk="1" hangingPunct="1"/>
            <a:endParaRPr lang="en-US" dirty="0" smtClean="0">
              <a:latin typeface="Garamond" pitchFamily="-109" charset="0"/>
            </a:endParaRPr>
          </a:p>
          <a:p>
            <a:pPr eaLnBrk="1" hangingPunct="1"/>
            <a:r>
              <a:rPr lang="en-US" dirty="0" smtClean="0">
                <a:latin typeface="Garamond" pitchFamily="-109" charset="0"/>
              </a:rPr>
              <a:t>So this is the CWE process : </a:t>
            </a:r>
            <a:r>
              <a:rPr lang="en-US" dirty="0" err="1" smtClean="0">
                <a:latin typeface="Garamond" pitchFamily="-109" charset="0"/>
              </a:rPr>
              <a:t>attosecond</a:t>
            </a:r>
            <a:r>
              <a:rPr lang="en-US" dirty="0" smtClean="0">
                <a:latin typeface="Garamond" pitchFamily="-109" charset="0"/>
              </a:rPr>
              <a:t> bunches of </a:t>
            </a:r>
            <a:r>
              <a:rPr lang="en-US" dirty="0" err="1" smtClean="0">
                <a:latin typeface="Garamond" pitchFamily="-109" charset="0"/>
              </a:rPr>
              <a:t>brunel</a:t>
            </a:r>
            <a:r>
              <a:rPr lang="en-US" dirty="0" smtClean="0">
                <a:latin typeface="Garamond" pitchFamily="-109" charset="0"/>
              </a:rPr>
              <a:t> electrons sweep </a:t>
            </a:r>
            <a:r>
              <a:rPr lang="en-US" dirty="0" err="1" smtClean="0">
                <a:latin typeface="Garamond" pitchFamily="-109" charset="0"/>
              </a:rPr>
              <a:t>accorss</a:t>
            </a:r>
            <a:r>
              <a:rPr lang="en-US" dirty="0" smtClean="0">
                <a:latin typeface="Garamond" pitchFamily="-109" charset="0"/>
              </a:rPr>
              <a:t> the plasma, where they </a:t>
            </a:r>
            <a:r>
              <a:rPr lang="en-US" dirty="0" err="1" smtClean="0">
                <a:latin typeface="Garamond" pitchFamily="-109" charset="0"/>
              </a:rPr>
              <a:t>tirgger</a:t>
            </a:r>
            <a:r>
              <a:rPr lang="en-US" dirty="0" smtClean="0">
                <a:latin typeface="Garamond" pitchFamily="-109" charset="0"/>
              </a:rPr>
              <a:t> a coherent superposition of plasma oscillations of different frequencies. Because we are in a density gradient, these coherent high frequency plasma oscillations emit </a:t>
            </a:r>
            <a:r>
              <a:rPr lang="en-US" dirty="0" err="1" smtClean="0">
                <a:latin typeface="Garamond" pitchFamily="-109" charset="0"/>
              </a:rPr>
              <a:t>attosecond</a:t>
            </a:r>
            <a:r>
              <a:rPr lang="en-US" dirty="0" smtClean="0">
                <a:latin typeface="Garamond" pitchFamily="-109" charset="0"/>
              </a:rPr>
              <a:t> XUV pulses.</a:t>
            </a:r>
          </a:p>
          <a:p>
            <a:endParaRPr lang="fr-FR" baseline="0" dirty="0" smtClean="0"/>
          </a:p>
          <a:p>
            <a:r>
              <a:rPr lang="en-US" dirty="0" err="1" smtClean="0"/>
              <a:t>Une</a:t>
            </a:r>
            <a:r>
              <a:rPr lang="en-US" dirty="0" smtClean="0"/>
              <a:t> </a:t>
            </a:r>
            <a:r>
              <a:rPr lang="en-US" dirty="0" err="1" smtClean="0"/>
              <a:t>telle</a:t>
            </a:r>
            <a:r>
              <a:rPr lang="en-US" dirty="0" smtClean="0"/>
              <a:t> </a:t>
            </a:r>
            <a:r>
              <a:rPr lang="en-US" dirty="0" err="1" smtClean="0"/>
              <a:t>émission</a:t>
            </a:r>
            <a:r>
              <a:rPr lang="en-US" dirty="0" smtClean="0"/>
              <a:t> </a:t>
            </a:r>
            <a:r>
              <a:rPr lang="en-US" dirty="0" err="1" smtClean="0"/>
              <a:t>est</a:t>
            </a:r>
            <a:r>
              <a:rPr lang="en-US" dirty="0" smtClean="0"/>
              <a:t> possible </a:t>
            </a:r>
            <a:r>
              <a:rPr lang="en-US" dirty="0" err="1" smtClean="0"/>
              <a:t>dans</a:t>
            </a:r>
            <a:r>
              <a:rPr lang="en-US" dirty="0" smtClean="0"/>
              <a:t> un </a:t>
            </a:r>
            <a:r>
              <a:rPr lang="en-US" dirty="0" err="1" smtClean="0"/>
              <a:t>palsma</a:t>
            </a:r>
            <a:r>
              <a:rPr lang="en-US" dirty="0" smtClean="0"/>
              <a:t> </a:t>
            </a:r>
            <a:r>
              <a:rPr lang="en-US" dirty="0" err="1" smtClean="0"/>
              <a:t>inhomogène</a:t>
            </a:r>
            <a:r>
              <a:rPr lang="en-US" dirty="0" smtClean="0"/>
              <a:t> par un </a:t>
            </a:r>
            <a:r>
              <a:rPr lang="en-US" dirty="0" err="1" smtClean="0"/>
              <a:t>processus</a:t>
            </a:r>
            <a:r>
              <a:rPr lang="en-US" dirty="0" smtClean="0"/>
              <a:t> </a:t>
            </a:r>
            <a:r>
              <a:rPr lang="en-US" dirty="0" err="1" smtClean="0"/>
              <a:t>appelé</a:t>
            </a:r>
            <a:r>
              <a:rPr lang="en-US" dirty="0" smtClean="0"/>
              <a:t> conversion </a:t>
            </a:r>
            <a:r>
              <a:rPr lang="en-US" dirty="0" err="1" smtClean="0"/>
              <a:t>linéaire</a:t>
            </a:r>
            <a:r>
              <a:rPr lang="en-US" dirty="0" smtClean="0"/>
              <a:t> de mode.</a:t>
            </a:r>
          </a:p>
          <a:p>
            <a:endParaRPr lang="en-US" dirty="0" smtClean="0"/>
          </a:p>
          <a:p>
            <a:r>
              <a:rPr lang="en-US" dirty="0" smtClean="0"/>
              <a:t> La question qui se pose </a:t>
            </a:r>
            <a:r>
              <a:rPr lang="en-US" dirty="0" err="1" smtClean="0"/>
              <a:t>à</a:t>
            </a:r>
            <a:r>
              <a:rPr lang="en-US" dirty="0" smtClean="0"/>
              <a:t> </a:t>
            </a:r>
            <a:r>
              <a:rPr lang="en-US" dirty="0" err="1" smtClean="0"/>
              <a:t>présent</a:t>
            </a:r>
            <a:r>
              <a:rPr lang="en-US" dirty="0" smtClean="0"/>
              <a:t>, </a:t>
            </a:r>
            <a:r>
              <a:rPr lang="en-US" dirty="0" err="1" smtClean="0"/>
              <a:t>c’est</a:t>
            </a:r>
            <a:r>
              <a:rPr lang="en-US" dirty="0" smtClean="0"/>
              <a:t> de savoir comment </a:t>
            </a:r>
            <a:r>
              <a:rPr lang="en-US" dirty="0" err="1" smtClean="0"/>
              <a:t>ces</a:t>
            </a:r>
            <a:r>
              <a:rPr lang="en-US" dirty="0" smtClean="0"/>
              <a:t> oscillations collectives </a:t>
            </a:r>
            <a:r>
              <a:rPr lang="en-US" dirty="0" err="1" smtClean="0"/>
              <a:t>sont</a:t>
            </a:r>
            <a:r>
              <a:rPr lang="en-US" dirty="0" smtClean="0"/>
              <a:t> </a:t>
            </a:r>
            <a:r>
              <a:rPr lang="en-US" dirty="0" err="1" smtClean="0"/>
              <a:t>générées</a:t>
            </a:r>
            <a:r>
              <a:rPr lang="en-US" dirty="0" smtClean="0"/>
              <a:t>, </a:t>
            </a:r>
            <a:r>
              <a:rPr lang="en-US" dirty="0" err="1" smtClean="0"/>
              <a:t>dans</a:t>
            </a:r>
            <a:r>
              <a:rPr lang="en-US" dirty="0" smtClean="0"/>
              <a:t> </a:t>
            </a:r>
            <a:r>
              <a:rPr lang="en-US" dirty="0" err="1" smtClean="0"/>
              <a:t>uné</a:t>
            </a:r>
            <a:r>
              <a:rPr lang="en-US" dirty="0" smtClean="0"/>
              <a:t> region de plasma qui </a:t>
            </a:r>
            <a:r>
              <a:rPr lang="en-US" dirty="0" err="1" smtClean="0"/>
              <a:t>est</a:t>
            </a:r>
            <a:r>
              <a:rPr lang="en-US" dirty="0" smtClean="0"/>
              <a:t> </a:t>
            </a:r>
            <a:r>
              <a:rPr lang="en-US" dirty="0" err="1" smtClean="0"/>
              <a:t>surcirtique</a:t>
            </a:r>
            <a:r>
              <a:rPr lang="en-US" dirty="0" smtClean="0"/>
              <a:t> et </a:t>
            </a:r>
            <a:r>
              <a:rPr lang="en-US" dirty="0" err="1" smtClean="0"/>
              <a:t>où</a:t>
            </a:r>
            <a:r>
              <a:rPr lang="en-US" dirty="0" smtClean="0"/>
              <a:t> le champ laser ne </a:t>
            </a:r>
            <a:r>
              <a:rPr lang="en-US" dirty="0" err="1" smtClean="0"/>
              <a:t>pénètre</a:t>
            </a:r>
            <a:r>
              <a:rPr lang="en-US" dirty="0" smtClean="0"/>
              <a:t> </a:t>
            </a:r>
            <a:r>
              <a:rPr lang="en-US" dirty="0" err="1" smtClean="0"/>
              <a:t>donc</a:t>
            </a:r>
            <a:r>
              <a:rPr lang="en-US" dirty="0" smtClean="0"/>
              <a:t> pas . La </a:t>
            </a:r>
            <a:r>
              <a:rPr lang="en-US" dirty="0" err="1" smtClean="0"/>
              <a:t>réponse</a:t>
            </a:r>
            <a:r>
              <a:rPr lang="en-US" dirty="0" smtClean="0"/>
              <a:t> </a:t>
            </a:r>
            <a:r>
              <a:rPr lang="en-US" dirty="0" err="1" smtClean="0"/>
              <a:t>est</a:t>
            </a:r>
            <a:r>
              <a:rPr lang="en-US" dirty="0" smtClean="0"/>
              <a:t> </a:t>
            </a:r>
            <a:r>
              <a:rPr lang="en-US" dirty="0" err="1" smtClean="0"/>
              <a:t>forunie</a:t>
            </a:r>
            <a:r>
              <a:rPr lang="en-US" dirty="0" smtClean="0"/>
              <a:t> par </a:t>
            </a:r>
            <a:r>
              <a:rPr lang="en-US" dirty="0" err="1" smtClean="0"/>
              <a:t>ces</a:t>
            </a:r>
            <a:r>
              <a:rPr lang="en-US" dirty="0" smtClean="0"/>
              <a:t> </a:t>
            </a:r>
            <a:r>
              <a:rPr lang="en-US" dirty="0" err="1" smtClean="0"/>
              <a:t>trajectoires</a:t>
            </a:r>
            <a:r>
              <a:rPr lang="en-US" dirty="0" smtClean="0"/>
              <a:t> </a:t>
            </a:r>
            <a:r>
              <a:rPr lang="en-US" dirty="0" err="1" smtClean="0"/>
              <a:t>vertes</a:t>
            </a:r>
            <a:r>
              <a:rPr lang="en-US" dirty="0" smtClean="0"/>
              <a:t>, qui correspondent </a:t>
            </a:r>
            <a:r>
              <a:rPr lang="en-US" dirty="0" err="1" smtClean="0"/>
              <a:t>à</a:t>
            </a:r>
            <a:r>
              <a:rPr lang="en-US" dirty="0" smtClean="0"/>
              <a:t> des </a:t>
            </a:r>
            <a:r>
              <a:rPr lang="en-US" dirty="0" err="1" smtClean="0"/>
              <a:t>électrons</a:t>
            </a:r>
            <a:r>
              <a:rPr lang="en-US" dirty="0" smtClean="0"/>
              <a:t> </a:t>
            </a:r>
            <a:r>
              <a:rPr lang="en-US" dirty="0" err="1" smtClean="0"/>
              <a:t>rapide</a:t>
            </a:r>
            <a:r>
              <a:rPr lang="en-US" dirty="0" smtClean="0"/>
              <a:t> qui </a:t>
            </a:r>
            <a:r>
              <a:rPr lang="en-US" dirty="0" err="1" smtClean="0"/>
              <a:t>proviennent</a:t>
            </a:r>
            <a:r>
              <a:rPr lang="en-US" dirty="0" smtClean="0"/>
              <a:t> du vide et qui </a:t>
            </a:r>
            <a:r>
              <a:rPr lang="en-US" dirty="0" err="1" smtClean="0"/>
              <a:t>excitent</a:t>
            </a:r>
            <a:r>
              <a:rPr lang="en-US" dirty="0" smtClean="0"/>
              <a:t> de </a:t>
            </a:r>
            <a:r>
              <a:rPr lang="en-US" dirty="0" err="1" smtClean="0"/>
              <a:t>façn</a:t>
            </a:r>
            <a:r>
              <a:rPr lang="en-US" dirty="0" smtClean="0"/>
              <a:t> </a:t>
            </a:r>
            <a:r>
              <a:rPr lang="en-US" dirty="0" err="1" smtClean="0"/>
              <a:t>impulsionnelle</a:t>
            </a:r>
            <a:r>
              <a:rPr lang="en-US" dirty="0" smtClean="0"/>
              <a:t> des oscillations collectives </a:t>
            </a:r>
            <a:r>
              <a:rPr lang="en-US" dirty="0" err="1" smtClean="0"/>
              <a:t>dans</a:t>
            </a:r>
            <a:r>
              <a:rPr lang="en-US" dirty="0" smtClean="0"/>
              <a:t> </a:t>
            </a:r>
            <a:r>
              <a:rPr lang="en-US" dirty="0" err="1" smtClean="0"/>
              <a:t>leur</a:t>
            </a:r>
            <a:r>
              <a:rPr lang="en-US" dirty="0" smtClean="0"/>
              <a:t> </a:t>
            </a:r>
            <a:r>
              <a:rPr lang="en-US" dirty="0" err="1" smtClean="0"/>
              <a:t>sillage</a:t>
            </a:r>
            <a:r>
              <a:rPr lang="en-US" dirty="0" smtClean="0"/>
              <a:t>. </a:t>
            </a:r>
            <a:r>
              <a:rPr lang="fr-FR" dirty="0" smtClean="0"/>
              <a:t>C’est bien entendu le faisceau laser incident qui génère ces électrons, par un mécanisme très simple connu depuis les années 80, appelé effet Brunel, qui est en quelque sorte une </a:t>
            </a:r>
            <a:r>
              <a:rPr lang="fr-FR" dirty="0" err="1" smtClean="0"/>
              <a:t>recollision</a:t>
            </a:r>
            <a:r>
              <a:rPr lang="fr-FR" dirty="0" smtClean="0"/>
              <a:t> des électrons de </a:t>
            </a:r>
            <a:r>
              <a:rPr lang="fr-FR" dirty="0" err="1" smtClean="0"/>
              <a:t>surfae</a:t>
            </a:r>
            <a:r>
              <a:rPr lang="fr-FR" dirty="0" smtClean="0"/>
              <a:t> avec le plasma, se produisant à chaque cycle optique.</a:t>
            </a:r>
          </a:p>
          <a:p>
            <a:endParaRPr lang="fr-FR" dirty="0"/>
          </a:p>
        </p:txBody>
      </p:sp>
      <p:sp>
        <p:nvSpPr>
          <p:cNvPr id="4" name="Espace réservé du numéro de diapositive 3"/>
          <p:cNvSpPr>
            <a:spLocks noGrp="1"/>
          </p:cNvSpPr>
          <p:nvPr>
            <p:ph type="sldNum" sz="quarter" idx="10"/>
          </p:nvPr>
        </p:nvSpPr>
        <p:spPr/>
        <p:txBody>
          <a:bodyPr/>
          <a:lstStyle/>
          <a:p>
            <a:fld id="{68374113-7F88-4268-B7E5-4DDE3BE66CB8}" type="slidenum">
              <a:rPr lang="fr-FR" smtClean="0"/>
              <a:pPr/>
              <a:t>23</a:t>
            </a:fld>
            <a:endParaRPr lang="fr-FR"/>
          </a:p>
        </p:txBody>
      </p:sp>
    </p:spTree>
    <p:extLst>
      <p:ext uri="{BB962C8B-B14F-4D97-AF65-F5344CB8AC3E}">
        <p14:creationId xmlns:p14="http://schemas.microsoft.com/office/powerpoint/2010/main" xmlns="" val="2224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01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altLang="fr-FR" smtClean="0"/>
              <a:t>Il existe des technique conventionnelles de gnération de faisceau d’électrons ou de photon. Citons l’exemple de l’exemple des générateur de rayon X ou des microscope électronique, très largement répendu car «  relativement bon marché ». Il repose tout deux sus une génération par décharge. On peur leur opposé des sources beaucoup performantes à savoir les synchrotron et XFEL pour leur avantages. Toutefois, les dimensions des images parlent d’elles même: ces instanallations sont couteuses et volumineuses. Notre approche est dont la générations utlisant des schéma d’intéraction laser-plasma, et dans notre groupe puls particulièrement: sur miroir plasma. </a:t>
            </a:r>
          </a:p>
        </p:txBody>
      </p:sp>
      <p:sp>
        <p:nvSpPr>
          <p:cNvPr id="9728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635DB23-5FF0-486F-B4F6-DEB8EB6B7E6D}" type="slidenum">
              <a:rPr lang="fr-FR" altLang="fr-FR" smtClean="0">
                <a:latin typeface="Arial" pitchFamily="34" charset="0"/>
                <a:ea typeface="ＭＳ Ｐゴシック" pitchFamily="34" charset="-128"/>
              </a:rPr>
              <a:pPr>
                <a:defRPr/>
              </a:pPr>
              <a:t>4</a:t>
            </a:fld>
            <a:endParaRPr lang="fr-FR" altLang="fr-FR" smtClean="0">
              <a:latin typeface="Arial" pitchFamily="34"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smtClean="0"/>
              <a:t>Amotissement</a:t>
            </a:r>
            <a:r>
              <a:rPr lang="fr-FR" baseline="0" dirty="0" smtClean="0"/>
              <a:t> landau:</a:t>
            </a:r>
          </a:p>
          <a:p>
            <a:pPr>
              <a:buFont typeface="Arial" pitchFamily="34" charset="0"/>
              <a:buChar char="•"/>
            </a:pPr>
            <a:r>
              <a:rPr lang="fr-FR" baseline="0" dirty="0" smtClean="0"/>
              <a:t> l’observation d’amortissement d’onde plasma au cours du temps: résolution par landau de façon analytique en 1945</a:t>
            </a:r>
          </a:p>
          <a:p>
            <a:pPr>
              <a:buFont typeface="Arial" pitchFamily="34" charset="0"/>
              <a:buChar char="•"/>
            </a:pPr>
            <a:r>
              <a:rPr lang="fr-FR" baseline="0" dirty="0" smtClean="0"/>
              <a:t> Amortissement </a:t>
            </a:r>
            <a:r>
              <a:rPr lang="fr-FR" baseline="0" dirty="0" err="1" smtClean="0"/>
              <a:t>preédit</a:t>
            </a:r>
            <a:r>
              <a:rPr lang="fr-FR" baseline="0" dirty="0" smtClean="0"/>
              <a:t> (mais non résolue) pour de forte non linéarité de densité plasma ce qui est notre cas </a:t>
            </a:r>
          </a:p>
          <a:p>
            <a:pPr>
              <a:buFont typeface="Arial" pitchFamily="34" charset="0"/>
              <a:buChar char="•"/>
            </a:pPr>
            <a:r>
              <a:rPr lang="fr-FR" baseline="0" dirty="0" smtClean="0"/>
              <a:t>Transition: Maitriser le </a:t>
            </a:r>
            <a:r>
              <a:rPr lang="fr-FR" baseline="0" dirty="0" err="1" smtClean="0"/>
              <a:t>constra</a:t>
            </a:r>
            <a:endParaRPr lang="fr-FR" dirty="0"/>
          </a:p>
        </p:txBody>
      </p:sp>
      <p:sp>
        <p:nvSpPr>
          <p:cNvPr id="4" name="Espace réservé du numéro de diapositive 3"/>
          <p:cNvSpPr>
            <a:spLocks noGrp="1"/>
          </p:cNvSpPr>
          <p:nvPr>
            <p:ph type="sldNum" sz="quarter" idx="10"/>
          </p:nvPr>
        </p:nvSpPr>
        <p:spPr/>
        <p:txBody>
          <a:bodyPr/>
          <a:lstStyle/>
          <a:p>
            <a:pPr>
              <a:defRPr/>
            </a:pPr>
            <a:fld id="{77DC85B6-76E9-46C9-90C6-B07B966F8EC0}" type="slidenum">
              <a:rPr lang="fr-FR" smtClean="0"/>
              <a:pPr>
                <a:defRPr/>
              </a:pPr>
              <a:t>25</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776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40 nanomètres</a:t>
            </a:r>
          </a:p>
        </p:txBody>
      </p:sp>
      <p:sp>
        <p:nvSpPr>
          <p:cNvPr id="11776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A702ECD-E489-4424-9376-4F15BC2BF55A}" type="slidenum">
              <a:rPr lang="fr-FR" smtClean="0">
                <a:latin typeface="Arial" pitchFamily="34" charset="0"/>
                <a:ea typeface="ＭＳ Ｐゴシック" pitchFamily="34" charset="-128"/>
              </a:rPr>
              <a:pPr>
                <a:defRPr/>
              </a:pPr>
              <a:t>28</a:t>
            </a:fld>
            <a:endParaRPr lang="fr-FR" smtClean="0">
              <a:latin typeface="Arial" pitchFamily="34"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87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a:buFont typeface="Wingdings" pitchFamily="2" charset="2"/>
              <a:buChar char="§"/>
            </a:pPr>
            <a:r>
              <a:rPr lang="fr-FR" smtClean="0"/>
              <a:t> La charge colle bien avec les donnée expériemental</a:t>
            </a:r>
          </a:p>
          <a:p>
            <a:pPr>
              <a:buFont typeface="Wingdings" pitchFamily="2" charset="2"/>
              <a:buChar char="§"/>
            </a:pPr>
            <a:r>
              <a:rPr lang="fr-FR" smtClean="0"/>
              <a:t> Angle d’ejection plus proche du spéculaire: on y reviendra</a:t>
            </a:r>
          </a:p>
          <a:p>
            <a:pPr>
              <a:buFont typeface="Wingdings" pitchFamily="2" charset="2"/>
              <a:buChar char="§"/>
            </a:pPr>
            <a:r>
              <a:rPr lang="fr-FR" smtClean="0"/>
              <a:t> Validation de l’anticorrelation en régime purement CWE</a:t>
            </a:r>
          </a:p>
          <a:p>
            <a:pPr>
              <a:buFont typeface="Wingdings" pitchFamily="2" charset="2"/>
              <a:buChar char="§"/>
            </a:pPr>
            <a:r>
              <a:rPr lang="fr-FR" smtClean="0"/>
              <a:t> On suggère un corrélation à a0 &gt;1 (donnée expériementale pas assez concluante)</a:t>
            </a:r>
          </a:p>
        </p:txBody>
      </p:sp>
      <p:sp>
        <p:nvSpPr>
          <p:cNvPr id="118788"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0975BF3-9DB7-42E7-B886-DCD7E25BC96B}" type="slidenum">
              <a:rPr lang="fr-FR" smtClean="0">
                <a:latin typeface="Arial" pitchFamily="34" charset="0"/>
                <a:ea typeface="ＭＳ Ｐゴシック" pitchFamily="34" charset="-128"/>
              </a:rPr>
              <a:pPr>
                <a:defRPr/>
              </a:pPr>
              <a:t>29</a:t>
            </a:fld>
            <a:endParaRPr lang="fr-FR" smtClean="0">
              <a:latin typeface="Arial" pitchFamily="34"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57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Aborption résonnante</a:t>
            </a:r>
          </a:p>
          <a:p>
            <a:r>
              <a:rPr lang="fr-FR" smtClean="0"/>
              <a:t>Déferlement (année 70):</a:t>
            </a:r>
          </a:p>
          <a:p>
            <a:pPr>
              <a:buFontTx/>
              <a:buChar char="•"/>
            </a:pPr>
            <a:r>
              <a:rPr lang="fr-FR" smtClean="0"/>
              <a:t>  Koch et Albritton, 1974: Accélération</a:t>
            </a:r>
          </a:p>
        </p:txBody>
      </p:sp>
      <p:sp>
        <p:nvSpPr>
          <p:cNvPr id="11571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4B45A9C-B314-4DD4-AC36-00685C130DF5}" type="slidenum">
              <a:rPr lang="fr-FR" smtClean="0">
                <a:latin typeface="Arial" pitchFamily="34" charset="0"/>
                <a:ea typeface="ＭＳ Ｐゴシック" pitchFamily="34" charset="-128"/>
              </a:rPr>
              <a:pPr>
                <a:defRPr/>
              </a:pPr>
              <a:t>30</a:t>
            </a:fld>
            <a:endParaRPr lang="fr-FR" smtClean="0">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67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When an intense laser pulse &gt; 16W/cm2 reflecting at the critical density (which depense on the lase frequencies according to formula  ,and 21 cm-3 in case of silica , 800nm) .</a:t>
            </a:r>
          </a:p>
          <a:p>
            <a:r>
              <a:rPr lang="fr-FR" smtClean="0"/>
              <a:t>Reflected beam has ungone NL modulation with spectra extending to X-UV region , resulting in temporal domain to attosecond pulses . </a:t>
            </a:r>
          </a:p>
          <a:p>
            <a:r>
              <a:rPr lang="fr-FR" smtClean="0"/>
              <a:t>Foe intensities nearly relativistic and above , laser field at the surface scale like TV/m , source for keV electrons.</a:t>
            </a:r>
          </a:p>
        </p:txBody>
      </p:sp>
      <p:sp>
        <p:nvSpPr>
          <p:cNvPr id="11674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66940B8-E28E-4430-B744-BB4171C7DFF9}" type="slidenum">
              <a:rPr lang="fr-FR" smtClean="0">
                <a:latin typeface="Arial" pitchFamily="34" charset="0"/>
                <a:ea typeface="ＭＳ Ｐゴシック" pitchFamily="34" charset="-128"/>
              </a:rPr>
              <a:pPr>
                <a:defRPr/>
              </a:pPr>
              <a:t>31</a:t>
            </a:fld>
            <a:endParaRPr lang="fr-FR" smtClean="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18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Spectres issus des simulations: </a:t>
            </a:r>
            <a:r>
              <a:rPr lang="en-US" smtClean="0"/>
              <a:t>Simulated ejected electron spectra at the plasma boundary xb for Lg ¼ λ=40 (gray line) and Lg ¼ λ=5 (red line)</a:t>
            </a:r>
          </a:p>
          <a:p>
            <a:r>
              <a:rPr lang="en-US" smtClean="0"/>
              <a:t>as they cross the plasma critical surface. (b) Ejected electron spectra for Lg ¼ λ=5 as they cross the plasma critical surface</a:t>
            </a:r>
          </a:p>
          <a:p>
            <a:r>
              <a:rPr lang="en-US" smtClean="0"/>
              <a:t>(dotted line), 3λ and 9λ away from the plasma surface (red and </a:t>
            </a:r>
            <a:r>
              <a:rPr lang="fr-FR" smtClean="0"/>
              <a:t>black solid line, respectively).</a:t>
            </a:r>
          </a:p>
        </p:txBody>
      </p:sp>
      <p:sp>
        <p:nvSpPr>
          <p:cNvPr id="12186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0ECEBE6-6633-4ACF-ABE7-A6F43B204BB7}" type="slidenum">
              <a:rPr lang="fr-FR" smtClean="0">
                <a:latin typeface="Arial" pitchFamily="34" charset="0"/>
                <a:ea typeface="ＭＳ Ｐゴシック" pitchFamily="34" charset="-128"/>
              </a:rPr>
              <a:pPr>
                <a:defRPr/>
              </a:pPr>
              <a:t>32</a:t>
            </a:fld>
            <a:endParaRPr lang="fr-FR" smtClean="0">
              <a:latin typeface="Arial" pitchFamily="34"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28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Spectres issus des simulations: </a:t>
            </a:r>
            <a:r>
              <a:rPr lang="en-US" smtClean="0"/>
              <a:t>Simulated ejected electron spectra at the plasma boundary xb for Lg ¼ λ=40 (gray line) and Lg ¼ λ=5 (red line)</a:t>
            </a:r>
          </a:p>
          <a:p>
            <a:r>
              <a:rPr lang="en-US" smtClean="0"/>
              <a:t>as they cross the plasma critical surface. (b) Ejected electron spectra for Lg ¼ λ=5 as they cross the plasma critical surface</a:t>
            </a:r>
          </a:p>
          <a:p>
            <a:r>
              <a:rPr lang="en-US" smtClean="0"/>
              <a:t>(dotted line), 3λ and 9λ away from the plasma surface (red and </a:t>
            </a:r>
            <a:r>
              <a:rPr lang="fr-FR" smtClean="0"/>
              <a:t>black solid line, respectively).</a:t>
            </a:r>
          </a:p>
        </p:txBody>
      </p:sp>
      <p:sp>
        <p:nvSpPr>
          <p:cNvPr id="12288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D2DC02B-CC0B-4B53-9D38-07C9E55891C6}" type="slidenum">
              <a:rPr lang="fr-FR" smtClean="0">
                <a:latin typeface="Arial" pitchFamily="34" charset="0"/>
                <a:ea typeface="ＭＳ Ｐゴシック" pitchFamily="34" charset="-128"/>
              </a:rPr>
              <a:pPr>
                <a:defRPr/>
              </a:pPr>
              <a:t>34</a:t>
            </a:fld>
            <a:endParaRPr lang="fr-FR" smtClean="0">
              <a:latin typeface="Arial" pitchFamily="34"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28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Spectres issus des simulations: </a:t>
            </a:r>
            <a:r>
              <a:rPr lang="en-US" smtClean="0"/>
              <a:t>Simulated ejected electron spectra at the plasma boundary xb for Lg ¼ λ=40 (gray line) and Lg ¼ λ=5 (red line)</a:t>
            </a:r>
          </a:p>
          <a:p>
            <a:r>
              <a:rPr lang="en-US" smtClean="0"/>
              <a:t>as they cross the plasma critical surface. (b) Ejected electron spectra for Lg ¼ λ=5 as they cross the plasma critical surface</a:t>
            </a:r>
          </a:p>
          <a:p>
            <a:r>
              <a:rPr lang="en-US" smtClean="0"/>
              <a:t>(dotted line), 3λ and 9λ away from the plasma surface (red and </a:t>
            </a:r>
            <a:r>
              <a:rPr lang="fr-FR" smtClean="0"/>
              <a:t>black solid line, respectively).</a:t>
            </a:r>
          </a:p>
        </p:txBody>
      </p:sp>
      <p:sp>
        <p:nvSpPr>
          <p:cNvPr id="12288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D2DC02B-CC0B-4B53-9D38-07C9E55891C6}" type="slidenum">
              <a:rPr lang="fr-FR" smtClean="0">
                <a:latin typeface="Arial" pitchFamily="34" charset="0"/>
                <a:ea typeface="ＭＳ Ｐゴシック" pitchFamily="34" charset="-128"/>
              </a:rPr>
              <a:pPr>
                <a:defRPr/>
              </a:pPr>
              <a:t>35</a:t>
            </a:fld>
            <a:endParaRPr lang="fr-FR" smtClean="0">
              <a:latin typeface="Arial" pitchFamily="34" charset="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69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On est 20 000 fois plus dense dans les solides que dans les gazs, ce qui explique pourquoi la charges est plus élevée, en revanche le facteur tombe à 100 à la surface du plasma</a:t>
            </a:r>
          </a:p>
        </p:txBody>
      </p:sp>
      <p:sp>
        <p:nvSpPr>
          <p:cNvPr id="12698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3AE22C2-9235-44B1-89F2-A8A496B0FEF2}" type="slidenum">
              <a:rPr lang="fr-FR" smtClean="0">
                <a:latin typeface="Arial" pitchFamily="34" charset="0"/>
                <a:ea typeface="ＭＳ Ｐゴシック" pitchFamily="34" charset="-128"/>
              </a:rPr>
              <a:pPr>
                <a:defRPr/>
              </a:pPr>
              <a:t>39</a:t>
            </a:fld>
            <a:endParaRPr lang="fr-FR" smtClean="0">
              <a:latin typeface="Arial" pitchFamily="34"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80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p>
        </p:txBody>
      </p:sp>
      <p:sp>
        <p:nvSpPr>
          <p:cNvPr id="12800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5A52F7C-CFA8-4934-9FAD-9C183B0D9BBF}" type="slidenum">
              <a:rPr lang="fr-FR" smtClean="0">
                <a:latin typeface="Arial" pitchFamily="34" charset="0"/>
                <a:ea typeface="ＭＳ Ｐゴシック" pitchFamily="34" charset="-128"/>
              </a:rPr>
              <a:pPr>
                <a:defRPr/>
              </a:pPr>
              <a:t>42</a:t>
            </a:fld>
            <a:endParaRPr lang="fr-FR" smtClean="0">
              <a:latin typeface="Arial"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62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Un miroir est une surface polie optiquement avec une revêtement métallique. </a:t>
            </a:r>
          </a:p>
          <a:p>
            <a:endParaRPr lang="fr-FR" smtClean="0"/>
          </a:p>
          <a:p>
            <a:r>
              <a:rPr lang="fr-FR" smtClean="0"/>
              <a:t>Pour une densité de plasma donnée, il existe une longeur d’onde au delas desquelle pour les longueur d’onde sont reflécit, comme sur une mirroir. On note lambdaC cette longueur d’onde. Dans le cas de la silice par exemple, toute les longueur d’onde en rouge vont être réfléchies.</a:t>
            </a:r>
          </a:p>
        </p:txBody>
      </p:sp>
      <p:sp>
        <p:nvSpPr>
          <p:cNvPr id="9626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74ABCAC-680C-43D5-9C61-A53C788ADB35}" type="slidenum">
              <a:rPr lang="fr-FR" smtClean="0">
                <a:latin typeface="Arial" pitchFamily="34" charset="0"/>
                <a:ea typeface="ＭＳ Ｐゴシック" pitchFamily="34" charset="-128"/>
              </a:rPr>
              <a:pPr>
                <a:defRPr/>
              </a:pPr>
              <a:t>5</a:t>
            </a:fld>
            <a:endParaRPr lang="fr-FR" smtClean="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3187" name="Espace réservé des commentaires 2"/>
          <p:cNvSpPr>
            <a:spLocks noGrp="1"/>
          </p:cNvSpPr>
          <p:nvPr>
            <p:ph type="body" idx="1"/>
          </p:nvPr>
        </p:nvSpPr>
        <p:spPr bwMode="auto"/>
        <p:txBody>
          <a:bodyPr wrap="square" numCol="1" anchor="t" anchorCtr="0" compatLnSpc="1">
            <a:prstTxWarp prst="textNoShape">
              <a:avLst/>
            </a:prstTxWarp>
          </a:bodyPr>
          <a:lstStyle/>
          <a:p>
            <a:pPr>
              <a:buFontTx/>
              <a:buChar char="•"/>
              <a:defRPr/>
            </a:pPr>
            <a:r>
              <a:rPr lang="fr-FR" dirty="0" smtClean="0"/>
              <a:t> </a:t>
            </a:r>
            <a:r>
              <a:rPr lang="fr-FR" dirty="0" err="1" smtClean="0"/>
              <a:t>Determination</a:t>
            </a:r>
            <a:r>
              <a:rPr lang="fr-FR" dirty="0" smtClean="0"/>
              <a:t> de la longueur de déphasage: </a:t>
            </a:r>
          </a:p>
          <a:p>
            <a:pPr marL="228600" indent="-228600">
              <a:buFontTx/>
              <a:buAutoNum type="arabicParenBoth"/>
              <a:defRPr/>
            </a:pPr>
            <a:r>
              <a:rPr lang="fr-FR" dirty="0" smtClean="0"/>
              <a:t>Expression de la phase laser</a:t>
            </a:r>
          </a:p>
          <a:p>
            <a:pPr marL="228600" indent="-228600">
              <a:buFontTx/>
              <a:buAutoNum type="arabicParenBoth"/>
              <a:defRPr/>
            </a:pPr>
            <a:r>
              <a:rPr lang="fr-FR" dirty="0" smtClean="0"/>
              <a:t> Equation de conservation du </a:t>
            </a:r>
            <a:r>
              <a:rPr lang="fr-FR" dirty="0" err="1" smtClean="0"/>
              <a:t>moiment</a:t>
            </a:r>
            <a:r>
              <a:rPr lang="fr-FR" dirty="0" smtClean="0"/>
              <a:t> canonique</a:t>
            </a:r>
          </a:p>
        </p:txBody>
      </p:sp>
      <p:sp>
        <p:nvSpPr>
          <p:cNvPr id="12493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E17D9B1-1371-472B-B98A-14714173AFD9}" type="slidenum">
              <a:rPr lang="fr-FR" smtClean="0">
                <a:latin typeface="Arial" pitchFamily="34" charset="0"/>
                <a:ea typeface="ＭＳ Ｐゴシック" pitchFamily="34" charset="-128"/>
              </a:rPr>
              <a:pPr>
                <a:defRPr/>
              </a:pPr>
              <a:t>43</a:t>
            </a:fld>
            <a:endParaRPr lang="fr-FR" smtClean="0">
              <a:latin typeface="Arial" pitchFamily="34" charset="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981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fr-FR" smtClean="0"/>
              <a:t>Short gradient necessary for CWE &lt; 0.05lambda</a:t>
            </a:r>
          </a:p>
          <a:p>
            <a:pPr>
              <a:buFontTx/>
              <a:buChar char="•"/>
            </a:pPr>
            <a:r>
              <a:rPr lang="fr-FR" smtClean="0"/>
              <a:t> Long gradient for efficient electron emission</a:t>
            </a:r>
          </a:p>
          <a:p>
            <a:r>
              <a:rPr lang="fr-FR" smtClean="0"/>
              <a:t> Critique de R.: « </a:t>
            </a:r>
            <a:r>
              <a:rPr lang="en-US" smtClean="0"/>
              <a:t>I recall as saying that</a:t>
            </a:r>
          </a:p>
          <a:p>
            <a:r>
              <a:rPr lang="en-US" smtClean="0"/>
              <a:t>a phase wave appears in the density gradient around critical, owing to the natural de phasing of local plasma waves, this phase wave is capable of trapping and accelerating the right part of the warm tail of the electron distribution, a bit like a surfer catching a </a:t>
            </a:r>
            <a:r>
              <a:rPr lang="fr-FR" smtClean="0"/>
              <a:t>wave by paddling. » : Ref Albritton (Ref74):</a:t>
            </a:r>
          </a:p>
          <a:p>
            <a:endParaRPr lang="fr-FR" smtClean="0"/>
          </a:p>
        </p:txBody>
      </p:sp>
      <p:sp>
        <p:nvSpPr>
          <p:cNvPr id="11981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03ED5EC-A489-4AF2-BCB6-B3B88EF7961B}" type="slidenum">
              <a:rPr lang="fr-FR" smtClean="0">
                <a:latin typeface="Arial" pitchFamily="34" charset="0"/>
                <a:ea typeface="ＭＳ Ｐゴシック" pitchFamily="34" charset="-128"/>
              </a:rPr>
              <a:pPr>
                <a:defRPr/>
              </a:pPr>
              <a:t>44</a:t>
            </a:fld>
            <a:endParaRPr lang="fr-FR" smtClean="0">
              <a:latin typeface="Arial" pitchFamily="34" charset="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52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altLang="fr-FR" smtClean="0"/>
              <a:t>Il existe des technique conventionnelles de gnération de faisceau d’électrons ou de photon. Citons l’exemple de l’exemple des générateur de rayon X ou des microscope électronique, très largement répendu car «  relativement bon marché ». Il repose tout deux sus une génération par décharge. On peur leur opposé des sources beaucoup performantes à savoir les synchrotron et XFEL pour leur avantages. Toutefois, les dimensions des images parlent d’elles même: ces instanallations sont couteuses et volumineuses. Notre approche est dont la générations utlisant des schéma d’intéraction laser-plasma, et dans notre groupe puls particulièrement: sur miroir plasma. </a:t>
            </a:r>
          </a:p>
        </p:txBody>
      </p:sp>
      <p:sp>
        <p:nvSpPr>
          <p:cNvPr id="9523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5BBA4A1-1663-4ECE-BB40-644EAED0447E}" type="slidenum">
              <a:rPr lang="fr-FR" altLang="fr-FR" smtClean="0">
                <a:latin typeface="Arial" pitchFamily="34" charset="0"/>
                <a:ea typeface="ＭＳ Ｐゴシック" pitchFamily="34" charset="-128"/>
              </a:rPr>
              <a:pPr>
                <a:defRPr/>
              </a:pPr>
              <a:t>46</a:t>
            </a:fld>
            <a:endParaRPr lang="fr-FR" altLang="fr-FR" smtClean="0">
              <a:latin typeface="Arial" pitchFamily="34"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72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Dans une expérience dite à «  gradient non controllé », le plasma est directement créer par l’impulsion laser utiliser pour réaliser l’intéraction.</a:t>
            </a:r>
          </a:p>
          <a:p>
            <a:r>
              <a:rPr lang="fr-FR" smtClean="0"/>
              <a:t>En effet, dans les chaine laser traditionnelles, l’énergie s’étalle sur des échelles de temps plusieur millions de fois la durée de l’impulsion laser definie par sa largeur à mi haute. Même si l’intensité à l’avant de l’impulsion est logarithmiquement faible, elle est suffisante pour ioniser la matière. Tourfois, cela pose une problème majeur: comme le plasma se détend au cours du temps, il aura le temps de perdre sa qualité optique: on ne peut alors plus parler de mirroir plase. Pour palier à ce problème…</a:t>
            </a:r>
          </a:p>
        </p:txBody>
      </p:sp>
      <p:sp>
        <p:nvSpPr>
          <p:cNvPr id="9728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0CCB007-DEB0-4F91-AAB0-3CEF304D16A9}" type="slidenum">
              <a:rPr lang="fr-FR" smtClean="0">
                <a:latin typeface="Arial" pitchFamily="34" charset="0"/>
                <a:ea typeface="ＭＳ Ｐゴシック" pitchFamily="34" charset="-128"/>
              </a:rPr>
              <a:pPr>
                <a:defRPr/>
              </a:pPr>
              <a:t>6</a:t>
            </a:fld>
            <a:endParaRPr lang="fr-FR" smtClean="0">
              <a:latin typeface="Arial"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9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Dans une expérience dite à «  gradient non controllé », le plasma est directement créer par l’impulsion laser utiliser pour réaliser l’intéraction.</a:t>
            </a:r>
          </a:p>
          <a:p>
            <a:r>
              <a:rPr lang="fr-FR" smtClean="0"/>
              <a:t>En effet, dans les chaine laser traditionnelles, l’énergie s’étalle sur des échelles de temps plusieur millions de fois la durée de l’impulsion laser definie par sa largeur à mi haute. Même si l’intensité à l’avant de l’impulsion est logarithmiquement faible, elle est suffisante pour ioniser la matière. Tourfois, cela pose une problème majeur: comme le plasma se détend au cours du temps, il aura le temps de perdre sa qualité optique: on ne peut alors plus parler de mirroir plase. Pour palier à ce problème…</a:t>
            </a:r>
          </a:p>
        </p:txBody>
      </p:sp>
      <p:sp>
        <p:nvSpPr>
          <p:cNvPr id="9933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92F8BCC-C5F2-4222-99AA-6E9703E0CD74}" type="slidenum">
              <a:rPr lang="fr-FR" smtClean="0">
                <a:latin typeface="Arial" pitchFamily="34" charset="0"/>
                <a:ea typeface="ＭＳ Ｐゴシック" pitchFamily="34" charset="-128"/>
              </a:rPr>
              <a:pPr>
                <a:defRPr/>
              </a:pPr>
              <a:t>7</a:t>
            </a:fld>
            <a:endParaRPr lang="fr-FR" smtClean="0">
              <a:latin typeface="Arial" pitchFamily="34"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1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p>
        </p:txBody>
      </p:sp>
      <p:sp>
        <p:nvSpPr>
          <p:cNvPr id="10138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87D6955-20C2-4B7F-8D9B-26C751E3B432}" type="slidenum">
              <a:rPr lang="fr-FR" smtClean="0">
                <a:latin typeface="Arial" pitchFamily="34" charset="0"/>
                <a:ea typeface="ＭＳ Ｐゴシック" pitchFamily="34" charset="-128"/>
              </a:rPr>
              <a:pPr>
                <a:defRPr/>
              </a:pPr>
              <a:t>8</a:t>
            </a:fld>
            <a:endParaRPr lang="fr-FR" smtClean="0">
              <a:latin typeface="Arial"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2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p>
        </p:txBody>
      </p:sp>
      <p:sp>
        <p:nvSpPr>
          <p:cNvPr id="10240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15176A9-9D4B-467A-9275-DC911FE414F4}" type="slidenum">
              <a:rPr lang="fr-FR" smtClean="0">
                <a:latin typeface="Arial" pitchFamily="34" charset="0"/>
                <a:ea typeface="ＭＳ Ｐゴシック" pitchFamily="34" charset="-128"/>
              </a:rPr>
              <a:pPr>
                <a:defRPr/>
              </a:pPr>
              <a:t>9</a:t>
            </a:fld>
            <a:endParaRPr lang="fr-FR" smtClean="0">
              <a:latin typeface="Arial" pitchFamily="34"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3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p>
        </p:txBody>
      </p:sp>
      <p:sp>
        <p:nvSpPr>
          <p:cNvPr id="103428"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B2BB28F-DB42-4C90-99EE-660430733A30}" type="slidenum">
              <a:rPr lang="fr-FR" smtClean="0">
                <a:latin typeface="Arial" pitchFamily="34" charset="0"/>
                <a:ea typeface="ＭＳ Ｐゴシック" pitchFamily="34" charset="-128"/>
              </a:rPr>
              <a:pPr>
                <a:defRPr/>
              </a:pPr>
              <a:t>10</a:t>
            </a:fld>
            <a:endParaRPr lang="fr-FR" smtClean="0">
              <a:latin typeface="Arial" pitchFamily="34"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4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Part of the answer is here : As Frederick explain in yesterday’s presentation , we control the contrast of are laser by means of an XPW filter. We can then artificially degrade the contrast by turning the waveplate by a few degres before the polarisor in the XPW filter. In this case , you see the very poor efficiency of generation on te graph showing the HHG signal , integrated spacial agaist the hhg order. Turning the waveplate to reach optimal contrast condition as represented here in red does lead to a significantly boos of harmonic signal at both low and high energy. </a:t>
            </a:r>
          </a:p>
          <a:p>
            <a:endParaRPr lang="fr-FR" smtClean="0"/>
          </a:p>
          <a:p>
            <a:r>
              <a:rPr lang="fr-FR" smtClean="0"/>
              <a:t>A poor contrast therefore degrades the surface by creating a preplasma. We would like to control this preplasma to look for optnimal generation condition.</a:t>
            </a:r>
          </a:p>
        </p:txBody>
      </p:sp>
      <p:sp>
        <p:nvSpPr>
          <p:cNvPr id="10445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4F0FFFB-337E-47D6-BF1E-101F432F14D3}" type="slidenum">
              <a:rPr lang="fr-FR" smtClean="0">
                <a:latin typeface="Arial" pitchFamily="34" charset="0"/>
                <a:ea typeface="ＭＳ Ｐゴシック" pitchFamily="34" charset="-128"/>
              </a:rPr>
              <a:pPr>
                <a:defRPr/>
              </a:pPr>
              <a:t>11</a:t>
            </a:fld>
            <a:endParaRPr lang="fr-FR" smtClean="0">
              <a:latin typeface="Arial"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wmf"/><Relationship Id="rId5" Type="http://schemas.openxmlformats.org/officeDocument/2006/relationships/image" Target="../media/image1.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0" y="4702175"/>
            <a:ext cx="9178925" cy="1684338"/>
          </a:xfrm>
          <a:prstGeom prst="rect">
            <a:avLst/>
          </a:prstGeom>
          <a:solidFill>
            <a:srgbClr val="93C64C">
              <a:alpha val="10196"/>
            </a:srgbClr>
          </a:solidFill>
          <a:ln w="9525">
            <a:no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fr-FR">
              <a:solidFill>
                <a:schemeClr val="lt1"/>
              </a:solidFill>
              <a:latin typeface="+mn-lt"/>
              <a:ea typeface="+mn-ea"/>
            </a:endParaRPr>
          </a:p>
        </p:txBody>
      </p:sp>
      <p:sp>
        <p:nvSpPr>
          <p:cNvPr id="3" name="Rectangle 4"/>
          <p:cNvSpPr>
            <a:spLocks noChangeArrowheads="1"/>
          </p:cNvSpPr>
          <p:nvPr userDrawn="1"/>
        </p:nvSpPr>
        <p:spPr bwMode="auto">
          <a:xfrm>
            <a:off x="6488113" y="5794375"/>
            <a:ext cx="1763712" cy="247650"/>
          </a:xfrm>
          <a:prstGeom prst="rect">
            <a:avLst/>
          </a:prstGeom>
          <a:noFill/>
          <a:ln w="9525">
            <a:noFill/>
            <a:miter lim="800000"/>
            <a:headEnd/>
            <a:tailEnd/>
          </a:ln>
        </p:spPr>
        <p:txBody>
          <a:bodyPr lIns="92967" tIns="46484" rIns="92967" bIns="46484">
            <a:spAutoFit/>
          </a:bodyPr>
          <a:lstStyle/>
          <a:p>
            <a:pPr algn="just">
              <a:defRPr/>
            </a:pPr>
            <a:r>
              <a:rPr lang="fr-FR" sz="1000">
                <a:solidFill>
                  <a:srgbClr val="7F7F7F"/>
                </a:solidFill>
                <a:latin typeface="Tahoma" pitchFamily="34" charset="0"/>
                <a:cs typeface="Arial" pitchFamily="34" charset="0"/>
              </a:rPr>
              <a:t>http://loa.ensta.fr/</a:t>
            </a:r>
          </a:p>
        </p:txBody>
      </p:sp>
      <p:pic>
        <p:nvPicPr>
          <p:cNvPr id="4" name="Image 5" descr="logoEP.jpg"/>
          <p:cNvPicPr>
            <a:picLocks noChangeAspect="1"/>
          </p:cNvPicPr>
          <p:nvPr userDrawn="1"/>
        </p:nvPicPr>
        <p:blipFill>
          <a:blip r:embed="rId2">
            <a:clrChange>
              <a:clrFrom>
                <a:srgbClr val="FFFFFF"/>
              </a:clrFrom>
              <a:clrTo>
                <a:srgbClr val="FFFFFF">
                  <a:alpha val="0"/>
                </a:srgbClr>
              </a:clrTo>
            </a:clrChange>
          </a:blip>
          <a:srcRect/>
          <a:stretch>
            <a:fillRect/>
          </a:stretch>
        </p:blipFill>
        <p:spPr bwMode="auto">
          <a:xfrm>
            <a:off x="233363" y="5073650"/>
            <a:ext cx="1092200" cy="925513"/>
          </a:xfrm>
          <a:prstGeom prst="rect">
            <a:avLst/>
          </a:prstGeom>
          <a:noFill/>
          <a:ln w="9525">
            <a:noFill/>
            <a:miter lim="800000"/>
            <a:headEnd/>
            <a:tailEnd/>
          </a:ln>
        </p:spPr>
      </p:pic>
      <p:pic>
        <p:nvPicPr>
          <p:cNvPr id="5" name="Image 6" descr="ENSTA_RVB 300dpi en 730mm.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4868863" y="5076825"/>
            <a:ext cx="738187" cy="923925"/>
          </a:xfrm>
          <a:prstGeom prst="rect">
            <a:avLst/>
          </a:prstGeom>
          <a:noFill/>
          <a:ln w="9525">
            <a:noFill/>
            <a:miter lim="800000"/>
            <a:headEnd/>
            <a:tailEnd/>
          </a:ln>
        </p:spPr>
      </p:pic>
      <p:pic>
        <p:nvPicPr>
          <p:cNvPr id="6" name="Image 7" descr="logoCNRS.jpg"/>
          <p:cNvPicPr>
            <a:picLocks noChangeAspect="1"/>
          </p:cNvPicPr>
          <p:nvPr userDrawn="1"/>
        </p:nvPicPr>
        <p:blipFill>
          <a:blip r:embed="rId4">
            <a:clrChange>
              <a:clrFrom>
                <a:srgbClr val="FFFFFF"/>
              </a:clrFrom>
              <a:clrTo>
                <a:srgbClr val="FFFFFF">
                  <a:alpha val="0"/>
                </a:srgbClr>
              </a:clrTo>
            </a:clrChange>
          </a:blip>
          <a:srcRect/>
          <a:stretch>
            <a:fillRect/>
          </a:stretch>
        </p:blipFill>
        <p:spPr bwMode="auto">
          <a:xfrm>
            <a:off x="2640013" y="5011738"/>
            <a:ext cx="857250" cy="879475"/>
          </a:xfrm>
          <a:prstGeom prst="rect">
            <a:avLst/>
          </a:prstGeom>
          <a:noFill/>
          <a:ln w="9525">
            <a:noFill/>
            <a:miter lim="800000"/>
            <a:headEnd/>
            <a:tailEnd/>
          </a:ln>
        </p:spPr>
      </p:pic>
      <p:sp>
        <p:nvSpPr>
          <p:cNvPr id="7" name="Rectangle 22"/>
          <p:cNvSpPr>
            <a:spLocks noChangeArrowheads="1"/>
          </p:cNvSpPr>
          <p:nvPr userDrawn="1"/>
        </p:nvSpPr>
        <p:spPr bwMode="auto">
          <a:xfrm>
            <a:off x="2619375" y="5892800"/>
            <a:ext cx="1077913" cy="247650"/>
          </a:xfrm>
          <a:prstGeom prst="rect">
            <a:avLst/>
          </a:prstGeom>
          <a:noFill/>
          <a:ln w="9525">
            <a:noFill/>
            <a:miter lim="800000"/>
            <a:headEnd/>
            <a:tailEnd/>
          </a:ln>
        </p:spPr>
        <p:txBody>
          <a:bodyPr lIns="92967" tIns="46484" rIns="92967" bIns="46484">
            <a:spAutoFit/>
          </a:bodyPr>
          <a:lstStyle/>
          <a:p>
            <a:pPr algn="just">
              <a:defRPr/>
            </a:pPr>
            <a:r>
              <a:rPr lang="fr-FR" sz="1000" i="1">
                <a:solidFill>
                  <a:srgbClr val="7F7F7F"/>
                </a:solidFill>
                <a:latin typeface="Tahoma" pitchFamily="34" charset="0"/>
                <a:cs typeface="Arial" pitchFamily="34" charset="0"/>
              </a:rPr>
              <a:t>UMR 7639</a:t>
            </a:r>
          </a:p>
        </p:txBody>
      </p:sp>
      <p:pic>
        <p:nvPicPr>
          <p:cNvPr id="8" name="Image 10" descr="LOA_logo_vert_petit_loa.eps"/>
          <p:cNvPicPr>
            <a:picLocks noChangeAspect="1"/>
          </p:cNvPicPr>
          <p:nvPr userDrawn="1"/>
        </p:nvPicPr>
        <p:blipFill>
          <a:blip r:embed="rId5"/>
          <a:srcRect/>
          <a:stretch>
            <a:fillRect/>
          </a:stretch>
        </p:blipFill>
        <p:spPr bwMode="auto">
          <a:xfrm>
            <a:off x="7793038" y="5040313"/>
            <a:ext cx="830262" cy="958850"/>
          </a:xfrm>
          <a:prstGeom prst="rect">
            <a:avLst/>
          </a:prstGeom>
          <a:noFill/>
          <a:ln w="9525">
            <a:noFill/>
            <a:miter lim="800000"/>
            <a:headEnd/>
            <a:tailEnd/>
          </a:ln>
        </p:spPr>
      </p:pic>
      <p:sp>
        <p:nvSpPr>
          <p:cNvPr id="9" name="ZoneTexte 14"/>
          <p:cNvSpPr txBox="1">
            <a:spLocks noChangeArrowheads="1"/>
          </p:cNvSpPr>
          <p:nvPr userDrawn="1"/>
        </p:nvSpPr>
        <p:spPr bwMode="auto">
          <a:xfrm>
            <a:off x="1203325" y="160338"/>
            <a:ext cx="7332663" cy="954087"/>
          </a:xfrm>
          <a:prstGeom prst="rect">
            <a:avLst/>
          </a:prstGeom>
          <a:noFill/>
          <a:ln w="9525">
            <a:noFill/>
            <a:miter lim="800000"/>
            <a:headEnd/>
            <a:tailEnd/>
          </a:ln>
        </p:spPr>
        <p:txBody>
          <a:bodyPr>
            <a:spAutoFit/>
          </a:bodyPr>
          <a:lstStyle/>
          <a:p>
            <a:pPr algn="ctr">
              <a:defRPr/>
            </a:pPr>
            <a:r>
              <a:rPr lang="fr-FR" sz="3400" dirty="0">
                <a:solidFill>
                  <a:srgbClr val="595959"/>
                </a:solidFill>
                <a:latin typeface="Century Gothic" pitchFamily="34" charset="0"/>
                <a:cs typeface="Arial" pitchFamily="34" charset="0"/>
              </a:rPr>
              <a:t>Laboratoire d’Optique Appliquée</a:t>
            </a:r>
          </a:p>
          <a:p>
            <a:pPr algn="ctr">
              <a:defRPr/>
            </a:pPr>
            <a:endParaRPr lang="fr-FR" sz="800" dirty="0">
              <a:solidFill>
                <a:srgbClr val="595959"/>
              </a:solidFill>
              <a:latin typeface="Century Gothic" pitchFamily="34" charset="0"/>
              <a:cs typeface="Arial" pitchFamily="34" charset="0"/>
            </a:endParaRPr>
          </a:p>
          <a:p>
            <a:pPr algn="r">
              <a:defRPr/>
            </a:pPr>
            <a:r>
              <a:rPr lang="fr-FR" sz="1400" dirty="0">
                <a:solidFill>
                  <a:srgbClr val="595959"/>
                </a:solidFill>
                <a:latin typeface="Century Gothic" pitchFamily="34" charset="0"/>
                <a:cs typeface="Arial" pitchFamily="34" charset="0"/>
              </a:rPr>
              <a:t>Palaiseau – FRANCE   	 </a:t>
            </a:r>
          </a:p>
        </p:txBody>
      </p:sp>
      <p:sp>
        <p:nvSpPr>
          <p:cNvPr id="10" name="Rectangle à coins arrondis 9"/>
          <p:cNvSpPr/>
          <p:nvPr userDrawn="1"/>
        </p:nvSpPr>
        <p:spPr>
          <a:xfrm>
            <a:off x="1331913" y="57150"/>
            <a:ext cx="7602537" cy="1247775"/>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1" name="Image 24" descr="PRL_captureImage.eps"/>
          <p:cNvPicPr>
            <a:picLocks noChangeAspect="1"/>
          </p:cNvPicPr>
          <p:nvPr userDrawn="1"/>
        </p:nvPicPr>
        <p:blipFill>
          <a:blip r:embed="rId6"/>
          <a:srcRect/>
          <a:stretch>
            <a:fillRect/>
          </a:stretch>
        </p:blipFill>
        <p:spPr bwMode="auto">
          <a:xfrm>
            <a:off x="3922713" y="3278188"/>
            <a:ext cx="1527175" cy="768350"/>
          </a:xfrm>
          <a:prstGeom prst="rect">
            <a:avLst/>
          </a:prstGeom>
          <a:noFill/>
          <a:ln w="9525">
            <a:noFill/>
            <a:miter lim="800000"/>
            <a:headEnd/>
            <a:tailEnd/>
          </a:ln>
        </p:spPr>
      </p:pic>
      <p:sp>
        <p:nvSpPr>
          <p:cNvPr id="12" name="ZoneTexte 11"/>
          <p:cNvSpPr txBox="1">
            <a:spLocks noChangeArrowheads="1"/>
          </p:cNvSpPr>
          <p:nvPr userDrawn="1"/>
        </p:nvSpPr>
        <p:spPr bwMode="auto">
          <a:xfrm>
            <a:off x="1344613" y="4362450"/>
            <a:ext cx="6754812" cy="646113"/>
          </a:xfrm>
          <a:prstGeom prst="rect">
            <a:avLst/>
          </a:prstGeom>
          <a:noFill/>
          <a:ln w="9525">
            <a:noFill/>
            <a:miter lim="800000"/>
            <a:headEnd/>
            <a:tailEnd/>
          </a:ln>
        </p:spPr>
        <p:txBody>
          <a:bodyPr>
            <a:spAutoFit/>
          </a:bodyPr>
          <a:lstStyle/>
          <a:p>
            <a:pPr>
              <a:defRPr/>
            </a:pPr>
            <a:r>
              <a:rPr lang="fr-FR" u="sng" dirty="0">
                <a:solidFill>
                  <a:srgbClr val="595959"/>
                </a:solidFill>
                <a:latin typeface="Century Gothic" pitchFamily="34" charset="0"/>
                <a:cs typeface="Arial" pitchFamily="34" charset="0"/>
              </a:rPr>
              <a:t>Soutenance de thèse présentée par </a:t>
            </a:r>
            <a:r>
              <a:rPr lang="fr-FR" u="sng" dirty="0" err="1">
                <a:solidFill>
                  <a:srgbClr val="595959"/>
                </a:solidFill>
                <a:latin typeface="Century Gothic" pitchFamily="34" charset="0"/>
                <a:cs typeface="Arial" pitchFamily="34" charset="0"/>
              </a:rPr>
              <a:t>Maïmouna</a:t>
            </a:r>
            <a:r>
              <a:rPr lang="fr-FR" u="sng" dirty="0">
                <a:solidFill>
                  <a:srgbClr val="595959"/>
                </a:solidFill>
                <a:latin typeface="Century Gothic" pitchFamily="34" charset="0"/>
                <a:cs typeface="Arial" pitchFamily="34" charset="0"/>
              </a:rPr>
              <a:t> BOCOUM</a:t>
            </a:r>
            <a:endParaRPr lang="fr-FR" dirty="0">
              <a:solidFill>
                <a:srgbClr val="595959"/>
              </a:solidFill>
              <a:latin typeface="Century Gothic" pitchFamily="34" charset="0"/>
              <a:cs typeface="Arial" pitchFamily="34" charset="0"/>
            </a:endParaRPr>
          </a:p>
          <a:p>
            <a:pPr>
              <a:defRPr/>
            </a:pPr>
            <a:endParaRPr lang="fr-FR" u="sng" dirty="0">
              <a:solidFill>
                <a:srgbClr val="595959"/>
              </a:solidFill>
              <a:latin typeface="Century Gothic" pitchFamily="34" charset="0"/>
              <a:cs typeface="Arial" pitchFamily="34" charset="0"/>
            </a:endParaRPr>
          </a:p>
        </p:txBody>
      </p:sp>
      <p:sp>
        <p:nvSpPr>
          <p:cNvPr id="13" name="ZoneTexte 14"/>
          <p:cNvSpPr txBox="1">
            <a:spLocks noChangeArrowheads="1"/>
          </p:cNvSpPr>
          <p:nvPr userDrawn="1"/>
        </p:nvSpPr>
        <p:spPr bwMode="auto">
          <a:xfrm>
            <a:off x="336550" y="2105025"/>
            <a:ext cx="8794750" cy="954088"/>
          </a:xfrm>
          <a:prstGeom prst="rect">
            <a:avLst/>
          </a:prstGeom>
          <a:noFill/>
          <a:ln w="9525">
            <a:noFill/>
            <a:miter lim="800000"/>
            <a:headEnd/>
            <a:tailEnd/>
          </a:ln>
          <a:effectLst>
            <a:outerShdw blurRad="50800" dist="50800" dir="6600000" algn="t" rotWithShape="0">
              <a:prstClr val="black">
                <a:alpha val="40000"/>
              </a:prstClr>
            </a:outerShdw>
          </a:effectLst>
        </p:spPr>
        <p:txBody>
          <a:bodyPr wrap="none">
            <a:spAutoFit/>
          </a:bodyPr>
          <a:lstStyle/>
          <a:p>
            <a:pPr algn="ctr">
              <a:defRPr/>
            </a:pPr>
            <a:r>
              <a:rPr lang="en-US" sz="2800" dirty="0">
                <a:solidFill>
                  <a:srgbClr val="002060"/>
                </a:solidFill>
                <a:latin typeface="Arial Rounded MT Bold" pitchFamily="34" charset="0"/>
                <a:cs typeface="Arial" pitchFamily="34" charset="0"/>
              </a:rPr>
              <a:t>GENERATION D’HARMONIQUES ET DE </a:t>
            </a:r>
          </a:p>
          <a:p>
            <a:pPr algn="ctr">
              <a:defRPr/>
            </a:pPr>
            <a:r>
              <a:rPr lang="en-US" sz="2800" dirty="0">
                <a:solidFill>
                  <a:srgbClr val="002060"/>
                </a:solidFill>
                <a:latin typeface="Arial Rounded MT Bold" pitchFamily="34" charset="0"/>
                <a:cs typeface="Arial" pitchFamily="34" charset="0"/>
              </a:rPr>
              <a:t>FAISCEAUX D’ELECTRONS SUR MIROIR PLASMA</a:t>
            </a:r>
            <a:endParaRPr lang="fr-FR" sz="2800" dirty="0">
              <a:solidFill>
                <a:srgbClr val="002060"/>
              </a:solidFill>
              <a:latin typeface="Arial Rounded MT Bold" pitchFamily="34" charset="0"/>
              <a:cs typeface="Arial"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DI-manips">
    <p:spTree>
      <p:nvGrpSpPr>
        <p:cNvPr id="1" name=""/>
        <p:cNvGrpSpPr/>
        <p:nvPr/>
      </p:nvGrpSpPr>
      <p:grpSpPr>
        <a:xfrm>
          <a:off x="0" y="0"/>
          <a:ext cx="0" cy="0"/>
          <a:chOff x="0" y="0"/>
          <a:chExt cx="0" cy="0"/>
        </a:xfrm>
      </p:grpSpPr>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Mesure de l’expansion du plasma</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D70FA7D5-F2DF-428E-A11F-032A6B11362F}" type="slidenum">
              <a:rPr lang="fr-FR"/>
              <a:pPr>
                <a:defRPr/>
              </a:pPr>
              <a:t>‹N°›</a:t>
            </a:fld>
            <a:endParaRPr lang="fr-FR"/>
          </a:p>
        </p:txBody>
      </p:sp>
      <p:sp>
        <p:nvSpPr>
          <p:cNvPr id="8" name="Rectangle 7"/>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a:solidFill>
                  <a:schemeClr val="bg2"/>
                </a:solidFill>
              </a:rPr>
              <a:t>SDI: principe de la méthode              </a:t>
            </a:r>
            <a:r>
              <a:rPr lang="fr-FR" sz="1400" b="1" i="1" dirty="0">
                <a:solidFill>
                  <a:srgbClr val="002060"/>
                </a:solidFill>
                <a:cs typeface="Arial" pitchFamily="34" charset="0"/>
              </a:rPr>
              <a:t>Résultats expérimentaux</a:t>
            </a:r>
            <a:endParaRPr lang="fr-FR" sz="1400" b="1" i="1" dirty="0">
              <a:solidFill>
                <a:srgbClr val="002060"/>
              </a:solidFill>
            </a:endParaRPr>
          </a:p>
          <a:p>
            <a:pPr marL="342900" indent="-342900" algn="ctr" defTabSz="914400" fontAlgn="auto">
              <a:spcBef>
                <a:spcPct val="20000"/>
              </a:spcBef>
              <a:spcAft>
                <a:spcPts val="0"/>
              </a:spcAft>
              <a:buClr>
                <a:srgbClr val="8CBD13"/>
              </a:buClr>
              <a:buSzPct val="120000"/>
              <a:defRPr/>
            </a:pPr>
            <a:r>
              <a:rPr lang="fr-FR" sz="1400" b="0" i="1" dirty="0" smtClean="0">
                <a:solidFill>
                  <a:schemeClr val="bg2"/>
                </a:solidFill>
                <a:cs typeface="Arial" pitchFamily="34" charset="0"/>
              </a:rPr>
              <a:t>Reconstruction</a:t>
            </a:r>
            <a:r>
              <a:rPr lang="fr-FR" sz="1400" b="0" i="1" baseline="0" dirty="0" smtClean="0">
                <a:solidFill>
                  <a:schemeClr val="bg2"/>
                </a:solidFill>
                <a:cs typeface="Arial" pitchFamily="34" charset="0"/>
              </a:rPr>
              <a:t> du profil plasma </a:t>
            </a:r>
            <a:r>
              <a:rPr lang="fr-FR" sz="1400" b="1" i="1" baseline="0" dirty="0" smtClean="0">
                <a:solidFill>
                  <a:srgbClr val="002060"/>
                </a:solidFill>
                <a:cs typeface="Arial" pitchFamily="34" charset="0"/>
              </a:rPr>
              <a:t>     </a:t>
            </a:r>
            <a:r>
              <a:rPr lang="fr-FR" sz="1400" i="1" dirty="0" smtClean="0">
                <a:solidFill>
                  <a:schemeClr val="bg2"/>
                </a:solidFill>
              </a:rPr>
              <a:t>Perspectives</a:t>
            </a:r>
            <a:endParaRPr lang="fr-FR" sz="1400" i="1" dirty="0">
              <a:solidFill>
                <a:schemeClr val="bg2"/>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DI-reconstruction">
    <p:spTree>
      <p:nvGrpSpPr>
        <p:cNvPr id="1" name=""/>
        <p:cNvGrpSpPr/>
        <p:nvPr/>
      </p:nvGrpSpPr>
      <p:grpSpPr>
        <a:xfrm>
          <a:off x="0" y="0"/>
          <a:ext cx="0" cy="0"/>
          <a:chOff x="0" y="0"/>
          <a:chExt cx="0" cy="0"/>
        </a:xfrm>
      </p:grpSpPr>
      <p:sp>
        <p:nvSpPr>
          <p:cNvPr id="2" name="Rectangle à coins arrondis 1"/>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Mesure de l’expansion du plasma</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FF28F00A-90E4-49E5-880C-A7DE40F20DF4}" type="slidenum">
              <a:rPr lang="fr-FR"/>
              <a:pPr>
                <a:defRPr/>
              </a:pPr>
              <a:t>‹N°›</a:t>
            </a:fld>
            <a:endParaRPr lang="fr-FR"/>
          </a:p>
        </p:txBody>
      </p:sp>
      <p:sp>
        <p:nvSpPr>
          <p:cNvPr id="8" name="Rectangle 7"/>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0" i="1" dirty="0">
                <a:solidFill>
                  <a:schemeClr val="bg2"/>
                </a:solidFill>
              </a:rPr>
              <a:t>SDI: principe de la méthode</a:t>
            </a:r>
            <a:r>
              <a:rPr lang="fr-FR" sz="1400" b="1" i="1" dirty="0">
                <a:solidFill>
                  <a:srgbClr val="002060"/>
                </a:solidFill>
              </a:rPr>
              <a:t>              </a:t>
            </a:r>
            <a:r>
              <a:rPr lang="fr-FR" sz="1400" i="1" dirty="0">
                <a:solidFill>
                  <a:schemeClr val="bg2"/>
                </a:solidFill>
                <a:cs typeface="Arial" pitchFamily="34" charset="0"/>
              </a:rPr>
              <a:t>Résultats expérimentaux</a:t>
            </a:r>
            <a:endParaRPr lang="fr-FR" sz="1400" i="1" dirty="0">
              <a:solidFill>
                <a:schemeClr val="bg2"/>
              </a:solidFill>
            </a:endParaRPr>
          </a:p>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cs typeface="Arial" pitchFamily="34" charset="0"/>
              </a:rPr>
              <a:t>Reconstruction</a:t>
            </a:r>
            <a:r>
              <a:rPr lang="fr-FR" sz="1400" b="1" i="1" baseline="0" dirty="0" smtClean="0">
                <a:solidFill>
                  <a:srgbClr val="002060"/>
                </a:solidFill>
                <a:cs typeface="Arial" pitchFamily="34" charset="0"/>
              </a:rPr>
              <a:t> du profil plasma</a:t>
            </a:r>
            <a:r>
              <a:rPr lang="fr-FR" sz="1400" b="0" i="1" baseline="0" dirty="0" smtClean="0">
                <a:solidFill>
                  <a:schemeClr val="bg2"/>
                </a:solidFill>
                <a:cs typeface="Arial" pitchFamily="34" charset="0"/>
              </a:rPr>
              <a:t> </a:t>
            </a:r>
            <a:r>
              <a:rPr lang="fr-FR" sz="1400" b="1" i="1" baseline="0" dirty="0" smtClean="0">
                <a:solidFill>
                  <a:srgbClr val="002060"/>
                </a:solidFill>
                <a:cs typeface="Arial" pitchFamily="34" charset="0"/>
              </a:rPr>
              <a:t>     </a:t>
            </a:r>
            <a:r>
              <a:rPr lang="fr-FR" sz="1400" i="1" dirty="0" smtClean="0">
                <a:solidFill>
                  <a:schemeClr val="bg2"/>
                </a:solidFill>
              </a:rPr>
              <a:t>Perspectives</a:t>
            </a:r>
            <a:endParaRPr lang="fr-FR" sz="1400" i="1" dirty="0">
              <a:solidFill>
                <a:schemeClr val="bg2"/>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DI-perspectives">
    <p:spTree>
      <p:nvGrpSpPr>
        <p:cNvPr id="1" name=""/>
        <p:cNvGrpSpPr/>
        <p:nvPr/>
      </p:nvGrpSpPr>
      <p:grpSpPr>
        <a:xfrm>
          <a:off x="0" y="0"/>
          <a:ext cx="0" cy="0"/>
          <a:chOff x="0" y="0"/>
          <a:chExt cx="0" cy="0"/>
        </a:xfrm>
      </p:grpSpPr>
      <p:sp>
        <p:nvSpPr>
          <p:cNvPr id="2" name="Rectangle à coins arrondis 1"/>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Mesure de l’expansion du plasma</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A7CDED3A-64B4-413B-8359-B448DFAF9939}" type="slidenum">
              <a:rPr lang="fr-FR"/>
              <a:pPr>
                <a:defRPr/>
              </a:pPr>
              <a:t>‹N°›</a:t>
            </a:fld>
            <a:endParaRPr lang="fr-FR"/>
          </a:p>
        </p:txBody>
      </p:sp>
      <p:sp>
        <p:nvSpPr>
          <p:cNvPr id="8" name="Rectangle 7"/>
          <p:cNvSpPr/>
          <p:nvPr userDrawn="1"/>
        </p:nvSpPr>
        <p:spPr>
          <a:xfrm>
            <a:off x="1484313"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a:solidFill>
                  <a:schemeClr val="bg2"/>
                </a:solidFill>
              </a:rPr>
              <a:t>SDI: principe de la méthode </a:t>
            </a:r>
            <a:r>
              <a:rPr lang="fr-FR" sz="1400" b="1" i="1" dirty="0">
                <a:solidFill>
                  <a:srgbClr val="002060"/>
                </a:solidFill>
              </a:rPr>
              <a:t>             </a:t>
            </a:r>
            <a:r>
              <a:rPr lang="fr-FR" sz="1400" i="1" dirty="0">
                <a:solidFill>
                  <a:schemeClr val="bg2"/>
                </a:solidFill>
                <a:cs typeface="Arial" pitchFamily="34" charset="0"/>
              </a:rPr>
              <a:t>Résultats expérimentaux</a:t>
            </a:r>
            <a:endParaRPr lang="fr-FR" sz="1400" i="1" dirty="0">
              <a:solidFill>
                <a:schemeClr val="bg2"/>
              </a:solidFill>
            </a:endParaRPr>
          </a:p>
          <a:p>
            <a:pPr marL="342900" indent="-342900" algn="ctr" defTabSz="914400" fontAlgn="auto">
              <a:spcBef>
                <a:spcPct val="20000"/>
              </a:spcBef>
              <a:spcAft>
                <a:spcPts val="0"/>
              </a:spcAft>
              <a:buClr>
                <a:srgbClr val="8CBD13"/>
              </a:buClr>
              <a:buSzPct val="120000"/>
              <a:defRPr/>
            </a:pPr>
            <a:r>
              <a:rPr lang="fr-FR" sz="1400" b="0" i="1" dirty="0" smtClean="0">
                <a:solidFill>
                  <a:schemeClr val="bg2"/>
                </a:solidFill>
                <a:cs typeface="Arial" pitchFamily="34" charset="0"/>
              </a:rPr>
              <a:t>Reconstruction</a:t>
            </a:r>
            <a:r>
              <a:rPr lang="fr-FR" sz="1400" b="0" i="1" baseline="0" dirty="0" smtClean="0">
                <a:solidFill>
                  <a:schemeClr val="bg2"/>
                </a:solidFill>
                <a:cs typeface="Arial" pitchFamily="34" charset="0"/>
              </a:rPr>
              <a:t> du profil plasma </a:t>
            </a:r>
            <a:r>
              <a:rPr lang="fr-FR" sz="1400" b="1" i="1" baseline="0" dirty="0" smtClean="0">
                <a:solidFill>
                  <a:srgbClr val="002060"/>
                </a:solidFill>
                <a:cs typeface="Arial" pitchFamily="34" charset="0"/>
              </a:rPr>
              <a:t>     </a:t>
            </a:r>
            <a:r>
              <a:rPr lang="fr-FR" sz="1400" b="1" i="1" dirty="0" smtClean="0">
                <a:solidFill>
                  <a:srgbClr val="002060"/>
                </a:solidFill>
              </a:rPr>
              <a:t>Perspectives</a:t>
            </a:r>
            <a:endParaRPr lang="fr-FR" sz="1400" b="1" i="1" dirty="0">
              <a:solidFill>
                <a:srgbClr val="002060"/>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HG_influenceGradient">
    <p:spTree>
      <p:nvGrpSpPr>
        <p:cNvPr id="1" name=""/>
        <p:cNvGrpSpPr/>
        <p:nvPr/>
      </p:nvGrpSpPr>
      <p:grpSpPr>
        <a:xfrm>
          <a:off x="0" y="0"/>
          <a:ext cx="0" cy="0"/>
          <a:chOff x="0" y="0"/>
          <a:chExt cx="0" cy="0"/>
        </a:xfrm>
      </p:grpSpPr>
      <p:sp>
        <p:nvSpPr>
          <p:cNvPr id="2" name="Rectangle 1"/>
          <p:cNvSpPr/>
          <p:nvPr userDrawn="1"/>
        </p:nvSpPr>
        <p:spPr>
          <a:xfrm>
            <a:off x="1474788" y="438150"/>
            <a:ext cx="6846887" cy="307777"/>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a:solidFill>
                  <a:schemeClr val="bg2"/>
                </a:solidFill>
              </a:rPr>
              <a:t>Mécanisme </a:t>
            </a:r>
            <a:r>
              <a:rPr lang="fr-FR" sz="1400" i="1" dirty="0" smtClean="0">
                <a:solidFill>
                  <a:schemeClr val="bg2"/>
                </a:solidFill>
              </a:rPr>
              <a:t> CWE </a:t>
            </a:r>
            <a:r>
              <a:rPr lang="fr-FR" sz="1400" b="1" i="1" dirty="0" smtClean="0">
                <a:solidFill>
                  <a:schemeClr val="bg2"/>
                </a:solidFill>
              </a:rPr>
              <a:t> </a:t>
            </a:r>
            <a:r>
              <a:rPr lang="fr-FR" sz="1400" b="1" i="1" dirty="0" smtClean="0">
                <a:solidFill>
                  <a:srgbClr val="002060"/>
                </a:solidFill>
              </a:rPr>
              <a:t>            </a:t>
            </a:r>
            <a:r>
              <a:rPr lang="fr-FR" sz="1400" b="1" i="1" dirty="0" smtClean="0">
                <a:solidFill>
                  <a:srgbClr val="002060"/>
                </a:solidFill>
                <a:cs typeface="Arial" pitchFamily="34" charset="0"/>
              </a:rPr>
              <a:t>Expérience</a:t>
            </a:r>
            <a:r>
              <a:rPr lang="fr-FR" sz="1400" b="1" i="1" baseline="0" dirty="0" smtClean="0">
                <a:solidFill>
                  <a:srgbClr val="002060"/>
                </a:solidFill>
                <a:cs typeface="Arial" pitchFamily="34" charset="0"/>
              </a:rPr>
              <a:t> à gradient contrôlé </a:t>
            </a:r>
            <a:endParaRPr lang="fr-FR" sz="1400" i="1" dirty="0">
              <a:solidFill>
                <a:schemeClr val="bg2"/>
              </a:solidFill>
            </a:endParaRP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Génération d’harmoniques</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EE66C82E-19BC-4AD2-9446-4DFC60D410FE}"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HG-caracterisationTemporelle">
    <p:spTree>
      <p:nvGrpSpPr>
        <p:cNvPr id="1" name=""/>
        <p:cNvGrpSpPr/>
        <p:nvPr/>
      </p:nvGrpSpPr>
      <p:grpSpPr>
        <a:xfrm>
          <a:off x="0" y="0"/>
          <a:ext cx="0" cy="0"/>
          <a:chOff x="0" y="0"/>
          <a:chExt cx="0" cy="0"/>
        </a:xfrm>
      </p:grpSpPr>
      <p:sp>
        <p:nvSpPr>
          <p:cNvPr id="2" name="Rectangle 1"/>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a:solidFill>
                  <a:schemeClr val="bg2"/>
                </a:solidFill>
              </a:rPr>
              <a:t>Mécanisme      </a:t>
            </a:r>
            <a:r>
              <a:rPr lang="fr-FR" sz="1400" b="1" i="1" dirty="0">
                <a:solidFill>
                  <a:srgbClr val="002060"/>
                </a:solidFill>
              </a:rPr>
              <a:t>         </a:t>
            </a:r>
            <a:r>
              <a:rPr lang="fr-FR" sz="1400" i="1" dirty="0">
                <a:solidFill>
                  <a:schemeClr val="bg2"/>
                </a:solidFill>
                <a:cs typeface="Arial" pitchFamily="34" charset="0"/>
              </a:rPr>
              <a:t>Influence du gradient </a:t>
            </a:r>
            <a:r>
              <a:rPr lang="fr-FR" sz="1400" i="1" dirty="0">
                <a:solidFill>
                  <a:schemeClr val="bg2"/>
                </a:solidFill>
              </a:rPr>
              <a:t>           Temps d’émission  CWE </a:t>
            </a:r>
          </a:p>
          <a:p>
            <a:pPr marL="342900" indent="-342900" algn="ctr" defTabSz="914400" fontAlgn="auto">
              <a:spcBef>
                <a:spcPct val="20000"/>
              </a:spcBef>
              <a:spcAft>
                <a:spcPts val="0"/>
              </a:spcAft>
              <a:buClr>
                <a:srgbClr val="8CBD13"/>
              </a:buClr>
              <a:buSzPct val="120000"/>
              <a:defRPr/>
            </a:pPr>
            <a:r>
              <a:rPr lang="fr-FR" sz="1400" b="1" i="1" dirty="0">
                <a:solidFill>
                  <a:srgbClr val="002060"/>
                </a:solidFill>
              </a:rPr>
              <a:t> Vers une caractérisation temporelle              </a:t>
            </a:r>
            <a:r>
              <a:rPr lang="fr-FR" sz="1400" i="1" dirty="0">
                <a:solidFill>
                  <a:schemeClr val="bg2"/>
                </a:solidFill>
              </a:rPr>
              <a:t>Algorithme de Reconstruction</a:t>
            </a: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Génération d’harmoniques</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0883A954-A72D-4FCC-821B-DC078C40760D}"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HG-virgin">
    <p:spTree>
      <p:nvGrpSpPr>
        <p:cNvPr id="1" name=""/>
        <p:cNvGrpSpPr/>
        <p:nvPr/>
      </p:nvGrpSpPr>
      <p:grpSpPr>
        <a:xfrm>
          <a:off x="0" y="0"/>
          <a:ext cx="0" cy="0"/>
          <a:chOff x="0" y="0"/>
          <a:chExt cx="0" cy="0"/>
        </a:xfrm>
      </p:grpSpPr>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Génération d’harmoniques</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534F7D5D-BA96-4EC7-B3AB-8D824363F13E}" type="slidenum">
              <a:rPr lang="fr-FR"/>
              <a:pPr>
                <a:defRPr/>
              </a:pPr>
              <a:t>‹N°›</a:t>
            </a:fld>
            <a:endParaRPr lang="fr-FR"/>
          </a:p>
        </p:txBody>
      </p:sp>
      <p:sp>
        <p:nvSpPr>
          <p:cNvPr id="8" name="Rectangle 7"/>
          <p:cNvSpPr/>
          <p:nvPr userDrawn="1"/>
        </p:nvSpPr>
        <p:spPr>
          <a:xfrm>
            <a:off x="1474788" y="438150"/>
            <a:ext cx="6846887" cy="307777"/>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a:solidFill>
                  <a:srgbClr val="002060"/>
                </a:solidFill>
              </a:rPr>
              <a:t>Mécanisme </a:t>
            </a:r>
            <a:r>
              <a:rPr lang="fr-FR" sz="1400" b="1" i="1" dirty="0" smtClean="0">
                <a:solidFill>
                  <a:srgbClr val="002060"/>
                </a:solidFill>
              </a:rPr>
              <a:t> CWE              </a:t>
            </a:r>
            <a:r>
              <a:rPr lang="fr-FR" sz="1400" b="0" i="1" dirty="0" smtClean="0">
                <a:solidFill>
                  <a:schemeClr val="bg2"/>
                </a:solidFill>
                <a:cs typeface="Arial" pitchFamily="34" charset="0"/>
              </a:rPr>
              <a:t>Expérience</a:t>
            </a:r>
            <a:r>
              <a:rPr lang="fr-FR" sz="1400" b="0" i="1" baseline="0" dirty="0" smtClean="0">
                <a:solidFill>
                  <a:schemeClr val="bg2"/>
                </a:solidFill>
                <a:cs typeface="Arial" pitchFamily="34" charset="0"/>
              </a:rPr>
              <a:t> à gradient contrôlé</a:t>
            </a:r>
            <a:r>
              <a:rPr lang="fr-FR" sz="1400" b="1" i="1" baseline="0" dirty="0" smtClean="0">
                <a:solidFill>
                  <a:srgbClr val="002060"/>
                </a:solidFill>
                <a:cs typeface="Arial" pitchFamily="34" charset="0"/>
              </a:rPr>
              <a:t> </a:t>
            </a:r>
            <a:endParaRPr lang="fr-FR" sz="1400" i="1" dirty="0">
              <a:solidFill>
                <a:schemeClr val="bg2"/>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lectron-Antocorr">
    <p:spTree>
      <p:nvGrpSpPr>
        <p:cNvPr id="1" name=""/>
        <p:cNvGrpSpPr/>
        <p:nvPr/>
      </p:nvGrpSpPr>
      <p:grpSpPr>
        <a:xfrm>
          <a:off x="0" y="0"/>
          <a:ext cx="0" cy="0"/>
          <a:chOff x="0" y="0"/>
          <a:chExt cx="0" cy="0"/>
        </a:xfrm>
      </p:grpSpPr>
      <p:sp>
        <p:nvSpPr>
          <p:cNvPr id="2" name="Rectangle à coins arrondis 1"/>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Electrons sur cible solide</a:t>
            </a:r>
          </a:p>
        </p:txBody>
      </p:sp>
      <p:sp>
        <p:nvSpPr>
          <p:cNvPr id="4" name="Rectangle 3"/>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cs typeface="Arial" pitchFamily="34" charset="0"/>
              </a:rPr>
              <a:t>Emission </a:t>
            </a:r>
            <a:r>
              <a:rPr lang="fr-FR" sz="1400" b="1" i="1" dirty="0">
                <a:solidFill>
                  <a:srgbClr val="002060"/>
                </a:solidFill>
                <a:cs typeface="Arial" pitchFamily="34" charset="0"/>
              </a:rPr>
              <a:t>électrons/CWE vs gradient  </a:t>
            </a:r>
            <a:r>
              <a:rPr lang="fr-FR" sz="1400" b="1" i="1" dirty="0" smtClean="0">
                <a:solidFill>
                  <a:srgbClr val="002060"/>
                </a:solidFill>
                <a:cs typeface="Arial" pitchFamily="34" charset="0"/>
              </a:rPr>
              <a:t>         </a:t>
            </a:r>
            <a:r>
              <a:rPr lang="fr-FR" sz="1400" b="1" i="1" dirty="0" smtClean="0">
                <a:solidFill>
                  <a:srgbClr val="002060"/>
                </a:solidFill>
              </a:rPr>
              <a:t> </a:t>
            </a:r>
            <a:r>
              <a:rPr lang="fr-FR" sz="1400" i="1" dirty="0" smtClean="0">
                <a:solidFill>
                  <a:schemeClr val="bg2"/>
                </a:solidFill>
              </a:rPr>
              <a:t>mécanisme d’accélération</a:t>
            </a:r>
            <a:endParaRPr lang="fr-FR" sz="1400" i="1" dirty="0">
              <a:solidFill>
                <a:schemeClr val="bg2"/>
              </a:solidFill>
              <a:cs typeface="Arial" pitchFamily="34" charset="0"/>
            </a:endParaRPr>
          </a:p>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rPr>
              <a:t>Perspectives</a:t>
            </a:r>
            <a:endParaRPr lang="fr-FR" sz="1400" i="1" dirty="0">
              <a:solidFill>
                <a:schemeClr val="bg2"/>
              </a:solidFill>
            </a:endParaRP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9FD07634-F946-4A73-8550-5E729B8E3152}"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lectron-energyInPlasma">
    <p:spTree>
      <p:nvGrpSpPr>
        <p:cNvPr id="1" name=""/>
        <p:cNvGrpSpPr/>
        <p:nvPr/>
      </p:nvGrpSpPr>
      <p:grpSpPr>
        <a:xfrm>
          <a:off x="0" y="0"/>
          <a:ext cx="0" cy="0"/>
          <a:chOff x="0" y="0"/>
          <a:chExt cx="0" cy="0"/>
        </a:xfrm>
      </p:grpSpPr>
      <p:sp>
        <p:nvSpPr>
          <p:cNvPr id="2" name="Rectangle à coins arrondis 1"/>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Electrons sur cible solide</a:t>
            </a:r>
          </a:p>
        </p:txBody>
      </p:sp>
      <p:sp>
        <p:nvSpPr>
          <p:cNvPr id="4" name="Rectangle 3"/>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cs typeface="Arial" pitchFamily="34" charset="0"/>
              </a:rPr>
              <a:t>Emission </a:t>
            </a:r>
            <a:r>
              <a:rPr lang="fr-FR" sz="1400" i="1" dirty="0">
                <a:solidFill>
                  <a:schemeClr val="bg2"/>
                </a:solidFill>
                <a:cs typeface="Arial" pitchFamily="34" charset="0"/>
              </a:rPr>
              <a:t>électrons/CWE vs gradient  </a:t>
            </a:r>
            <a:r>
              <a:rPr lang="fr-FR" sz="1400" i="1" dirty="0">
                <a:solidFill>
                  <a:schemeClr val="bg2"/>
                </a:solidFill>
              </a:rPr>
              <a:t> </a:t>
            </a:r>
            <a:r>
              <a:rPr lang="fr-FR" sz="1400" i="1" dirty="0" smtClean="0">
                <a:solidFill>
                  <a:schemeClr val="bg2"/>
                </a:solidFill>
              </a:rPr>
              <a:t>          </a:t>
            </a:r>
            <a:r>
              <a:rPr lang="fr-FR" sz="1400" b="1" i="1" dirty="0" smtClean="0">
                <a:solidFill>
                  <a:srgbClr val="002060"/>
                </a:solidFill>
              </a:rPr>
              <a:t>Mécanisme d’accélération </a:t>
            </a:r>
            <a:endParaRPr lang="fr-FR" sz="1400" b="1" i="1" dirty="0">
              <a:solidFill>
                <a:srgbClr val="002060"/>
              </a:solidFill>
              <a:cs typeface="Arial" pitchFamily="34" charset="0"/>
            </a:endParaRPr>
          </a:p>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rPr>
              <a:t>Perspectives</a:t>
            </a:r>
            <a:endParaRPr lang="fr-FR" sz="1400" i="1" dirty="0">
              <a:solidFill>
                <a:schemeClr val="bg2"/>
              </a:solidFill>
            </a:endParaRP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A3AF2918-2CCE-4CA3-9A03-67C675EE1FDF}"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lectron-InetractionE-vide">
    <p:spTree>
      <p:nvGrpSpPr>
        <p:cNvPr id="1" name=""/>
        <p:cNvGrpSpPr/>
        <p:nvPr/>
      </p:nvGrpSpPr>
      <p:grpSpPr>
        <a:xfrm>
          <a:off x="0" y="0"/>
          <a:ext cx="0" cy="0"/>
          <a:chOff x="0" y="0"/>
          <a:chExt cx="0" cy="0"/>
        </a:xfrm>
      </p:grpSpPr>
      <p:sp>
        <p:nvSpPr>
          <p:cNvPr id="2" name="Rectangle 1"/>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cs typeface="Arial" pitchFamily="34" charset="0"/>
              </a:rPr>
              <a:t>Emission </a:t>
            </a:r>
            <a:r>
              <a:rPr lang="fr-FR" sz="1400" i="1" dirty="0">
                <a:solidFill>
                  <a:schemeClr val="bg2"/>
                </a:solidFill>
                <a:cs typeface="Arial" pitchFamily="34" charset="0"/>
              </a:rPr>
              <a:t>électrons/CWE vs gradient  </a:t>
            </a:r>
            <a:r>
              <a:rPr lang="fr-FR" sz="1400" i="1" dirty="0" smtClean="0">
                <a:solidFill>
                  <a:schemeClr val="bg2"/>
                </a:solidFill>
                <a:cs typeface="Arial" pitchFamily="34" charset="0"/>
              </a:rPr>
              <a:t>          </a:t>
            </a:r>
            <a:r>
              <a:rPr lang="fr-FR" sz="1400" i="1" dirty="0" smtClean="0">
                <a:solidFill>
                  <a:schemeClr val="bg2"/>
                </a:solidFill>
              </a:rPr>
              <a:t> Mécanisme d’accélération </a:t>
            </a:r>
            <a:endParaRPr lang="fr-FR" sz="1400" i="1" dirty="0">
              <a:solidFill>
                <a:schemeClr val="bg2"/>
              </a:solidFill>
              <a:cs typeface="Arial" pitchFamily="34" charset="0"/>
            </a:endParaRPr>
          </a:p>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rPr>
              <a:t>Interaction</a:t>
            </a:r>
            <a:r>
              <a:rPr lang="fr-FR" sz="1400" b="1" i="1" baseline="0" dirty="0" smtClean="0">
                <a:solidFill>
                  <a:srgbClr val="002060"/>
                </a:solidFill>
              </a:rPr>
              <a:t> électrons-laser dans le vide</a:t>
            </a:r>
            <a:endParaRPr lang="fr-FR" sz="1400" b="1" i="1" dirty="0">
              <a:solidFill>
                <a:srgbClr val="002060"/>
              </a:solidFill>
            </a:endParaRP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Electrons sur cible solide</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05CABECD-5114-4338-8BCD-FD28F64DEB98}"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lectron-EffetGyro">
    <p:spTree>
      <p:nvGrpSpPr>
        <p:cNvPr id="1" name=""/>
        <p:cNvGrpSpPr/>
        <p:nvPr/>
      </p:nvGrpSpPr>
      <p:grpSpPr>
        <a:xfrm>
          <a:off x="0" y="0"/>
          <a:ext cx="0" cy="0"/>
          <a:chOff x="0" y="0"/>
          <a:chExt cx="0" cy="0"/>
        </a:xfrm>
      </p:grpSpPr>
      <p:sp>
        <p:nvSpPr>
          <p:cNvPr id="2" name="Rectangle 1"/>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cs typeface="Arial" pitchFamily="34" charset="0"/>
              </a:rPr>
              <a:t>Emission </a:t>
            </a:r>
            <a:r>
              <a:rPr lang="fr-FR" sz="1400" i="1" dirty="0">
                <a:solidFill>
                  <a:schemeClr val="bg2"/>
                </a:solidFill>
                <a:cs typeface="Arial" pitchFamily="34" charset="0"/>
              </a:rPr>
              <a:t>électrons/CWE vs gradient  </a:t>
            </a:r>
            <a:r>
              <a:rPr lang="fr-FR" sz="1400" i="1" dirty="0">
                <a:solidFill>
                  <a:schemeClr val="bg2"/>
                </a:solidFill>
              </a:rPr>
              <a:t> </a:t>
            </a:r>
            <a:r>
              <a:rPr lang="fr-FR" sz="1400" i="1" dirty="0" smtClean="0">
                <a:solidFill>
                  <a:schemeClr val="bg2"/>
                </a:solidFill>
              </a:rPr>
              <a:t>Mécanisme d’accélération</a:t>
            </a:r>
            <a:endParaRPr lang="fr-FR" sz="1400" i="1" dirty="0">
              <a:solidFill>
                <a:schemeClr val="bg2"/>
              </a:solidFill>
              <a:cs typeface="Arial" pitchFamily="34" charset="0"/>
            </a:endParaRPr>
          </a:p>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rPr>
              <a:t>Perspectives</a:t>
            </a:r>
            <a:endParaRPr lang="fr-FR" sz="1400" b="1" i="1" dirty="0">
              <a:solidFill>
                <a:srgbClr val="002060"/>
              </a:solidFill>
            </a:endParaRP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Electrons sur cible solide</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3F919FDB-7EB5-4C11-A449-AED212E35D42}"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xte scientifique">
    <p:spTree>
      <p:nvGrpSpPr>
        <p:cNvPr id="1" name=""/>
        <p:cNvGrpSpPr/>
        <p:nvPr/>
      </p:nvGrpSpPr>
      <p:grpSpPr>
        <a:xfrm>
          <a:off x="0" y="0"/>
          <a:ext cx="0" cy="0"/>
          <a:chOff x="0" y="0"/>
          <a:chExt cx="0" cy="0"/>
        </a:xfrm>
      </p:grpSpPr>
      <p:sp>
        <p:nvSpPr>
          <p:cNvPr id="2" name="Rectangle à coins arrondis 1"/>
          <p:cNvSpPr/>
          <p:nvPr userDrawn="1"/>
        </p:nvSpPr>
        <p:spPr>
          <a:xfrm>
            <a:off x="1131888" y="57150"/>
            <a:ext cx="7602537" cy="419100"/>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762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Introduction</a:t>
            </a:r>
          </a:p>
        </p:txBody>
      </p:sp>
      <p:sp>
        <p:nvSpPr>
          <p:cNvPr id="4" name="Rectangle 3"/>
          <p:cNvSpPr/>
          <p:nvPr userDrawn="1"/>
        </p:nvSpPr>
        <p:spPr>
          <a:xfrm>
            <a:off x="1357313" y="476250"/>
            <a:ext cx="6846887" cy="523875"/>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rPr>
              <a:t>Motivation                              </a:t>
            </a:r>
            <a:r>
              <a:rPr lang="fr-FR" sz="1400" i="1" dirty="0">
                <a:solidFill>
                  <a:schemeClr val="bg2"/>
                </a:solidFill>
                <a:cs typeface="Arial" pitchFamily="34" charset="0"/>
              </a:rPr>
              <a:t>Qu’est qu’un miroir plasma                                                                         De l’architecture laser à l’expérience</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F5D4FF6B-04EF-4E0C-B91A-8B08DECB660D}" type="slidenum">
              <a:rPr lang="fr-FR"/>
              <a:pPr>
                <a:defRPr/>
              </a:pPr>
              <a:t>‹N°›</a:t>
            </a:fld>
            <a:endParaRPr lang="fr-FR"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Rectangle à coins arrondis 1"/>
          <p:cNvSpPr/>
          <p:nvPr userDrawn="1"/>
        </p:nvSpPr>
        <p:spPr>
          <a:xfrm>
            <a:off x="1350963" y="57150"/>
            <a:ext cx="7602537" cy="676275"/>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350963" y="28575"/>
            <a:ext cx="3198812" cy="369888"/>
          </a:xfrm>
          <a:prstGeom prst="rect">
            <a:avLst/>
          </a:prstGeom>
          <a:noFill/>
          <a:ln w="9525">
            <a:noFill/>
            <a:miter lim="800000"/>
            <a:headEnd/>
            <a:tailEnd/>
          </a:ln>
        </p:spPr>
        <p:txBody>
          <a:bodyPr wrap="none">
            <a:spAutoFit/>
          </a:bodyPr>
          <a:lstStyle/>
          <a:p>
            <a:pPr>
              <a:defRPr/>
            </a:pPr>
            <a:r>
              <a:rPr lang="fr-FR" b="1" dirty="0">
                <a:cs typeface="Arial" pitchFamily="34" charset="0"/>
              </a:rPr>
              <a:t>Conclusion et Perspectives</a:t>
            </a:r>
          </a:p>
        </p:txBody>
      </p:sp>
      <p:sp>
        <p:nvSpPr>
          <p:cNvPr id="4" name="Rectangle 3"/>
          <p:cNvSpPr/>
          <p:nvPr userDrawn="1"/>
        </p:nvSpPr>
        <p:spPr>
          <a:xfrm>
            <a:off x="1446213" y="354013"/>
            <a:ext cx="7335837" cy="307975"/>
          </a:xfrm>
          <a:prstGeom prst="rect">
            <a:avLst/>
          </a:prstGeom>
        </p:spPr>
        <p:txBody>
          <a:bodyPr>
            <a:spAutoFit/>
          </a:bodyPr>
          <a:lstStyle/>
          <a:p>
            <a:pPr marL="342900" indent="-342900" defTabSz="914400" fontAlgn="auto">
              <a:spcBef>
                <a:spcPct val="20000"/>
              </a:spcBef>
              <a:spcAft>
                <a:spcPts val="0"/>
              </a:spcAft>
              <a:buClr>
                <a:srgbClr val="8CBD13"/>
              </a:buClr>
              <a:buSzPct val="120000"/>
              <a:defRPr/>
            </a:pPr>
            <a:r>
              <a:rPr lang="fr-FR" sz="1400" b="1" i="1" dirty="0">
                <a:solidFill>
                  <a:srgbClr val="002060"/>
                </a:solidFill>
              </a:rPr>
              <a:t>Conclusion</a:t>
            </a:r>
            <a:r>
              <a:rPr lang="fr-FR" sz="1400" i="1" dirty="0">
                <a:solidFill>
                  <a:srgbClr val="002060"/>
                </a:solidFill>
              </a:rPr>
              <a:t> </a:t>
            </a:r>
            <a:r>
              <a:rPr lang="fr-FR" sz="1400" i="1" dirty="0">
                <a:solidFill>
                  <a:schemeClr val="tx1">
                    <a:lumMod val="50000"/>
                    <a:lumOff val="50000"/>
                  </a:schemeClr>
                </a:solidFill>
              </a:rPr>
              <a:t> -</a:t>
            </a:r>
            <a:r>
              <a:rPr lang="fr-FR" sz="1400" i="1" dirty="0">
                <a:solidFill>
                  <a:schemeClr val="bg2"/>
                </a:solidFill>
              </a:rPr>
              <a:t> Perspectives</a:t>
            </a:r>
            <a:endParaRPr lang="fr-FR" sz="1400" b="1" i="1" dirty="0">
              <a:solidFill>
                <a:schemeClr val="bg2"/>
              </a:solidFill>
            </a:endParaRP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A75411FD-01AA-49D8-8922-02219E52D64A}"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0" y="4510088"/>
            <a:ext cx="9178925" cy="1876425"/>
          </a:xfrm>
          <a:prstGeom prst="rect">
            <a:avLst/>
          </a:prstGeom>
          <a:solidFill>
            <a:srgbClr val="93C64C">
              <a:alpha val="10196"/>
            </a:srgbClr>
          </a:solidFill>
          <a:ln w="9525">
            <a:no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fr-FR">
              <a:solidFill>
                <a:schemeClr val="lt1"/>
              </a:solidFill>
              <a:latin typeface="+mn-lt"/>
              <a:ea typeface="+mn-ea"/>
            </a:endParaRPr>
          </a:p>
        </p:txBody>
      </p:sp>
      <p:sp>
        <p:nvSpPr>
          <p:cNvPr id="3" name="Rectangle 4"/>
          <p:cNvSpPr>
            <a:spLocks noChangeArrowheads="1"/>
          </p:cNvSpPr>
          <p:nvPr userDrawn="1"/>
        </p:nvSpPr>
        <p:spPr bwMode="auto">
          <a:xfrm>
            <a:off x="6488113" y="5794375"/>
            <a:ext cx="1763712" cy="247650"/>
          </a:xfrm>
          <a:prstGeom prst="rect">
            <a:avLst/>
          </a:prstGeom>
          <a:noFill/>
          <a:ln w="9525">
            <a:noFill/>
            <a:miter lim="800000"/>
            <a:headEnd/>
            <a:tailEnd/>
          </a:ln>
        </p:spPr>
        <p:txBody>
          <a:bodyPr lIns="92967" tIns="46484" rIns="92967" bIns="46484">
            <a:spAutoFit/>
          </a:bodyPr>
          <a:lstStyle/>
          <a:p>
            <a:pPr algn="just">
              <a:defRPr/>
            </a:pPr>
            <a:r>
              <a:rPr lang="fr-FR" sz="1000">
                <a:solidFill>
                  <a:srgbClr val="7F7F7F"/>
                </a:solidFill>
                <a:latin typeface="Tahoma" pitchFamily="34" charset="0"/>
                <a:cs typeface="Arial" pitchFamily="34" charset="0"/>
              </a:rPr>
              <a:t>http://loa.ensta.fr/</a:t>
            </a:r>
          </a:p>
        </p:txBody>
      </p:sp>
      <p:pic>
        <p:nvPicPr>
          <p:cNvPr id="4" name="Image 5" descr="logoEP.jpg"/>
          <p:cNvPicPr>
            <a:picLocks noChangeAspect="1"/>
          </p:cNvPicPr>
          <p:nvPr userDrawn="1"/>
        </p:nvPicPr>
        <p:blipFill>
          <a:blip r:embed="rId2">
            <a:clrChange>
              <a:clrFrom>
                <a:srgbClr val="FFFFFF"/>
              </a:clrFrom>
              <a:clrTo>
                <a:srgbClr val="FFFFFF">
                  <a:alpha val="0"/>
                </a:srgbClr>
              </a:clrTo>
            </a:clrChange>
          </a:blip>
          <a:srcRect/>
          <a:stretch>
            <a:fillRect/>
          </a:stretch>
        </p:blipFill>
        <p:spPr bwMode="auto">
          <a:xfrm>
            <a:off x="233363" y="5073650"/>
            <a:ext cx="1092200" cy="925513"/>
          </a:xfrm>
          <a:prstGeom prst="rect">
            <a:avLst/>
          </a:prstGeom>
          <a:noFill/>
          <a:ln w="9525">
            <a:noFill/>
            <a:miter lim="800000"/>
            <a:headEnd/>
            <a:tailEnd/>
          </a:ln>
        </p:spPr>
      </p:pic>
      <p:pic>
        <p:nvPicPr>
          <p:cNvPr id="5" name="Image 6" descr="ENSTA_RVB 300dpi en 730mm.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5091113" y="5387975"/>
            <a:ext cx="738187" cy="923925"/>
          </a:xfrm>
          <a:prstGeom prst="rect">
            <a:avLst/>
          </a:prstGeom>
          <a:noFill/>
          <a:ln w="9525">
            <a:noFill/>
            <a:miter lim="800000"/>
            <a:headEnd/>
            <a:tailEnd/>
          </a:ln>
        </p:spPr>
      </p:pic>
      <p:pic>
        <p:nvPicPr>
          <p:cNvPr id="6" name="Image 7" descr="logoCNRS.jpg"/>
          <p:cNvPicPr>
            <a:picLocks noChangeAspect="1"/>
          </p:cNvPicPr>
          <p:nvPr userDrawn="1"/>
        </p:nvPicPr>
        <p:blipFill>
          <a:blip r:embed="rId4">
            <a:clrChange>
              <a:clrFrom>
                <a:srgbClr val="FFFFFF"/>
              </a:clrFrom>
              <a:clrTo>
                <a:srgbClr val="FFFFFF">
                  <a:alpha val="0"/>
                </a:srgbClr>
              </a:clrTo>
            </a:clrChange>
          </a:blip>
          <a:srcRect/>
          <a:stretch>
            <a:fillRect/>
          </a:stretch>
        </p:blipFill>
        <p:spPr bwMode="auto">
          <a:xfrm>
            <a:off x="2640013" y="5011738"/>
            <a:ext cx="857250" cy="879475"/>
          </a:xfrm>
          <a:prstGeom prst="rect">
            <a:avLst/>
          </a:prstGeom>
          <a:noFill/>
          <a:ln w="9525">
            <a:noFill/>
            <a:miter lim="800000"/>
            <a:headEnd/>
            <a:tailEnd/>
          </a:ln>
        </p:spPr>
      </p:pic>
      <p:sp>
        <p:nvSpPr>
          <p:cNvPr id="7" name="Rectangle 22"/>
          <p:cNvSpPr>
            <a:spLocks noChangeArrowheads="1"/>
          </p:cNvSpPr>
          <p:nvPr userDrawn="1"/>
        </p:nvSpPr>
        <p:spPr bwMode="auto">
          <a:xfrm>
            <a:off x="2619375" y="5892800"/>
            <a:ext cx="1077913" cy="247650"/>
          </a:xfrm>
          <a:prstGeom prst="rect">
            <a:avLst/>
          </a:prstGeom>
          <a:noFill/>
          <a:ln w="9525">
            <a:noFill/>
            <a:miter lim="800000"/>
            <a:headEnd/>
            <a:tailEnd/>
          </a:ln>
        </p:spPr>
        <p:txBody>
          <a:bodyPr lIns="92967" tIns="46484" rIns="92967" bIns="46484">
            <a:spAutoFit/>
          </a:bodyPr>
          <a:lstStyle/>
          <a:p>
            <a:pPr algn="just">
              <a:defRPr/>
            </a:pPr>
            <a:r>
              <a:rPr lang="fr-FR" sz="1000" i="1">
                <a:solidFill>
                  <a:srgbClr val="7F7F7F"/>
                </a:solidFill>
                <a:latin typeface="Tahoma" pitchFamily="34" charset="0"/>
                <a:cs typeface="Arial" pitchFamily="34" charset="0"/>
              </a:rPr>
              <a:t>UMR 7639</a:t>
            </a:r>
          </a:p>
        </p:txBody>
      </p:sp>
      <p:pic>
        <p:nvPicPr>
          <p:cNvPr id="8" name="Image 10" descr="LOA_logo_vert_petit_loa.eps"/>
          <p:cNvPicPr>
            <a:picLocks noChangeAspect="1"/>
          </p:cNvPicPr>
          <p:nvPr userDrawn="1"/>
        </p:nvPicPr>
        <p:blipFill>
          <a:blip r:embed="rId5"/>
          <a:srcRect/>
          <a:stretch>
            <a:fillRect/>
          </a:stretch>
        </p:blipFill>
        <p:spPr bwMode="auto">
          <a:xfrm>
            <a:off x="7793038" y="5040313"/>
            <a:ext cx="830262" cy="958850"/>
          </a:xfrm>
          <a:prstGeom prst="rect">
            <a:avLst/>
          </a:prstGeom>
          <a:noFill/>
          <a:ln w="9525">
            <a:noFill/>
            <a:miter lim="800000"/>
            <a:headEnd/>
            <a:tailEnd/>
          </a:ln>
        </p:spPr>
      </p:pic>
      <p:pic>
        <p:nvPicPr>
          <p:cNvPr id="9" name="Image 17" descr="ANR.jpg"/>
          <p:cNvPicPr>
            <a:picLocks noChangeAspect="1"/>
          </p:cNvPicPr>
          <p:nvPr userDrawn="1"/>
        </p:nvPicPr>
        <p:blipFill>
          <a:blip r:embed="rId6">
            <a:clrChange>
              <a:clrFrom>
                <a:srgbClr val="FFFFFF"/>
              </a:clrFrom>
              <a:clrTo>
                <a:srgbClr val="FFFFFF">
                  <a:alpha val="0"/>
                </a:srgbClr>
              </a:clrTo>
            </a:clrChange>
          </a:blip>
          <a:srcRect/>
          <a:stretch>
            <a:fillRect/>
          </a:stretch>
        </p:blipFill>
        <p:spPr bwMode="auto">
          <a:xfrm>
            <a:off x="1325563" y="4840288"/>
            <a:ext cx="917575" cy="473075"/>
          </a:xfrm>
          <a:prstGeom prst="rect">
            <a:avLst/>
          </a:prstGeom>
          <a:noFill/>
          <a:ln w="9525">
            <a:noFill/>
            <a:miter lim="800000"/>
            <a:headEnd/>
            <a:tailEnd/>
          </a:ln>
        </p:spPr>
      </p:pic>
      <p:pic>
        <p:nvPicPr>
          <p:cNvPr id="10" name="Image 27" descr="CEA.jpg"/>
          <p:cNvPicPr>
            <a:picLocks noChangeAspect="1"/>
          </p:cNvPicPr>
          <p:nvPr userDrawn="1"/>
        </p:nvPicPr>
        <p:blipFill>
          <a:blip r:embed="rId7">
            <a:clrChange>
              <a:clrFrom>
                <a:srgbClr val="FDFDFD"/>
              </a:clrFrom>
              <a:clrTo>
                <a:srgbClr val="FDFDFD">
                  <a:alpha val="0"/>
                </a:srgbClr>
              </a:clrTo>
            </a:clrChange>
          </a:blip>
          <a:srcRect/>
          <a:stretch>
            <a:fillRect/>
          </a:stretch>
        </p:blipFill>
        <p:spPr bwMode="auto">
          <a:xfrm>
            <a:off x="8440738" y="4786313"/>
            <a:ext cx="577850" cy="574675"/>
          </a:xfrm>
          <a:prstGeom prst="rect">
            <a:avLst/>
          </a:prstGeom>
          <a:noFill/>
          <a:ln w="9525">
            <a:noFill/>
            <a:miter lim="800000"/>
            <a:headEnd/>
            <a:tailEnd/>
          </a:ln>
        </p:spPr>
      </p:pic>
      <p:pic>
        <p:nvPicPr>
          <p:cNvPr id="11" name="Picture 7"/>
          <p:cNvPicPr>
            <a:picLocks noChangeAspect="1"/>
          </p:cNvPicPr>
          <p:nvPr userDrawn="1"/>
        </p:nvPicPr>
        <p:blipFill>
          <a:blip r:embed="rId8">
            <a:clrChange>
              <a:clrFrom>
                <a:srgbClr val="FFFFFF"/>
              </a:clrFrom>
              <a:clrTo>
                <a:srgbClr val="FFFFFF">
                  <a:alpha val="0"/>
                </a:srgbClr>
              </a:clrTo>
            </a:clrChange>
          </a:blip>
          <a:srcRect/>
          <a:stretch>
            <a:fillRect/>
          </a:stretch>
        </p:blipFill>
        <p:spPr bwMode="auto">
          <a:xfrm>
            <a:off x="3497263" y="5794375"/>
            <a:ext cx="1220787" cy="666750"/>
          </a:xfrm>
          <a:prstGeom prst="rect">
            <a:avLst/>
          </a:prstGeom>
          <a:noFill/>
          <a:ln w="9525">
            <a:noFill/>
            <a:miter lim="800000"/>
            <a:headEnd/>
            <a:tailEnd/>
          </a:ln>
        </p:spPr>
      </p:pic>
      <p:pic>
        <p:nvPicPr>
          <p:cNvPr id="12" name="Picture 3"/>
          <p:cNvPicPr>
            <a:picLocks noChangeAspect="1"/>
          </p:cNvPicPr>
          <p:nvPr userDrawn="1"/>
        </p:nvPicPr>
        <p:blipFill>
          <a:blip r:embed="rId9">
            <a:clrChange>
              <a:clrFrom>
                <a:srgbClr val="FEFEFE"/>
              </a:clrFrom>
              <a:clrTo>
                <a:srgbClr val="FEFEFE">
                  <a:alpha val="0"/>
                </a:srgbClr>
              </a:clrTo>
            </a:clrChange>
          </a:blip>
          <a:srcRect/>
          <a:stretch>
            <a:fillRect/>
          </a:stretch>
        </p:blipFill>
        <p:spPr bwMode="auto">
          <a:xfrm>
            <a:off x="5875338" y="4840288"/>
            <a:ext cx="1803400" cy="541337"/>
          </a:xfrm>
          <a:prstGeom prst="rect">
            <a:avLst/>
          </a:prstGeom>
          <a:noFill/>
          <a:ln w="9525">
            <a:noFill/>
            <a:miter lim="800000"/>
            <a:headEnd/>
            <a:tailEnd/>
          </a:ln>
        </p:spPr>
      </p:pic>
      <p:pic>
        <p:nvPicPr>
          <p:cNvPr id="13" name="Picture 6"/>
          <p:cNvPicPr>
            <a:picLocks noChangeAspect="1"/>
          </p:cNvPicPr>
          <p:nvPr userDrawn="1"/>
        </p:nvPicPr>
        <p:blipFill>
          <a:blip r:embed="rId10">
            <a:clrChange>
              <a:clrFrom>
                <a:srgbClr val="FFFFFF"/>
              </a:clrFrom>
              <a:clrTo>
                <a:srgbClr val="FFFFFF">
                  <a:alpha val="0"/>
                </a:srgbClr>
              </a:clrTo>
            </a:clrChange>
          </a:blip>
          <a:srcRect/>
          <a:stretch>
            <a:fillRect/>
          </a:stretch>
        </p:blipFill>
        <p:spPr bwMode="auto">
          <a:xfrm>
            <a:off x="3954463" y="4586288"/>
            <a:ext cx="984250" cy="938212"/>
          </a:xfrm>
          <a:prstGeom prst="rect">
            <a:avLst/>
          </a:prstGeom>
          <a:noFill/>
          <a:ln w="9525">
            <a:noFill/>
            <a:miter lim="800000"/>
            <a:headEnd/>
            <a:tailEnd/>
          </a:ln>
        </p:spPr>
      </p:pic>
      <p:pic>
        <p:nvPicPr>
          <p:cNvPr id="14" name="Image 33" descr="logo_sourcelab.png"/>
          <p:cNvPicPr>
            <a:picLocks noChangeAspect="1"/>
          </p:cNvPicPr>
          <p:nvPr userDrawn="1"/>
        </p:nvPicPr>
        <p:blipFill>
          <a:blip r:embed="rId11"/>
          <a:srcRect/>
          <a:stretch>
            <a:fillRect/>
          </a:stretch>
        </p:blipFill>
        <p:spPr bwMode="auto">
          <a:xfrm>
            <a:off x="1147763" y="6042025"/>
            <a:ext cx="1471612" cy="290513"/>
          </a:xfrm>
          <a:prstGeom prst="rect">
            <a:avLst/>
          </a:prstGeom>
          <a:noFill/>
          <a:ln w="9525">
            <a:noFill/>
            <a:miter lim="800000"/>
            <a:headEnd/>
            <a:tailEnd/>
          </a:ln>
        </p:spPr>
      </p:pic>
      <p:sp>
        <p:nvSpPr>
          <p:cNvPr id="15" name="ZoneTexte 14"/>
          <p:cNvSpPr txBox="1">
            <a:spLocks noChangeArrowheads="1"/>
          </p:cNvSpPr>
          <p:nvPr userDrawn="1"/>
        </p:nvSpPr>
        <p:spPr bwMode="auto">
          <a:xfrm>
            <a:off x="1441451" y="244475"/>
            <a:ext cx="6999287" cy="584200"/>
          </a:xfrm>
          <a:prstGeom prst="rect">
            <a:avLst/>
          </a:prstGeom>
          <a:noFill/>
          <a:ln w="9525">
            <a:noFill/>
            <a:miter lim="800000"/>
            <a:headEnd/>
            <a:tailEnd/>
          </a:ln>
        </p:spPr>
        <p:txBody>
          <a:bodyPr wrap="none">
            <a:spAutoFit/>
          </a:bodyPr>
          <a:lstStyle/>
          <a:p>
            <a:pPr>
              <a:defRPr/>
            </a:pPr>
            <a:r>
              <a:rPr lang="fr-FR" sz="3200" b="1" dirty="0">
                <a:effectLst>
                  <a:outerShdw blurRad="38100" dist="38100" dir="2700000" algn="tl">
                    <a:srgbClr val="000000">
                      <a:alpha val="43137"/>
                    </a:srgbClr>
                  </a:outerShdw>
                </a:effectLst>
                <a:cs typeface="Arial" pitchFamily="34" charset="0"/>
              </a:rPr>
              <a:t>MERCI POUR VOTRE ATTENTION !</a:t>
            </a: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erspectives">
    <p:spTree>
      <p:nvGrpSpPr>
        <p:cNvPr id="1" name=""/>
        <p:cNvGrpSpPr/>
        <p:nvPr/>
      </p:nvGrpSpPr>
      <p:grpSpPr>
        <a:xfrm>
          <a:off x="0" y="0"/>
          <a:ext cx="0" cy="0"/>
          <a:chOff x="0" y="0"/>
          <a:chExt cx="0" cy="0"/>
        </a:xfrm>
      </p:grpSpPr>
      <p:sp>
        <p:nvSpPr>
          <p:cNvPr id="2" name="Rectangle à coins arrondis 1"/>
          <p:cNvSpPr/>
          <p:nvPr userDrawn="1"/>
        </p:nvSpPr>
        <p:spPr>
          <a:xfrm>
            <a:off x="1350963" y="57150"/>
            <a:ext cx="7602537" cy="676275"/>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350963" y="28575"/>
            <a:ext cx="3198812" cy="369888"/>
          </a:xfrm>
          <a:prstGeom prst="rect">
            <a:avLst/>
          </a:prstGeom>
          <a:noFill/>
          <a:ln w="9525">
            <a:noFill/>
            <a:miter lim="800000"/>
            <a:headEnd/>
            <a:tailEnd/>
          </a:ln>
        </p:spPr>
        <p:txBody>
          <a:bodyPr wrap="none">
            <a:spAutoFit/>
          </a:bodyPr>
          <a:lstStyle/>
          <a:p>
            <a:pPr>
              <a:defRPr/>
            </a:pPr>
            <a:r>
              <a:rPr lang="fr-FR" b="1" dirty="0">
                <a:cs typeface="Arial" pitchFamily="34" charset="0"/>
              </a:rPr>
              <a:t>Conclusion et Perspectives</a:t>
            </a:r>
          </a:p>
        </p:txBody>
      </p:sp>
      <p:sp>
        <p:nvSpPr>
          <p:cNvPr id="4" name="Rectangle 3"/>
          <p:cNvSpPr/>
          <p:nvPr userDrawn="1"/>
        </p:nvSpPr>
        <p:spPr>
          <a:xfrm>
            <a:off x="1446213" y="354013"/>
            <a:ext cx="7335837" cy="307975"/>
          </a:xfrm>
          <a:prstGeom prst="rect">
            <a:avLst/>
          </a:prstGeom>
        </p:spPr>
        <p:txBody>
          <a:bodyPr>
            <a:spAutoFit/>
          </a:bodyPr>
          <a:lstStyle/>
          <a:p>
            <a:pPr marL="342900" indent="-342900" defTabSz="914400" fontAlgn="auto">
              <a:spcBef>
                <a:spcPct val="20000"/>
              </a:spcBef>
              <a:spcAft>
                <a:spcPts val="0"/>
              </a:spcAft>
              <a:buClr>
                <a:srgbClr val="8CBD13"/>
              </a:buClr>
              <a:buSzPct val="120000"/>
              <a:defRPr/>
            </a:pPr>
            <a:r>
              <a:rPr lang="fr-FR" sz="1400" i="1" dirty="0">
                <a:solidFill>
                  <a:schemeClr val="bg2"/>
                </a:solidFill>
              </a:rPr>
              <a:t>Conclusion </a:t>
            </a:r>
            <a:r>
              <a:rPr lang="fr-FR" sz="1400" i="1" dirty="0">
                <a:solidFill>
                  <a:schemeClr val="tx1">
                    <a:lumMod val="50000"/>
                    <a:lumOff val="50000"/>
                  </a:schemeClr>
                </a:solidFill>
              </a:rPr>
              <a:t> - </a:t>
            </a:r>
            <a:r>
              <a:rPr lang="fr-FR" sz="1400" b="1" i="1" dirty="0">
                <a:solidFill>
                  <a:srgbClr val="002060"/>
                </a:solidFill>
              </a:rPr>
              <a:t>Perspectives</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D48F81F0-C4FB-47F7-B7F8-0813767FC588}"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C0C8DAF7-DC27-4416-A1FC-1393BC860ADB}" type="datetimeFigureOut">
              <a:rPr lang="fr-FR"/>
              <a:pPr>
                <a:defRPr/>
              </a:pPr>
              <a:t>23/06/2016</a:t>
            </a:fld>
            <a:endParaRPr lang="fr-FR"/>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B1FD2CD5-226E-4E12-A079-415F41095FF9}"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a:t>Cliquez et modifiez le titre</a:t>
            </a: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FEA3C959-1929-44B8-8C93-E436650AE7A3}" type="slidenum">
              <a:rPr lang="fr-FR"/>
              <a:pPr/>
              <a:t>‹N°›</a:t>
            </a:fld>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9C855-CBCF-FF40-9E6F-B96C4BCC49F7}" type="datetimeFigureOut">
              <a:rPr lang="en-US" smtClean="0"/>
              <a:pPr/>
              <a:t>6/23/2016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7CFEC-1606-A845-A7C1-D59950371B6D}" type="slidenum">
              <a:rPr lang="en-US" smtClean="0"/>
              <a:pPr/>
              <a:t>‹N°›</a:t>
            </a:fld>
            <a:endParaRPr lang="en-US"/>
          </a:p>
        </p:txBody>
      </p:sp>
    </p:spTree>
    <p:extLst>
      <p:ext uri="{BB962C8B-B14F-4D97-AF65-F5344CB8AC3E}">
        <p14:creationId xmlns:p14="http://schemas.microsoft.com/office/powerpoint/2010/main" xmlns="" val="60679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est-ce qu'un mirror plasma ?">
    <p:spTree>
      <p:nvGrpSpPr>
        <p:cNvPr id="1" name=""/>
        <p:cNvGrpSpPr/>
        <p:nvPr/>
      </p:nvGrpSpPr>
      <p:grpSpPr>
        <a:xfrm>
          <a:off x="0" y="0"/>
          <a:ext cx="0" cy="0"/>
          <a:chOff x="0" y="0"/>
          <a:chExt cx="0" cy="0"/>
        </a:xfrm>
      </p:grpSpPr>
      <p:sp>
        <p:nvSpPr>
          <p:cNvPr id="2" name="Rectangle à coins arrondis 1"/>
          <p:cNvSpPr/>
          <p:nvPr userDrawn="1"/>
        </p:nvSpPr>
        <p:spPr>
          <a:xfrm>
            <a:off x="1131888" y="57150"/>
            <a:ext cx="7602537" cy="419100"/>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762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Introduction</a:t>
            </a:r>
          </a:p>
        </p:txBody>
      </p:sp>
      <p:sp>
        <p:nvSpPr>
          <p:cNvPr id="4" name="Rectangle 3"/>
          <p:cNvSpPr/>
          <p:nvPr userDrawn="1"/>
        </p:nvSpPr>
        <p:spPr>
          <a:xfrm>
            <a:off x="1474788" y="542925"/>
            <a:ext cx="6846887" cy="307975"/>
          </a:xfrm>
          <a:prstGeom prst="rect">
            <a:avLst/>
          </a:prstGeom>
          <a:solidFill>
            <a:schemeClr val="tx2">
              <a:lumMod val="20000"/>
              <a:lumOff val="80000"/>
              <a:alpha val="25000"/>
            </a:schemeClr>
          </a:solidFill>
        </p:spPr>
        <p:txBody>
          <a:bodyPr>
            <a:spAutoFit/>
          </a:bodyPr>
          <a:lstStyle/>
          <a:p>
            <a:pPr marL="342900" indent="-342900" defTabSz="914400" fontAlgn="auto">
              <a:spcBef>
                <a:spcPct val="20000"/>
              </a:spcBef>
              <a:spcAft>
                <a:spcPts val="0"/>
              </a:spcAft>
              <a:buClr>
                <a:srgbClr val="8CBD13"/>
              </a:buClr>
              <a:buSzPct val="120000"/>
              <a:defRPr/>
            </a:pPr>
            <a:r>
              <a:rPr lang="fr-FR" sz="1400" b="1" i="1" dirty="0" smtClean="0">
                <a:solidFill>
                  <a:schemeClr val="bg2"/>
                </a:solidFill>
              </a:rPr>
              <a:t>Motivation </a:t>
            </a:r>
            <a:r>
              <a:rPr lang="fr-FR" sz="1400" i="1" dirty="0" smtClean="0">
                <a:solidFill>
                  <a:schemeClr val="bg2"/>
                </a:solidFill>
              </a:rPr>
              <a:t>     </a:t>
            </a:r>
            <a:r>
              <a:rPr lang="fr-FR" sz="1400" b="1" i="1" dirty="0">
                <a:solidFill>
                  <a:srgbClr val="002060"/>
                </a:solidFill>
                <a:cs typeface="Arial" pitchFamily="34" charset="0"/>
              </a:rPr>
              <a:t>Qu’est qu’un miroir plasma             </a:t>
            </a:r>
            <a:r>
              <a:rPr lang="fr-FR" sz="1400" i="1" dirty="0">
                <a:solidFill>
                  <a:schemeClr val="bg2"/>
                </a:solidFill>
              </a:rPr>
              <a:t>Architecture laser</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a:t>
            </a:r>
            <a:r>
              <a:rPr lang="fr-FR" err="1"/>
              <a:t>Maïmouna</a:t>
            </a:r>
            <a:r>
              <a:rPr lang="fr-FR"/>
              <a:t> </a:t>
            </a:r>
            <a:r>
              <a:rPr lang="fr-FR" err="1"/>
              <a:t>Bocoum</a:t>
            </a:r>
            <a:endParaRPr lang="fr-FR"/>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86BADE58-7955-4849-955E-DF3FC8F20878}" type="slidenum">
              <a:rPr lang="fr-FR"/>
              <a:pPr>
                <a:defRPr/>
              </a:pPr>
              <a:t>‹N°›</a:t>
            </a:fld>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rchitecture laser">
    <p:spTree>
      <p:nvGrpSpPr>
        <p:cNvPr id="1" name=""/>
        <p:cNvGrpSpPr/>
        <p:nvPr/>
      </p:nvGrpSpPr>
      <p:grpSpPr>
        <a:xfrm>
          <a:off x="0" y="0"/>
          <a:ext cx="0" cy="0"/>
          <a:chOff x="0" y="0"/>
          <a:chExt cx="0" cy="0"/>
        </a:xfrm>
      </p:grpSpPr>
      <p:sp>
        <p:nvSpPr>
          <p:cNvPr id="2" name="Rectangle à coins arrondis 1"/>
          <p:cNvSpPr/>
          <p:nvPr userDrawn="1"/>
        </p:nvSpPr>
        <p:spPr>
          <a:xfrm>
            <a:off x="1131888" y="57150"/>
            <a:ext cx="7602537" cy="419100"/>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762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Introduction</a:t>
            </a:r>
          </a:p>
        </p:txBody>
      </p:sp>
      <p:sp>
        <p:nvSpPr>
          <p:cNvPr id="4" name="Rectangle 3"/>
          <p:cNvSpPr/>
          <p:nvPr userDrawn="1"/>
        </p:nvSpPr>
        <p:spPr>
          <a:xfrm>
            <a:off x="1474788" y="542925"/>
            <a:ext cx="6846887" cy="307975"/>
          </a:xfrm>
          <a:prstGeom prst="rect">
            <a:avLst/>
          </a:prstGeom>
          <a:solidFill>
            <a:schemeClr val="tx2">
              <a:lumMod val="20000"/>
              <a:lumOff val="80000"/>
              <a:alpha val="25000"/>
            </a:schemeClr>
          </a:solidFill>
        </p:spPr>
        <p:txBody>
          <a:bodyPr>
            <a:spAutoFit/>
          </a:bodyPr>
          <a:lstStyle/>
          <a:p>
            <a:pPr marL="342900" indent="-342900" defTabSz="914400" fontAlgn="auto">
              <a:spcBef>
                <a:spcPct val="20000"/>
              </a:spcBef>
              <a:spcAft>
                <a:spcPts val="0"/>
              </a:spcAft>
              <a:buClr>
                <a:srgbClr val="8CBD13"/>
              </a:buClr>
              <a:buSzPct val="120000"/>
              <a:defRPr/>
            </a:pPr>
            <a:r>
              <a:rPr lang="fr-FR" sz="1400" b="1" i="1" dirty="0" smtClean="0">
                <a:solidFill>
                  <a:schemeClr val="bg2"/>
                </a:solidFill>
              </a:rPr>
              <a:t>Motivation </a:t>
            </a:r>
            <a:r>
              <a:rPr lang="fr-FR" sz="1400" i="1" dirty="0" smtClean="0">
                <a:solidFill>
                  <a:schemeClr val="bg2"/>
                </a:solidFill>
              </a:rPr>
              <a:t>     </a:t>
            </a:r>
            <a:r>
              <a:rPr lang="fr-FR" sz="1400" b="1" i="1" dirty="0">
                <a:solidFill>
                  <a:schemeClr val="bg2"/>
                </a:solidFill>
                <a:cs typeface="Arial" pitchFamily="34" charset="0"/>
              </a:rPr>
              <a:t>Qu’est qu’un miroir plasma             </a:t>
            </a:r>
            <a:r>
              <a:rPr lang="fr-FR" sz="1400" b="1" i="1" dirty="0">
                <a:solidFill>
                  <a:srgbClr val="002060"/>
                </a:solidFill>
              </a:rPr>
              <a:t>Architecture laser</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B32C59AF-6BCC-47B7-B2AA-59F803298C8F}"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lanGeneral">
    <p:spTree>
      <p:nvGrpSpPr>
        <p:cNvPr id="1" name=""/>
        <p:cNvGrpSpPr/>
        <p:nvPr/>
      </p:nvGrpSpPr>
      <p:grpSpPr>
        <a:xfrm>
          <a:off x="0" y="0"/>
          <a:ext cx="0" cy="0"/>
          <a:chOff x="0" y="0"/>
          <a:chExt cx="0" cy="0"/>
        </a:xfrm>
      </p:grpSpPr>
      <p:sp>
        <p:nvSpPr>
          <p:cNvPr id="2" name="ZoneTexte 1"/>
          <p:cNvSpPr txBox="1">
            <a:spLocks noChangeArrowheads="1"/>
          </p:cNvSpPr>
          <p:nvPr userDrawn="1"/>
        </p:nvSpPr>
        <p:spPr bwMode="auto">
          <a:xfrm>
            <a:off x="1131888" y="1905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Plan de la présentation</a:t>
            </a:r>
          </a:p>
        </p:txBody>
      </p:sp>
      <p:sp>
        <p:nvSpPr>
          <p:cNvPr id="3" name="Rectangle à coins arrondis 2"/>
          <p:cNvSpPr/>
          <p:nvPr userDrawn="1"/>
        </p:nvSpPr>
        <p:spPr>
          <a:xfrm>
            <a:off x="1284288" y="171450"/>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Rectangle à coins arrondis 3"/>
          <p:cNvSpPr/>
          <p:nvPr userDrawn="1"/>
        </p:nvSpPr>
        <p:spPr>
          <a:xfrm>
            <a:off x="260350" y="1915636"/>
            <a:ext cx="3932237" cy="2027237"/>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5" name="Rectangle à coins arrondis 4"/>
          <p:cNvSpPr/>
          <p:nvPr userDrawn="1"/>
        </p:nvSpPr>
        <p:spPr>
          <a:xfrm>
            <a:off x="4563110" y="3519003"/>
            <a:ext cx="3930650" cy="1764411"/>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p>
        </p:txBody>
      </p:sp>
      <p:sp>
        <p:nvSpPr>
          <p:cNvPr id="6" name="Rectangle à coins arrondis 5"/>
          <p:cNvSpPr/>
          <p:nvPr userDrawn="1"/>
        </p:nvSpPr>
        <p:spPr>
          <a:xfrm>
            <a:off x="4506021" y="1918215"/>
            <a:ext cx="3932237" cy="1410017"/>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fr-FR" dirty="0">
              <a:solidFill>
                <a:srgbClr val="7030A0"/>
              </a:solidFill>
            </a:endParaRPr>
          </a:p>
        </p:txBody>
      </p:sp>
      <p:sp>
        <p:nvSpPr>
          <p:cNvPr id="7" name="Rectangle à coins arrondis 6"/>
          <p:cNvSpPr/>
          <p:nvPr userDrawn="1"/>
        </p:nvSpPr>
        <p:spPr>
          <a:xfrm>
            <a:off x="338137" y="4181475"/>
            <a:ext cx="3932238" cy="191325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fr-FR"/>
          </a:p>
        </p:txBody>
      </p:sp>
      <p:sp>
        <p:nvSpPr>
          <p:cNvPr id="8" name="ZoneTexte 11"/>
          <p:cNvSpPr txBox="1">
            <a:spLocks noChangeArrowheads="1"/>
          </p:cNvSpPr>
          <p:nvPr userDrawn="1"/>
        </p:nvSpPr>
        <p:spPr bwMode="auto">
          <a:xfrm>
            <a:off x="520700" y="2036286"/>
            <a:ext cx="1608137" cy="369887"/>
          </a:xfrm>
          <a:prstGeom prst="rect">
            <a:avLst/>
          </a:prstGeom>
          <a:noFill/>
          <a:ln w="9525">
            <a:noFill/>
            <a:miter lim="800000"/>
            <a:headEnd/>
            <a:tailEnd/>
          </a:ln>
        </p:spPr>
        <p:txBody>
          <a:bodyPr>
            <a:spAutoFit/>
          </a:bodyPr>
          <a:lstStyle/>
          <a:p>
            <a:pPr>
              <a:defRPr/>
            </a:pPr>
            <a:r>
              <a:rPr lang="fr-FR" dirty="0">
                <a:solidFill>
                  <a:srgbClr val="002060"/>
                </a:solidFill>
                <a:cs typeface="Arial" pitchFamily="34" charset="0"/>
              </a:rPr>
              <a:t>Introduction</a:t>
            </a:r>
          </a:p>
        </p:txBody>
      </p:sp>
      <p:sp>
        <p:nvSpPr>
          <p:cNvPr id="9" name="ZoneTexte 12"/>
          <p:cNvSpPr txBox="1">
            <a:spLocks noChangeArrowheads="1"/>
          </p:cNvSpPr>
          <p:nvPr userDrawn="1"/>
        </p:nvSpPr>
        <p:spPr bwMode="auto">
          <a:xfrm>
            <a:off x="641350" y="4279067"/>
            <a:ext cx="3159839" cy="369332"/>
          </a:xfrm>
          <a:prstGeom prst="rect">
            <a:avLst/>
          </a:prstGeom>
          <a:noFill/>
          <a:ln w="9525">
            <a:noFill/>
            <a:miter lim="800000"/>
            <a:headEnd/>
            <a:tailEnd/>
          </a:ln>
        </p:spPr>
        <p:txBody>
          <a:bodyPr wrap="none">
            <a:spAutoFit/>
          </a:bodyPr>
          <a:lstStyle/>
          <a:p>
            <a:pPr algn="ctr">
              <a:defRPr/>
            </a:pPr>
            <a:r>
              <a:rPr lang="fr-FR" dirty="0" smtClean="0">
                <a:solidFill>
                  <a:srgbClr val="002060"/>
                </a:solidFill>
                <a:cs typeface="Arial" pitchFamily="34" charset="0"/>
              </a:rPr>
              <a:t>II. </a:t>
            </a:r>
            <a:r>
              <a:rPr lang="fr-FR" dirty="0">
                <a:solidFill>
                  <a:srgbClr val="002060"/>
                </a:solidFill>
                <a:cs typeface="Arial" pitchFamily="34" charset="0"/>
              </a:rPr>
              <a:t>Génération </a:t>
            </a:r>
            <a:r>
              <a:rPr lang="fr-FR" dirty="0" smtClean="0">
                <a:solidFill>
                  <a:srgbClr val="002060"/>
                </a:solidFill>
                <a:cs typeface="Arial" pitchFamily="34" charset="0"/>
              </a:rPr>
              <a:t>d’harmoniques</a:t>
            </a:r>
          </a:p>
        </p:txBody>
      </p:sp>
      <p:sp>
        <p:nvSpPr>
          <p:cNvPr id="10" name="ZoneTexte 13"/>
          <p:cNvSpPr txBox="1">
            <a:spLocks noChangeArrowheads="1"/>
          </p:cNvSpPr>
          <p:nvPr userDrawn="1"/>
        </p:nvSpPr>
        <p:spPr bwMode="auto">
          <a:xfrm>
            <a:off x="4766371" y="2002352"/>
            <a:ext cx="3557587" cy="369888"/>
          </a:xfrm>
          <a:prstGeom prst="rect">
            <a:avLst/>
          </a:prstGeom>
          <a:noFill/>
          <a:ln w="9525">
            <a:noFill/>
            <a:miter lim="800000"/>
            <a:headEnd/>
            <a:tailEnd/>
          </a:ln>
        </p:spPr>
        <p:txBody>
          <a:bodyPr wrap="none">
            <a:spAutoFit/>
          </a:bodyPr>
          <a:lstStyle/>
          <a:p>
            <a:pPr>
              <a:defRPr/>
            </a:pPr>
            <a:r>
              <a:rPr lang="fr-FR" dirty="0" smtClean="0">
                <a:solidFill>
                  <a:srgbClr val="002060"/>
                </a:solidFill>
                <a:cs typeface="Arial" pitchFamily="34" charset="0"/>
              </a:rPr>
              <a:t>I</a:t>
            </a:r>
            <a:r>
              <a:rPr lang="fr-FR" dirty="0">
                <a:solidFill>
                  <a:srgbClr val="002060"/>
                </a:solidFill>
                <a:cs typeface="Arial" pitchFamily="34" charset="0"/>
              </a:rPr>
              <a:t>. Mesure de l’expansion plasma</a:t>
            </a:r>
          </a:p>
        </p:txBody>
      </p:sp>
      <p:sp>
        <p:nvSpPr>
          <p:cNvPr id="11" name="ZoneTexte 14"/>
          <p:cNvSpPr txBox="1">
            <a:spLocks noChangeArrowheads="1"/>
          </p:cNvSpPr>
          <p:nvPr userDrawn="1"/>
        </p:nvSpPr>
        <p:spPr bwMode="auto">
          <a:xfrm>
            <a:off x="4678998" y="3723790"/>
            <a:ext cx="3057525" cy="369888"/>
          </a:xfrm>
          <a:prstGeom prst="rect">
            <a:avLst/>
          </a:prstGeom>
          <a:noFill/>
          <a:ln w="9525">
            <a:noFill/>
            <a:miter lim="800000"/>
            <a:headEnd/>
            <a:tailEnd/>
          </a:ln>
        </p:spPr>
        <p:txBody>
          <a:bodyPr wrap="none">
            <a:spAutoFit/>
          </a:bodyPr>
          <a:lstStyle/>
          <a:p>
            <a:pPr>
              <a:defRPr/>
            </a:pPr>
            <a:r>
              <a:rPr lang="fr-FR" dirty="0">
                <a:solidFill>
                  <a:srgbClr val="002060"/>
                </a:solidFill>
                <a:cs typeface="Arial" pitchFamily="34" charset="0"/>
              </a:rPr>
              <a:t>III. Electrons sur cible solide</a:t>
            </a:r>
          </a:p>
        </p:txBody>
      </p:sp>
      <p:sp>
        <p:nvSpPr>
          <p:cNvPr id="12" name="Rectangle 11"/>
          <p:cNvSpPr/>
          <p:nvPr userDrawn="1"/>
        </p:nvSpPr>
        <p:spPr>
          <a:xfrm>
            <a:off x="442912" y="2442686"/>
            <a:ext cx="3749675" cy="1341437"/>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Motivation</a:t>
            </a:r>
            <a:endParaRPr lang="fr-FR" sz="1400" b="1" i="1" dirty="0">
              <a:solidFill>
                <a:srgbClr val="002060"/>
              </a:solidFill>
            </a:endParaRPr>
          </a:p>
          <a:p>
            <a:pPr marL="342900" indent="-342900" defTabSz="914400" fontAlgn="auto">
              <a:spcBef>
                <a:spcPct val="20000"/>
              </a:spcBef>
              <a:spcAft>
                <a:spcPts val="0"/>
              </a:spcAft>
              <a:buClr>
                <a:srgbClr val="8CBD13"/>
              </a:buClr>
              <a:buSzPct val="120000"/>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rgbClr val="002060"/>
                </a:solidFill>
                <a:cs typeface="Arial" pitchFamily="34" charset="0"/>
              </a:rPr>
              <a:t>Qu’est qu’un miroir plasma ?</a:t>
            </a:r>
          </a:p>
          <a:p>
            <a:pPr marL="342900" indent="-342900" defTabSz="914400" fontAlgn="auto">
              <a:spcBef>
                <a:spcPct val="20000"/>
              </a:spcBef>
              <a:spcAft>
                <a:spcPts val="0"/>
              </a:spcAft>
              <a:buClr>
                <a:srgbClr val="8CBD13"/>
              </a:buClr>
              <a:buSzPct val="120000"/>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rgbClr val="002060"/>
                </a:solidFill>
              </a:rPr>
              <a:t>De l’architecture laser à l’expérience</a:t>
            </a:r>
          </a:p>
        </p:txBody>
      </p:sp>
      <p:sp>
        <p:nvSpPr>
          <p:cNvPr id="13" name="Rectangle 12"/>
          <p:cNvSpPr/>
          <p:nvPr userDrawn="1"/>
        </p:nvSpPr>
        <p:spPr>
          <a:xfrm>
            <a:off x="4688583" y="2407165"/>
            <a:ext cx="2937022"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SDI : </a:t>
            </a:r>
            <a:r>
              <a:rPr lang="fr-FR" sz="1400" b="1" i="1" dirty="0">
                <a:solidFill>
                  <a:srgbClr val="002060"/>
                </a:solidFill>
                <a:cs typeface="Arial" pitchFamily="34" charset="0"/>
              </a:rPr>
              <a:t>principe de la </a:t>
            </a:r>
            <a:r>
              <a:rPr lang="fr-FR" sz="1400" b="1" i="1" dirty="0" smtClean="0">
                <a:solidFill>
                  <a:srgbClr val="002060"/>
                </a:solidFill>
                <a:cs typeface="Arial" pitchFamily="34" charset="0"/>
              </a:rPr>
              <a:t>méthode</a:t>
            </a:r>
          </a:p>
        </p:txBody>
      </p:sp>
      <p:sp>
        <p:nvSpPr>
          <p:cNvPr id="14" name="Rectangle 13"/>
          <p:cNvSpPr/>
          <p:nvPr userDrawn="1"/>
        </p:nvSpPr>
        <p:spPr>
          <a:xfrm>
            <a:off x="4688583" y="2899925"/>
            <a:ext cx="2686954"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a:solidFill>
                  <a:srgbClr val="002060"/>
                </a:solidFill>
                <a:cs typeface="Arial" pitchFamily="34" charset="0"/>
              </a:rPr>
              <a:t>Résultats </a:t>
            </a:r>
            <a:r>
              <a:rPr lang="fr-FR" sz="1400" b="1" i="1" dirty="0" smtClean="0">
                <a:solidFill>
                  <a:srgbClr val="002060"/>
                </a:solidFill>
                <a:cs typeface="Arial" pitchFamily="34" charset="0"/>
              </a:rPr>
              <a:t>et perspectives</a:t>
            </a:r>
            <a:endParaRPr lang="fr-FR" sz="1400" b="1" i="1" dirty="0">
              <a:solidFill>
                <a:srgbClr val="002060"/>
              </a:solidFill>
            </a:endParaRPr>
          </a:p>
        </p:txBody>
      </p:sp>
      <p:sp>
        <p:nvSpPr>
          <p:cNvPr id="18" name="Rectangle 25"/>
          <p:cNvSpPr>
            <a:spLocks noChangeArrowheads="1"/>
          </p:cNvSpPr>
          <p:nvPr userDrawn="1"/>
        </p:nvSpPr>
        <p:spPr bwMode="auto">
          <a:xfrm>
            <a:off x="4658360" y="4238140"/>
            <a:ext cx="3440365" cy="1083374"/>
          </a:xfrm>
          <a:prstGeom prst="rect">
            <a:avLst/>
          </a:prstGeom>
          <a:noFill/>
          <a:ln w="9525">
            <a:noFill/>
            <a:miter lim="800000"/>
            <a:headEnd/>
            <a:tailEnd/>
          </a:ln>
        </p:spPr>
        <p:txBody>
          <a:bodyPr wrap="none">
            <a:spAutoFit/>
          </a:bodyPr>
          <a:lstStyle/>
          <a:p>
            <a:pPr marL="342900" indent="-342900" defTabSz="914400">
              <a:spcBef>
                <a:spcPct val="20000"/>
              </a:spcBef>
              <a:buClr>
                <a:srgbClr val="8CBD13"/>
              </a:buClr>
              <a:buSzPct val="120000"/>
              <a:buFontTx/>
              <a:buChar char="•"/>
              <a:defRPr/>
            </a:pPr>
            <a:r>
              <a:rPr lang="fr-FR" sz="1400" b="1" i="1" dirty="0" smtClean="0">
                <a:solidFill>
                  <a:srgbClr val="002060"/>
                </a:solidFill>
                <a:cs typeface="Arial" pitchFamily="34" charset="0"/>
              </a:rPr>
              <a:t>Influence</a:t>
            </a:r>
            <a:r>
              <a:rPr lang="fr-FR" sz="1400" b="1" i="1" baseline="0" dirty="0" smtClean="0">
                <a:solidFill>
                  <a:srgbClr val="002060"/>
                </a:solidFill>
                <a:cs typeface="Arial" pitchFamily="34" charset="0"/>
              </a:rPr>
              <a:t> de la  détente du plasma</a:t>
            </a:r>
          </a:p>
          <a:p>
            <a:pPr marL="342900" indent="-342900" defTabSz="914400">
              <a:spcBef>
                <a:spcPct val="20000"/>
              </a:spcBef>
              <a:buClr>
                <a:srgbClr val="8CBD13"/>
              </a:buClr>
              <a:buSzPct val="120000"/>
              <a:buFontTx/>
              <a:buChar char="•"/>
              <a:defRPr/>
            </a:pPr>
            <a:endParaRPr lang="fr-FR" sz="1400" b="1" i="1" dirty="0">
              <a:solidFill>
                <a:srgbClr val="002060"/>
              </a:solidFill>
              <a:cs typeface="Arial" pitchFamily="34" charset="0"/>
            </a:endParaRPr>
          </a:p>
          <a:p>
            <a:pPr marL="342900" indent="-342900" defTabSz="914400">
              <a:spcBef>
                <a:spcPct val="20000"/>
              </a:spcBef>
              <a:buClr>
                <a:srgbClr val="8CBD13"/>
              </a:buClr>
              <a:buSzPct val="120000"/>
              <a:buFontTx/>
              <a:buChar char="•"/>
              <a:defRPr/>
            </a:pPr>
            <a:r>
              <a:rPr lang="fr-FR" sz="1400" b="1" i="1" dirty="0" smtClean="0">
                <a:solidFill>
                  <a:srgbClr val="002060"/>
                </a:solidFill>
                <a:cs typeface="Arial" pitchFamily="34" charset="0"/>
              </a:rPr>
              <a:t>Mécanisme d’accélération</a:t>
            </a:r>
            <a:endParaRPr lang="fr-FR" sz="1400" b="1" i="1" dirty="0">
              <a:solidFill>
                <a:srgbClr val="002060"/>
              </a:solidFill>
              <a:cs typeface="Arial" pitchFamily="34" charset="0"/>
            </a:endParaRPr>
          </a:p>
          <a:p>
            <a:pPr marL="342900" indent="-342900" defTabSz="914400">
              <a:spcBef>
                <a:spcPct val="20000"/>
              </a:spcBef>
              <a:buClr>
                <a:srgbClr val="8CBD13"/>
              </a:buClr>
              <a:buSzPct val="120000"/>
              <a:buFontTx/>
              <a:buChar char="•"/>
              <a:defRPr/>
            </a:pPr>
            <a:endParaRPr lang="fr-FR" sz="1400" dirty="0">
              <a:solidFill>
                <a:schemeClr val="accent6"/>
              </a:solidFill>
              <a:cs typeface="Arial" pitchFamily="34" charset="0"/>
            </a:endParaRPr>
          </a:p>
        </p:txBody>
      </p:sp>
      <p:sp>
        <p:nvSpPr>
          <p:cNvPr id="19"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20"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21"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EF9E12B3-5D5D-4170-9ADE-371619157400}" type="slidenum">
              <a:rPr lang="fr-FR"/>
              <a:pPr>
                <a:defRPr/>
              </a:pPr>
              <a:t>‹N°›</a:t>
            </a:fld>
            <a:endParaRPr lang="fr-FR"/>
          </a:p>
        </p:txBody>
      </p:sp>
      <p:sp>
        <p:nvSpPr>
          <p:cNvPr id="22" name="Rectangle 21"/>
          <p:cNvSpPr/>
          <p:nvPr userDrawn="1"/>
        </p:nvSpPr>
        <p:spPr>
          <a:xfrm>
            <a:off x="511175" y="4873438"/>
            <a:ext cx="3749675" cy="824841"/>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Mécanisme CWE</a:t>
            </a:r>
            <a:endParaRPr lang="fr-FR" sz="1400" b="1" i="1" dirty="0">
              <a:solidFill>
                <a:srgbClr val="002060"/>
              </a:solidFill>
            </a:endParaRPr>
          </a:p>
          <a:p>
            <a:pPr marL="342900" indent="-342900" defTabSz="914400" fontAlgn="auto">
              <a:spcBef>
                <a:spcPct val="20000"/>
              </a:spcBef>
              <a:spcAft>
                <a:spcPts val="0"/>
              </a:spcAft>
              <a:buClr>
                <a:srgbClr val="8CBD13"/>
              </a:buClr>
              <a:buSzPct val="120000"/>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Génération</a:t>
            </a:r>
            <a:r>
              <a:rPr lang="fr-FR" sz="1400" b="1" i="1" baseline="0" dirty="0" smtClean="0">
                <a:solidFill>
                  <a:srgbClr val="002060"/>
                </a:solidFill>
                <a:cs typeface="Arial" pitchFamily="34" charset="0"/>
              </a:rPr>
              <a:t> à gradient contrôlé</a:t>
            </a:r>
            <a:endParaRPr lang="fr-FR" sz="1400" b="1" i="1" dirty="0">
              <a:solidFill>
                <a:srgbClr val="002060"/>
              </a:solidFill>
              <a:cs typeface="Arial" pitchFamily="34" charset="0"/>
            </a:endParaRPr>
          </a:p>
        </p:txBody>
      </p:sp>
      <p:sp>
        <p:nvSpPr>
          <p:cNvPr id="23" name="ZoneTexte 14"/>
          <p:cNvSpPr txBox="1">
            <a:spLocks noChangeArrowheads="1"/>
          </p:cNvSpPr>
          <p:nvPr userDrawn="1"/>
        </p:nvSpPr>
        <p:spPr bwMode="auto">
          <a:xfrm>
            <a:off x="1484613" y="898525"/>
            <a:ext cx="6346224" cy="707886"/>
          </a:xfrm>
          <a:prstGeom prst="rect">
            <a:avLst/>
          </a:prstGeom>
          <a:noFill/>
          <a:ln w="9525">
            <a:noFill/>
            <a:miter lim="800000"/>
            <a:headEnd/>
            <a:tailEnd/>
          </a:ln>
          <a:effectLst>
            <a:outerShdw blurRad="50800" dist="50800" dir="6600000" algn="t" rotWithShape="0">
              <a:prstClr val="black">
                <a:alpha val="40000"/>
              </a:prstClr>
            </a:outerShdw>
          </a:effectLst>
        </p:spPr>
        <p:txBody>
          <a:bodyPr wrap="none">
            <a:spAutoFit/>
          </a:bodyPr>
          <a:lstStyle/>
          <a:p>
            <a:pPr algn="ctr">
              <a:defRPr/>
            </a:pPr>
            <a:r>
              <a:rPr lang="en-US" sz="2000" dirty="0">
                <a:solidFill>
                  <a:srgbClr val="0070C0"/>
                </a:solidFill>
                <a:latin typeface="Arial Rounded MT Bold" pitchFamily="34" charset="0"/>
                <a:cs typeface="Arial" pitchFamily="34" charset="0"/>
              </a:rPr>
              <a:t>GENERATION D’HARMONIQUES</a:t>
            </a:r>
            <a:r>
              <a:rPr lang="en-US" sz="2000" dirty="0">
                <a:solidFill>
                  <a:srgbClr val="7030A0"/>
                </a:solidFill>
                <a:latin typeface="Arial Rounded MT Bold" pitchFamily="34" charset="0"/>
                <a:cs typeface="Arial" pitchFamily="34" charset="0"/>
              </a:rPr>
              <a:t> </a:t>
            </a:r>
            <a:r>
              <a:rPr lang="en-US" sz="2000" dirty="0">
                <a:solidFill>
                  <a:srgbClr val="002060"/>
                </a:solidFill>
                <a:latin typeface="Arial Rounded MT Bold" pitchFamily="34" charset="0"/>
                <a:cs typeface="Arial" pitchFamily="34" charset="0"/>
              </a:rPr>
              <a:t>ET DE </a:t>
            </a:r>
          </a:p>
          <a:p>
            <a:pPr algn="ctr">
              <a:defRPr/>
            </a:pPr>
            <a:r>
              <a:rPr lang="en-US" sz="2000" dirty="0">
                <a:solidFill>
                  <a:srgbClr val="E8AC26"/>
                </a:solidFill>
                <a:latin typeface="Arial Rounded MT Bold" pitchFamily="34" charset="0"/>
                <a:cs typeface="Arial" pitchFamily="34" charset="0"/>
              </a:rPr>
              <a:t>FAISCEAUX D’ELECTRONS </a:t>
            </a:r>
            <a:r>
              <a:rPr lang="en-US" sz="2000" dirty="0">
                <a:solidFill>
                  <a:srgbClr val="002060"/>
                </a:solidFill>
                <a:latin typeface="Arial Rounded MT Bold" pitchFamily="34" charset="0"/>
                <a:cs typeface="Arial" pitchFamily="34" charset="0"/>
              </a:rPr>
              <a:t>SUR </a:t>
            </a:r>
            <a:r>
              <a:rPr lang="en-US" sz="2000" dirty="0">
                <a:solidFill>
                  <a:srgbClr val="7030A0"/>
                </a:solidFill>
                <a:latin typeface="Arial Rounded MT Bold" pitchFamily="34" charset="0"/>
                <a:cs typeface="Arial" pitchFamily="34" charset="0"/>
              </a:rPr>
              <a:t>MIROIR PLASMA</a:t>
            </a:r>
            <a:endParaRPr lang="fr-FR" sz="2000" dirty="0">
              <a:solidFill>
                <a:srgbClr val="7030A0"/>
              </a:solidFill>
              <a:latin typeface="Arial Rounded MT Bold" pitchFamily="34" charset="0"/>
              <a:cs typeface="Arial" pitchFamily="34" charset="0"/>
            </a:endParaRPr>
          </a:p>
        </p:txBody>
      </p:sp>
      <p:sp>
        <p:nvSpPr>
          <p:cNvPr id="24" name="Rectangle à coins arrondis 23"/>
          <p:cNvSpPr/>
          <p:nvPr userDrawn="1"/>
        </p:nvSpPr>
        <p:spPr>
          <a:xfrm>
            <a:off x="4585691" y="5532019"/>
            <a:ext cx="3932237" cy="510433"/>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5" name="ZoneTexte 11"/>
          <p:cNvSpPr txBox="1">
            <a:spLocks noChangeArrowheads="1"/>
          </p:cNvSpPr>
          <p:nvPr userDrawn="1"/>
        </p:nvSpPr>
        <p:spPr bwMode="auto">
          <a:xfrm>
            <a:off x="4979448" y="5617700"/>
            <a:ext cx="3708282" cy="369332"/>
          </a:xfrm>
          <a:prstGeom prst="rect">
            <a:avLst/>
          </a:prstGeom>
          <a:noFill/>
          <a:ln w="9525">
            <a:noFill/>
            <a:miter lim="800000"/>
            <a:headEnd/>
            <a:tailEnd/>
          </a:ln>
        </p:spPr>
        <p:txBody>
          <a:bodyPr wrap="square">
            <a:spAutoFit/>
          </a:bodyPr>
          <a:lstStyle/>
          <a:p>
            <a:pPr>
              <a:defRPr/>
            </a:pPr>
            <a:r>
              <a:rPr lang="fr-FR" dirty="0" smtClean="0">
                <a:solidFill>
                  <a:srgbClr val="002060"/>
                </a:solidFill>
                <a:cs typeface="Arial" pitchFamily="34" charset="0"/>
              </a:rPr>
              <a:t>Conclusion et perspectives</a:t>
            </a:r>
            <a:endParaRPr lang="fr-FR" dirty="0">
              <a:solidFill>
                <a:srgbClr val="002060"/>
              </a:solidFill>
              <a:cs typeface="Arial" pitchFamily="34"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DI">
    <p:spTree>
      <p:nvGrpSpPr>
        <p:cNvPr id="1" name=""/>
        <p:cNvGrpSpPr/>
        <p:nvPr/>
      </p:nvGrpSpPr>
      <p:grpSpPr>
        <a:xfrm>
          <a:off x="0" y="0"/>
          <a:ext cx="0" cy="0"/>
          <a:chOff x="0" y="0"/>
          <a:chExt cx="0" cy="0"/>
        </a:xfrm>
      </p:grpSpPr>
      <p:sp>
        <p:nvSpPr>
          <p:cNvPr id="2" name="ZoneTexte 1"/>
          <p:cNvSpPr txBox="1">
            <a:spLocks noChangeArrowheads="1"/>
          </p:cNvSpPr>
          <p:nvPr userDrawn="1"/>
        </p:nvSpPr>
        <p:spPr bwMode="auto">
          <a:xfrm>
            <a:off x="1131888" y="1905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Plan de la présentation</a:t>
            </a:r>
          </a:p>
        </p:txBody>
      </p:sp>
      <p:sp>
        <p:nvSpPr>
          <p:cNvPr id="3" name="Rectangle à coins arrondis 2"/>
          <p:cNvSpPr/>
          <p:nvPr userDrawn="1"/>
        </p:nvSpPr>
        <p:spPr>
          <a:xfrm>
            <a:off x="1284288" y="171450"/>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9"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20"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21"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CBABA408-1529-42E3-AD28-89A131CC06CF}" type="slidenum">
              <a:rPr lang="fr-FR"/>
              <a:pPr>
                <a:defRPr/>
              </a:pPr>
              <a:t>‹N°›</a:t>
            </a:fld>
            <a:endParaRPr lang="fr-FR"/>
          </a:p>
        </p:txBody>
      </p:sp>
      <p:sp>
        <p:nvSpPr>
          <p:cNvPr id="32" name="Rectangle à coins arrondis 31"/>
          <p:cNvSpPr/>
          <p:nvPr userDrawn="1"/>
        </p:nvSpPr>
        <p:spPr>
          <a:xfrm>
            <a:off x="508000" y="1467961"/>
            <a:ext cx="3932237" cy="2027237"/>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bg2"/>
              </a:solidFill>
            </a:endParaRPr>
          </a:p>
        </p:txBody>
      </p:sp>
      <p:sp>
        <p:nvSpPr>
          <p:cNvPr id="33" name="Rectangle à coins arrondis 32"/>
          <p:cNvSpPr/>
          <p:nvPr userDrawn="1"/>
        </p:nvSpPr>
        <p:spPr>
          <a:xfrm>
            <a:off x="4810760" y="3777933"/>
            <a:ext cx="3930650" cy="1764411"/>
          </a:xfrm>
          <a:prstGeom prst="roundRect">
            <a:avLst/>
          </a:prstGeom>
          <a:no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solidFill>
                <a:schemeClr val="bg2"/>
              </a:solidFill>
            </a:endParaRPr>
          </a:p>
        </p:txBody>
      </p:sp>
      <p:sp>
        <p:nvSpPr>
          <p:cNvPr id="34" name="Rectangle à coins arrondis 33"/>
          <p:cNvSpPr/>
          <p:nvPr userDrawn="1"/>
        </p:nvSpPr>
        <p:spPr>
          <a:xfrm>
            <a:off x="4753671" y="1747640"/>
            <a:ext cx="3932237" cy="1410017"/>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fr-FR" dirty="0">
              <a:solidFill>
                <a:srgbClr val="7030A0"/>
              </a:solidFill>
            </a:endParaRPr>
          </a:p>
        </p:txBody>
      </p:sp>
      <p:sp>
        <p:nvSpPr>
          <p:cNvPr id="35" name="Rectangle à coins arrondis 34"/>
          <p:cNvSpPr/>
          <p:nvPr userDrawn="1"/>
        </p:nvSpPr>
        <p:spPr>
          <a:xfrm>
            <a:off x="585787" y="3733800"/>
            <a:ext cx="3932238" cy="1913255"/>
          </a:xfrm>
          <a:prstGeom prst="roundRect">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fr-FR">
              <a:solidFill>
                <a:schemeClr val="bg2"/>
              </a:solidFill>
            </a:endParaRPr>
          </a:p>
        </p:txBody>
      </p:sp>
      <p:sp>
        <p:nvSpPr>
          <p:cNvPr id="36" name="ZoneTexte 11"/>
          <p:cNvSpPr txBox="1">
            <a:spLocks noChangeArrowheads="1"/>
          </p:cNvSpPr>
          <p:nvPr userDrawn="1"/>
        </p:nvSpPr>
        <p:spPr bwMode="auto">
          <a:xfrm>
            <a:off x="768350" y="1588611"/>
            <a:ext cx="1608137" cy="369887"/>
          </a:xfrm>
          <a:prstGeom prst="rect">
            <a:avLst/>
          </a:prstGeom>
          <a:noFill/>
          <a:ln w="9525">
            <a:noFill/>
            <a:miter lim="800000"/>
            <a:headEnd/>
            <a:tailEnd/>
          </a:ln>
        </p:spPr>
        <p:txBody>
          <a:bodyPr>
            <a:spAutoFit/>
          </a:bodyPr>
          <a:lstStyle/>
          <a:p>
            <a:pPr>
              <a:defRPr/>
            </a:pPr>
            <a:r>
              <a:rPr lang="fr-FR" dirty="0">
                <a:solidFill>
                  <a:schemeClr val="bg2"/>
                </a:solidFill>
                <a:cs typeface="Arial" pitchFamily="34" charset="0"/>
              </a:rPr>
              <a:t>Introduction</a:t>
            </a:r>
          </a:p>
        </p:txBody>
      </p:sp>
      <p:sp>
        <p:nvSpPr>
          <p:cNvPr id="37" name="ZoneTexte 12"/>
          <p:cNvSpPr txBox="1">
            <a:spLocks noChangeArrowheads="1"/>
          </p:cNvSpPr>
          <p:nvPr userDrawn="1"/>
        </p:nvSpPr>
        <p:spPr bwMode="auto">
          <a:xfrm>
            <a:off x="889000" y="3831392"/>
            <a:ext cx="3159839" cy="369332"/>
          </a:xfrm>
          <a:prstGeom prst="rect">
            <a:avLst/>
          </a:prstGeom>
          <a:noFill/>
          <a:ln w="9525">
            <a:noFill/>
            <a:miter lim="800000"/>
            <a:headEnd/>
            <a:tailEnd/>
          </a:ln>
        </p:spPr>
        <p:txBody>
          <a:bodyPr wrap="none">
            <a:spAutoFit/>
          </a:bodyPr>
          <a:lstStyle/>
          <a:p>
            <a:pPr algn="ctr">
              <a:defRPr/>
            </a:pPr>
            <a:r>
              <a:rPr lang="fr-FR" dirty="0" smtClean="0">
                <a:solidFill>
                  <a:schemeClr val="bg2"/>
                </a:solidFill>
                <a:cs typeface="Arial" pitchFamily="34" charset="0"/>
              </a:rPr>
              <a:t>II. </a:t>
            </a:r>
            <a:r>
              <a:rPr lang="fr-FR" dirty="0">
                <a:solidFill>
                  <a:schemeClr val="bg2"/>
                </a:solidFill>
                <a:cs typeface="Arial" pitchFamily="34" charset="0"/>
              </a:rPr>
              <a:t>Génération </a:t>
            </a:r>
            <a:r>
              <a:rPr lang="fr-FR" dirty="0" smtClean="0">
                <a:solidFill>
                  <a:schemeClr val="bg2"/>
                </a:solidFill>
                <a:cs typeface="Arial" pitchFamily="34" charset="0"/>
              </a:rPr>
              <a:t>d’harmoniques</a:t>
            </a:r>
          </a:p>
        </p:txBody>
      </p:sp>
      <p:sp>
        <p:nvSpPr>
          <p:cNvPr id="38" name="ZoneTexte 13"/>
          <p:cNvSpPr txBox="1">
            <a:spLocks noChangeArrowheads="1"/>
          </p:cNvSpPr>
          <p:nvPr userDrawn="1"/>
        </p:nvSpPr>
        <p:spPr bwMode="auto">
          <a:xfrm>
            <a:off x="5014021" y="1831777"/>
            <a:ext cx="3557587" cy="369888"/>
          </a:xfrm>
          <a:prstGeom prst="rect">
            <a:avLst/>
          </a:prstGeom>
          <a:noFill/>
          <a:ln w="9525">
            <a:noFill/>
            <a:miter lim="800000"/>
            <a:headEnd/>
            <a:tailEnd/>
          </a:ln>
        </p:spPr>
        <p:txBody>
          <a:bodyPr wrap="none">
            <a:spAutoFit/>
          </a:bodyPr>
          <a:lstStyle/>
          <a:p>
            <a:pPr>
              <a:defRPr/>
            </a:pPr>
            <a:r>
              <a:rPr lang="fr-FR" dirty="0" smtClean="0">
                <a:solidFill>
                  <a:srgbClr val="002060"/>
                </a:solidFill>
                <a:cs typeface="Arial" pitchFamily="34" charset="0"/>
              </a:rPr>
              <a:t>I</a:t>
            </a:r>
            <a:r>
              <a:rPr lang="fr-FR" dirty="0">
                <a:solidFill>
                  <a:srgbClr val="002060"/>
                </a:solidFill>
                <a:cs typeface="Arial" pitchFamily="34" charset="0"/>
              </a:rPr>
              <a:t>. Mesure de l’expansion plasma</a:t>
            </a:r>
          </a:p>
        </p:txBody>
      </p:sp>
      <p:sp>
        <p:nvSpPr>
          <p:cNvPr id="39" name="ZoneTexte 14"/>
          <p:cNvSpPr txBox="1">
            <a:spLocks noChangeArrowheads="1"/>
          </p:cNvSpPr>
          <p:nvPr userDrawn="1"/>
        </p:nvSpPr>
        <p:spPr bwMode="auto">
          <a:xfrm>
            <a:off x="4926648" y="3982720"/>
            <a:ext cx="3057525" cy="369888"/>
          </a:xfrm>
          <a:prstGeom prst="rect">
            <a:avLst/>
          </a:prstGeom>
          <a:noFill/>
          <a:ln w="9525">
            <a:noFill/>
            <a:miter lim="800000"/>
            <a:headEnd/>
            <a:tailEnd/>
          </a:ln>
        </p:spPr>
        <p:txBody>
          <a:bodyPr wrap="none">
            <a:spAutoFit/>
          </a:bodyPr>
          <a:lstStyle/>
          <a:p>
            <a:pPr>
              <a:defRPr/>
            </a:pPr>
            <a:r>
              <a:rPr lang="fr-FR" dirty="0">
                <a:solidFill>
                  <a:schemeClr val="bg2"/>
                </a:solidFill>
                <a:cs typeface="Arial" pitchFamily="34" charset="0"/>
              </a:rPr>
              <a:t>III. Electrons sur cible solide</a:t>
            </a:r>
          </a:p>
        </p:txBody>
      </p:sp>
      <p:sp>
        <p:nvSpPr>
          <p:cNvPr id="40" name="Rectangle 39"/>
          <p:cNvSpPr/>
          <p:nvPr userDrawn="1"/>
        </p:nvSpPr>
        <p:spPr>
          <a:xfrm>
            <a:off x="690562" y="1995011"/>
            <a:ext cx="3749675" cy="1341437"/>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rPr>
              <a:t>Motivation</a:t>
            </a:r>
            <a:endParaRPr lang="fr-FR" sz="1400" b="1" i="1" dirty="0">
              <a:solidFill>
                <a:schemeClr val="bg2"/>
              </a:solidFill>
            </a:endParaRP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cs typeface="Arial" pitchFamily="34" charset="0"/>
              </a:rPr>
              <a:t>Qu’est qu’un miroir plasma ?</a:t>
            </a: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rPr>
              <a:t>De l’architecture laser à l’expérience</a:t>
            </a:r>
          </a:p>
        </p:txBody>
      </p:sp>
      <p:sp>
        <p:nvSpPr>
          <p:cNvPr id="41" name="Rectangle 40"/>
          <p:cNvSpPr/>
          <p:nvPr userDrawn="1"/>
        </p:nvSpPr>
        <p:spPr>
          <a:xfrm>
            <a:off x="4936233" y="2169915"/>
            <a:ext cx="2937022"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SDI : </a:t>
            </a:r>
            <a:r>
              <a:rPr lang="fr-FR" sz="1400" b="1" i="1" dirty="0">
                <a:solidFill>
                  <a:srgbClr val="002060"/>
                </a:solidFill>
                <a:cs typeface="Arial" pitchFamily="34" charset="0"/>
              </a:rPr>
              <a:t>principe de la </a:t>
            </a:r>
            <a:r>
              <a:rPr lang="fr-FR" sz="1400" b="1" i="1" dirty="0" smtClean="0">
                <a:solidFill>
                  <a:srgbClr val="002060"/>
                </a:solidFill>
                <a:cs typeface="Arial" pitchFamily="34" charset="0"/>
              </a:rPr>
              <a:t>méthode</a:t>
            </a:r>
          </a:p>
        </p:txBody>
      </p:sp>
      <p:sp>
        <p:nvSpPr>
          <p:cNvPr id="42" name="Rectangle 41"/>
          <p:cNvSpPr/>
          <p:nvPr userDrawn="1"/>
        </p:nvSpPr>
        <p:spPr>
          <a:xfrm>
            <a:off x="4936233" y="2462650"/>
            <a:ext cx="3373039"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Reconstruction</a:t>
            </a:r>
            <a:r>
              <a:rPr lang="fr-FR" sz="1400" b="1" i="1" baseline="0" dirty="0" smtClean="0">
                <a:solidFill>
                  <a:srgbClr val="002060"/>
                </a:solidFill>
                <a:cs typeface="Arial" pitchFamily="34" charset="0"/>
              </a:rPr>
              <a:t> du profil plasma</a:t>
            </a:r>
            <a:endParaRPr lang="fr-FR" sz="1400" b="1" i="1" dirty="0">
              <a:solidFill>
                <a:srgbClr val="002060"/>
              </a:solidFill>
            </a:endParaRPr>
          </a:p>
        </p:txBody>
      </p:sp>
      <p:sp>
        <p:nvSpPr>
          <p:cNvPr id="43" name="Rectangle 25"/>
          <p:cNvSpPr>
            <a:spLocks noChangeArrowheads="1"/>
          </p:cNvSpPr>
          <p:nvPr userDrawn="1"/>
        </p:nvSpPr>
        <p:spPr bwMode="auto">
          <a:xfrm>
            <a:off x="4906010" y="4497070"/>
            <a:ext cx="3440365" cy="1083374"/>
          </a:xfrm>
          <a:prstGeom prst="rect">
            <a:avLst/>
          </a:prstGeom>
          <a:noFill/>
          <a:ln w="9525">
            <a:noFill/>
            <a:miter lim="800000"/>
            <a:headEnd/>
            <a:tailEnd/>
          </a:ln>
        </p:spPr>
        <p:txBody>
          <a:bodyPr wrap="none">
            <a:spAutoFit/>
          </a:bodyPr>
          <a:lstStyle/>
          <a:p>
            <a:pPr marL="342900" indent="-342900" defTabSz="914400">
              <a:spcBef>
                <a:spcPct val="20000"/>
              </a:spcBef>
              <a:buClr>
                <a:srgbClr val="8CBD13"/>
              </a:buClr>
              <a:buSzPct val="120000"/>
              <a:buFontTx/>
              <a:buChar char="•"/>
              <a:defRPr/>
            </a:pPr>
            <a:r>
              <a:rPr lang="fr-FR" sz="1400" b="1" i="1" dirty="0" smtClean="0">
                <a:solidFill>
                  <a:schemeClr val="bg2"/>
                </a:solidFill>
                <a:cs typeface="Arial" pitchFamily="34" charset="0"/>
              </a:rPr>
              <a:t>Influence</a:t>
            </a:r>
            <a:r>
              <a:rPr lang="fr-FR" sz="1400" b="1" i="1" baseline="0" dirty="0" smtClean="0">
                <a:solidFill>
                  <a:schemeClr val="bg2"/>
                </a:solidFill>
                <a:cs typeface="Arial" pitchFamily="34" charset="0"/>
              </a:rPr>
              <a:t> de la  détente du plasma</a:t>
            </a:r>
          </a:p>
          <a:p>
            <a:pPr marL="342900" indent="-342900" defTabSz="914400">
              <a:spcBef>
                <a:spcPct val="20000"/>
              </a:spcBef>
              <a:buClr>
                <a:srgbClr val="8CBD13"/>
              </a:buClr>
              <a:buSzPct val="120000"/>
              <a:buFontTx/>
              <a:buChar char="•"/>
              <a:defRPr/>
            </a:pPr>
            <a:endParaRPr lang="fr-FR" sz="1400" b="1" i="1" dirty="0">
              <a:solidFill>
                <a:schemeClr val="bg2"/>
              </a:solidFill>
              <a:cs typeface="Arial" pitchFamily="34" charset="0"/>
            </a:endParaRPr>
          </a:p>
          <a:p>
            <a:pPr marL="342900" indent="-342900" defTabSz="914400">
              <a:spcBef>
                <a:spcPct val="20000"/>
              </a:spcBef>
              <a:buClr>
                <a:srgbClr val="8CBD13"/>
              </a:buClr>
              <a:buSzPct val="120000"/>
              <a:buFontTx/>
              <a:buChar char="•"/>
              <a:defRPr/>
            </a:pPr>
            <a:r>
              <a:rPr lang="fr-FR" sz="1400" b="1" i="1" dirty="0" smtClean="0">
                <a:solidFill>
                  <a:schemeClr val="bg2"/>
                </a:solidFill>
                <a:cs typeface="Arial" pitchFamily="34" charset="0"/>
              </a:rPr>
              <a:t>Mécanisme d’accélération</a:t>
            </a:r>
            <a:endParaRPr lang="fr-FR" sz="1400" b="1" i="1" dirty="0">
              <a:solidFill>
                <a:schemeClr val="bg2"/>
              </a:solidFill>
              <a:cs typeface="Arial" pitchFamily="34" charset="0"/>
            </a:endParaRPr>
          </a:p>
          <a:p>
            <a:pPr marL="342900" indent="-342900" defTabSz="914400">
              <a:spcBef>
                <a:spcPct val="20000"/>
              </a:spcBef>
              <a:buClr>
                <a:srgbClr val="8CBD13"/>
              </a:buClr>
              <a:buSzPct val="120000"/>
              <a:buFontTx/>
              <a:buChar char="•"/>
              <a:defRPr/>
            </a:pPr>
            <a:endParaRPr lang="fr-FR" sz="1400" dirty="0">
              <a:solidFill>
                <a:schemeClr val="bg2"/>
              </a:solidFill>
              <a:cs typeface="Arial" pitchFamily="34" charset="0"/>
            </a:endParaRPr>
          </a:p>
        </p:txBody>
      </p:sp>
      <p:sp>
        <p:nvSpPr>
          <p:cNvPr id="44" name="Rectangle 43"/>
          <p:cNvSpPr/>
          <p:nvPr userDrawn="1"/>
        </p:nvSpPr>
        <p:spPr>
          <a:xfrm>
            <a:off x="758825" y="4592023"/>
            <a:ext cx="3749675" cy="824841"/>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rPr>
              <a:t>Mécanisme CWE</a:t>
            </a:r>
            <a:endParaRPr lang="fr-FR" sz="1400" b="1" i="1" dirty="0">
              <a:solidFill>
                <a:schemeClr val="bg2"/>
              </a:solidFill>
            </a:endParaRP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cs typeface="Arial" pitchFamily="34" charset="0"/>
              </a:rPr>
              <a:t>Génération</a:t>
            </a:r>
            <a:r>
              <a:rPr lang="fr-FR" sz="1400" b="1" i="1" baseline="0" dirty="0" smtClean="0">
                <a:solidFill>
                  <a:schemeClr val="bg2"/>
                </a:solidFill>
                <a:cs typeface="Arial" pitchFamily="34" charset="0"/>
              </a:rPr>
              <a:t> à gradient contrôlé</a:t>
            </a:r>
            <a:endParaRPr lang="fr-FR" sz="1400" b="1" i="1" dirty="0">
              <a:solidFill>
                <a:schemeClr val="bg2"/>
              </a:solidFill>
              <a:cs typeface="Arial" pitchFamily="34" charset="0"/>
            </a:endParaRPr>
          </a:p>
        </p:txBody>
      </p:sp>
      <p:sp>
        <p:nvSpPr>
          <p:cNvPr id="45" name="Rectangle 44"/>
          <p:cNvSpPr/>
          <p:nvPr userDrawn="1"/>
        </p:nvSpPr>
        <p:spPr>
          <a:xfrm>
            <a:off x="4955283" y="2767450"/>
            <a:ext cx="2686954"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a:solidFill>
                  <a:srgbClr val="002060"/>
                </a:solidFill>
                <a:cs typeface="Arial" pitchFamily="34" charset="0"/>
              </a:rPr>
              <a:t>Résultats </a:t>
            </a:r>
            <a:r>
              <a:rPr lang="fr-FR" sz="1400" b="1" i="1" dirty="0" smtClean="0">
                <a:solidFill>
                  <a:srgbClr val="002060"/>
                </a:solidFill>
                <a:cs typeface="Arial" pitchFamily="34" charset="0"/>
              </a:rPr>
              <a:t>et perspectives</a:t>
            </a:r>
            <a:endParaRPr lang="fr-FR" sz="1400" b="1" i="1" dirty="0">
              <a:solidFill>
                <a:srgbClr val="002060"/>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n-part2">
    <p:spTree>
      <p:nvGrpSpPr>
        <p:cNvPr id="1" name=""/>
        <p:cNvGrpSpPr/>
        <p:nvPr/>
      </p:nvGrpSpPr>
      <p:grpSpPr>
        <a:xfrm>
          <a:off x="0" y="0"/>
          <a:ext cx="0" cy="0"/>
          <a:chOff x="0" y="0"/>
          <a:chExt cx="0" cy="0"/>
        </a:xfrm>
      </p:grpSpPr>
      <p:sp>
        <p:nvSpPr>
          <p:cNvPr id="2" name="ZoneTexte 1"/>
          <p:cNvSpPr txBox="1">
            <a:spLocks noChangeArrowheads="1"/>
          </p:cNvSpPr>
          <p:nvPr userDrawn="1"/>
        </p:nvSpPr>
        <p:spPr bwMode="auto">
          <a:xfrm>
            <a:off x="1131888" y="1905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Plan de la présentation</a:t>
            </a:r>
          </a:p>
        </p:txBody>
      </p:sp>
      <p:sp>
        <p:nvSpPr>
          <p:cNvPr id="3" name="Rectangle à coins arrondis 2"/>
          <p:cNvSpPr/>
          <p:nvPr userDrawn="1"/>
        </p:nvSpPr>
        <p:spPr>
          <a:xfrm>
            <a:off x="1284288" y="171450"/>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9"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20"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21"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CBABA408-1529-42E3-AD28-89A131CC06CF}" type="slidenum">
              <a:rPr lang="fr-FR"/>
              <a:pPr>
                <a:defRPr/>
              </a:pPr>
              <a:t>‹N°›</a:t>
            </a:fld>
            <a:endParaRPr lang="fr-FR"/>
          </a:p>
        </p:txBody>
      </p:sp>
      <p:sp>
        <p:nvSpPr>
          <p:cNvPr id="32" name="Rectangle à coins arrondis 31"/>
          <p:cNvSpPr/>
          <p:nvPr userDrawn="1"/>
        </p:nvSpPr>
        <p:spPr>
          <a:xfrm>
            <a:off x="508000" y="1467961"/>
            <a:ext cx="3932237" cy="2027237"/>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bg2"/>
              </a:solidFill>
            </a:endParaRPr>
          </a:p>
        </p:txBody>
      </p:sp>
      <p:sp>
        <p:nvSpPr>
          <p:cNvPr id="33" name="Rectangle à coins arrondis 32"/>
          <p:cNvSpPr/>
          <p:nvPr userDrawn="1"/>
        </p:nvSpPr>
        <p:spPr>
          <a:xfrm>
            <a:off x="4810760" y="3777933"/>
            <a:ext cx="3930650" cy="1764411"/>
          </a:xfrm>
          <a:prstGeom prst="roundRect">
            <a:avLst/>
          </a:prstGeom>
          <a:no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solidFill>
                <a:schemeClr val="bg2"/>
              </a:solidFill>
            </a:endParaRPr>
          </a:p>
        </p:txBody>
      </p:sp>
      <p:sp>
        <p:nvSpPr>
          <p:cNvPr id="34" name="Rectangle à coins arrondis 33"/>
          <p:cNvSpPr/>
          <p:nvPr userDrawn="1"/>
        </p:nvSpPr>
        <p:spPr>
          <a:xfrm>
            <a:off x="4753671" y="1747640"/>
            <a:ext cx="3932237" cy="1410017"/>
          </a:xfrm>
          <a:prstGeom prst="roundRect">
            <a:avLst/>
          </a:prstGeom>
          <a:noFill/>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fr-FR" dirty="0">
              <a:solidFill>
                <a:schemeClr val="bg2"/>
              </a:solidFill>
            </a:endParaRPr>
          </a:p>
        </p:txBody>
      </p:sp>
      <p:sp>
        <p:nvSpPr>
          <p:cNvPr id="35" name="Rectangle à coins arrondis 34"/>
          <p:cNvSpPr/>
          <p:nvPr userDrawn="1"/>
        </p:nvSpPr>
        <p:spPr>
          <a:xfrm>
            <a:off x="585787" y="3733800"/>
            <a:ext cx="3932238" cy="191325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fr-FR">
              <a:solidFill>
                <a:schemeClr val="bg2"/>
              </a:solidFill>
            </a:endParaRPr>
          </a:p>
        </p:txBody>
      </p:sp>
      <p:sp>
        <p:nvSpPr>
          <p:cNvPr id="36" name="ZoneTexte 11"/>
          <p:cNvSpPr txBox="1">
            <a:spLocks noChangeArrowheads="1"/>
          </p:cNvSpPr>
          <p:nvPr userDrawn="1"/>
        </p:nvSpPr>
        <p:spPr bwMode="auto">
          <a:xfrm>
            <a:off x="768350" y="1588611"/>
            <a:ext cx="1608137" cy="369887"/>
          </a:xfrm>
          <a:prstGeom prst="rect">
            <a:avLst/>
          </a:prstGeom>
          <a:noFill/>
          <a:ln w="9525">
            <a:noFill/>
            <a:miter lim="800000"/>
            <a:headEnd/>
            <a:tailEnd/>
          </a:ln>
        </p:spPr>
        <p:txBody>
          <a:bodyPr>
            <a:spAutoFit/>
          </a:bodyPr>
          <a:lstStyle/>
          <a:p>
            <a:pPr>
              <a:defRPr/>
            </a:pPr>
            <a:r>
              <a:rPr lang="fr-FR" dirty="0">
                <a:solidFill>
                  <a:schemeClr val="bg2"/>
                </a:solidFill>
                <a:cs typeface="Arial" pitchFamily="34" charset="0"/>
              </a:rPr>
              <a:t>Introduction</a:t>
            </a:r>
          </a:p>
        </p:txBody>
      </p:sp>
      <p:sp>
        <p:nvSpPr>
          <p:cNvPr id="37" name="ZoneTexte 12"/>
          <p:cNvSpPr txBox="1">
            <a:spLocks noChangeArrowheads="1"/>
          </p:cNvSpPr>
          <p:nvPr userDrawn="1"/>
        </p:nvSpPr>
        <p:spPr bwMode="auto">
          <a:xfrm>
            <a:off x="889000" y="3831392"/>
            <a:ext cx="3159839" cy="369332"/>
          </a:xfrm>
          <a:prstGeom prst="rect">
            <a:avLst/>
          </a:prstGeom>
          <a:noFill/>
          <a:ln w="9525">
            <a:noFill/>
            <a:miter lim="800000"/>
            <a:headEnd/>
            <a:tailEnd/>
          </a:ln>
        </p:spPr>
        <p:txBody>
          <a:bodyPr wrap="none">
            <a:spAutoFit/>
          </a:bodyPr>
          <a:lstStyle/>
          <a:p>
            <a:pPr algn="ctr">
              <a:defRPr/>
            </a:pPr>
            <a:r>
              <a:rPr lang="fr-FR" dirty="0" smtClean="0">
                <a:solidFill>
                  <a:srgbClr val="002060"/>
                </a:solidFill>
                <a:cs typeface="Arial" pitchFamily="34" charset="0"/>
              </a:rPr>
              <a:t>II. </a:t>
            </a:r>
            <a:r>
              <a:rPr lang="fr-FR" dirty="0">
                <a:solidFill>
                  <a:srgbClr val="002060"/>
                </a:solidFill>
                <a:cs typeface="Arial" pitchFamily="34" charset="0"/>
              </a:rPr>
              <a:t>Génération </a:t>
            </a:r>
            <a:r>
              <a:rPr lang="fr-FR" dirty="0" smtClean="0">
                <a:solidFill>
                  <a:srgbClr val="002060"/>
                </a:solidFill>
                <a:cs typeface="Arial" pitchFamily="34" charset="0"/>
              </a:rPr>
              <a:t>d’harmoniques</a:t>
            </a:r>
          </a:p>
        </p:txBody>
      </p:sp>
      <p:sp>
        <p:nvSpPr>
          <p:cNvPr id="38" name="ZoneTexte 13"/>
          <p:cNvSpPr txBox="1">
            <a:spLocks noChangeArrowheads="1"/>
          </p:cNvSpPr>
          <p:nvPr userDrawn="1"/>
        </p:nvSpPr>
        <p:spPr bwMode="auto">
          <a:xfrm>
            <a:off x="5014021" y="1831777"/>
            <a:ext cx="3557587" cy="369888"/>
          </a:xfrm>
          <a:prstGeom prst="rect">
            <a:avLst/>
          </a:prstGeom>
          <a:noFill/>
          <a:ln w="9525">
            <a:noFill/>
            <a:miter lim="800000"/>
            <a:headEnd/>
            <a:tailEnd/>
          </a:ln>
        </p:spPr>
        <p:txBody>
          <a:bodyPr wrap="none">
            <a:spAutoFit/>
          </a:bodyPr>
          <a:lstStyle/>
          <a:p>
            <a:pPr>
              <a:defRPr/>
            </a:pPr>
            <a:r>
              <a:rPr lang="fr-FR" dirty="0" smtClean="0">
                <a:solidFill>
                  <a:schemeClr val="bg2"/>
                </a:solidFill>
                <a:cs typeface="Arial" pitchFamily="34" charset="0"/>
              </a:rPr>
              <a:t>I</a:t>
            </a:r>
            <a:r>
              <a:rPr lang="fr-FR" dirty="0">
                <a:solidFill>
                  <a:schemeClr val="bg2"/>
                </a:solidFill>
                <a:cs typeface="Arial" pitchFamily="34" charset="0"/>
              </a:rPr>
              <a:t>. Mesure de l’expansion plasma</a:t>
            </a:r>
          </a:p>
        </p:txBody>
      </p:sp>
      <p:sp>
        <p:nvSpPr>
          <p:cNvPr id="39" name="ZoneTexte 14"/>
          <p:cNvSpPr txBox="1">
            <a:spLocks noChangeArrowheads="1"/>
          </p:cNvSpPr>
          <p:nvPr userDrawn="1"/>
        </p:nvSpPr>
        <p:spPr bwMode="auto">
          <a:xfrm>
            <a:off x="4926648" y="3982720"/>
            <a:ext cx="3057525" cy="369888"/>
          </a:xfrm>
          <a:prstGeom prst="rect">
            <a:avLst/>
          </a:prstGeom>
          <a:noFill/>
          <a:ln w="9525">
            <a:noFill/>
            <a:miter lim="800000"/>
            <a:headEnd/>
            <a:tailEnd/>
          </a:ln>
        </p:spPr>
        <p:txBody>
          <a:bodyPr wrap="none">
            <a:spAutoFit/>
          </a:bodyPr>
          <a:lstStyle/>
          <a:p>
            <a:pPr>
              <a:defRPr/>
            </a:pPr>
            <a:r>
              <a:rPr lang="fr-FR" dirty="0">
                <a:solidFill>
                  <a:schemeClr val="bg2"/>
                </a:solidFill>
                <a:cs typeface="Arial" pitchFamily="34" charset="0"/>
              </a:rPr>
              <a:t>III. Electrons sur cible solide</a:t>
            </a:r>
          </a:p>
        </p:txBody>
      </p:sp>
      <p:sp>
        <p:nvSpPr>
          <p:cNvPr id="40" name="Rectangle 39"/>
          <p:cNvSpPr/>
          <p:nvPr userDrawn="1"/>
        </p:nvSpPr>
        <p:spPr>
          <a:xfrm>
            <a:off x="690562" y="1995011"/>
            <a:ext cx="3749675" cy="1341437"/>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rPr>
              <a:t>Motivation</a:t>
            </a:r>
            <a:endParaRPr lang="fr-FR" sz="1400" b="1" i="1" dirty="0">
              <a:solidFill>
                <a:schemeClr val="bg2"/>
              </a:solidFill>
            </a:endParaRP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cs typeface="Arial" pitchFamily="34" charset="0"/>
              </a:rPr>
              <a:t>Qu’est qu’un miroir plasma ?</a:t>
            </a: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rPr>
              <a:t>De l’architecture laser à l’expérience</a:t>
            </a:r>
          </a:p>
        </p:txBody>
      </p:sp>
      <p:sp>
        <p:nvSpPr>
          <p:cNvPr id="41" name="Rectangle 40"/>
          <p:cNvSpPr/>
          <p:nvPr userDrawn="1"/>
        </p:nvSpPr>
        <p:spPr>
          <a:xfrm>
            <a:off x="4936233" y="2236590"/>
            <a:ext cx="2937022"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cs typeface="Arial" pitchFamily="34" charset="0"/>
              </a:rPr>
              <a:t>SDI : </a:t>
            </a:r>
            <a:r>
              <a:rPr lang="fr-FR" sz="1400" b="1" i="1" dirty="0">
                <a:solidFill>
                  <a:schemeClr val="bg2"/>
                </a:solidFill>
                <a:cs typeface="Arial" pitchFamily="34" charset="0"/>
              </a:rPr>
              <a:t>principe de la </a:t>
            </a:r>
            <a:r>
              <a:rPr lang="fr-FR" sz="1400" b="1" i="1" dirty="0" smtClean="0">
                <a:solidFill>
                  <a:schemeClr val="bg2"/>
                </a:solidFill>
                <a:cs typeface="Arial" pitchFamily="34" charset="0"/>
              </a:rPr>
              <a:t>méthode</a:t>
            </a:r>
          </a:p>
        </p:txBody>
      </p:sp>
      <p:sp>
        <p:nvSpPr>
          <p:cNvPr id="42" name="Rectangle 41"/>
          <p:cNvSpPr/>
          <p:nvPr userDrawn="1"/>
        </p:nvSpPr>
        <p:spPr>
          <a:xfrm>
            <a:off x="4936233" y="2729350"/>
            <a:ext cx="2686954"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cs typeface="Arial" pitchFamily="34" charset="0"/>
              </a:rPr>
              <a:t>Résultats </a:t>
            </a:r>
            <a:r>
              <a:rPr lang="fr-FR" sz="1400" b="1" i="1" dirty="0" smtClean="0">
                <a:solidFill>
                  <a:schemeClr val="bg2"/>
                </a:solidFill>
                <a:cs typeface="Arial" pitchFamily="34" charset="0"/>
              </a:rPr>
              <a:t>et perspectives</a:t>
            </a:r>
            <a:endParaRPr lang="fr-FR" sz="1400" b="1" i="1" dirty="0">
              <a:solidFill>
                <a:schemeClr val="bg2"/>
              </a:solidFill>
            </a:endParaRPr>
          </a:p>
        </p:txBody>
      </p:sp>
      <p:sp>
        <p:nvSpPr>
          <p:cNvPr id="43" name="Rectangle 25"/>
          <p:cNvSpPr>
            <a:spLocks noChangeArrowheads="1"/>
          </p:cNvSpPr>
          <p:nvPr userDrawn="1"/>
        </p:nvSpPr>
        <p:spPr bwMode="auto">
          <a:xfrm>
            <a:off x="4906010" y="4497070"/>
            <a:ext cx="3440365" cy="1083374"/>
          </a:xfrm>
          <a:prstGeom prst="rect">
            <a:avLst/>
          </a:prstGeom>
          <a:noFill/>
          <a:ln w="9525">
            <a:noFill/>
            <a:miter lim="800000"/>
            <a:headEnd/>
            <a:tailEnd/>
          </a:ln>
        </p:spPr>
        <p:txBody>
          <a:bodyPr wrap="none">
            <a:spAutoFit/>
          </a:bodyPr>
          <a:lstStyle/>
          <a:p>
            <a:pPr marL="342900" indent="-342900" defTabSz="914400">
              <a:spcBef>
                <a:spcPct val="20000"/>
              </a:spcBef>
              <a:buClr>
                <a:srgbClr val="8CBD13"/>
              </a:buClr>
              <a:buSzPct val="120000"/>
              <a:buFontTx/>
              <a:buChar char="•"/>
              <a:defRPr/>
            </a:pPr>
            <a:r>
              <a:rPr lang="fr-FR" sz="1400" b="1" i="1" dirty="0" smtClean="0">
                <a:solidFill>
                  <a:schemeClr val="bg2"/>
                </a:solidFill>
                <a:cs typeface="Arial" pitchFamily="34" charset="0"/>
              </a:rPr>
              <a:t>Influence</a:t>
            </a:r>
            <a:r>
              <a:rPr lang="fr-FR" sz="1400" b="1" i="1" baseline="0" dirty="0" smtClean="0">
                <a:solidFill>
                  <a:schemeClr val="bg2"/>
                </a:solidFill>
                <a:cs typeface="Arial" pitchFamily="34" charset="0"/>
              </a:rPr>
              <a:t> de la  détente du plasma</a:t>
            </a:r>
          </a:p>
          <a:p>
            <a:pPr marL="342900" indent="-342900" defTabSz="914400">
              <a:spcBef>
                <a:spcPct val="20000"/>
              </a:spcBef>
              <a:buClr>
                <a:srgbClr val="8CBD13"/>
              </a:buClr>
              <a:buSzPct val="120000"/>
              <a:buFontTx/>
              <a:buChar char="•"/>
              <a:defRPr/>
            </a:pPr>
            <a:endParaRPr lang="fr-FR" sz="1400" b="1" i="1" dirty="0">
              <a:solidFill>
                <a:schemeClr val="bg2"/>
              </a:solidFill>
              <a:cs typeface="Arial" pitchFamily="34" charset="0"/>
            </a:endParaRPr>
          </a:p>
          <a:p>
            <a:pPr marL="342900" indent="-342900" defTabSz="914400">
              <a:spcBef>
                <a:spcPct val="20000"/>
              </a:spcBef>
              <a:buClr>
                <a:srgbClr val="8CBD13"/>
              </a:buClr>
              <a:buSzPct val="120000"/>
              <a:buFontTx/>
              <a:buChar char="•"/>
              <a:defRPr/>
            </a:pPr>
            <a:r>
              <a:rPr lang="fr-FR" sz="1400" b="1" i="1" dirty="0" smtClean="0">
                <a:solidFill>
                  <a:schemeClr val="bg2"/>
                </a:solidFill>
                <a:cs typeface="Arial" pitchFamily="34" charset="0"/>
              </a:rPr>
              <a:t>Mécanisme d’accélération</a:t>
            </a:r>
            <a:endParaRPr lang="fr-FR" sz="1400" b="1" i="1" dirty="0">
              <a:solidFill>
                <a:schemeClr val="bg2"/>
              </a:solidFill>
              <a:cs typeface="Arial" pitchFamily="34" charset="0"/>
            </a:endParaRPr>
          </a:p>
          <a:p>
            <a:pPr marL="342900" indent="-342900" defTabSz="914400">
              <a:spcBef>
                <a:spcPct val="20000"/>
              </a:spcBef>
              <a:buClr>
                <a:srgbClr val="8CBD13"/>
              </a:buClr>
              <a:buSzPct val="120000"/>
              <a:buFontTx/>
              <a:buChar char="•"/>
              <a:defRPr/>
            </a:pPr>
            <a:endParaRPr lang="fr-FR" sz="1400" dirty="0">
              <a:solidFill>
                <a:schemeClr val="bg2"/>
              </a:solidFill>
              <a:cs typeface="Arial" pitchFamily="34" charset="0"/>
            </a:endParaRPr>
          </a:p>
        </p:txBody>
      </p:sp>
      <p:sp>
        <p:nvSpPr>
          <p:cNvPr id="44" name="Rectangle 43"/>
          <p:cNvSpPr/>
          <p:nvPr userDrawn="1"/>
        </p:nvSpPr>
        <p:spPr>
          <a:xfrm>
            <a:off x="758825" y="4467328"/>
            <a:ext cx="3749675" cy="824841"/>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Mécanisme CWE</a:t>
            </a:r>
            <a:endParaRPr lang="fr-FR" sz="1400" b="1" i="1" dirty="0">
              <a:solidFill>
                <a:srgbClr val="002060"/>
              </a:solidFill>
            </a:endParaRPr>
          </a:p>
          <a:p>
            <a:pPr marL="342900" indent="-342900" defTabSz="914400" fontAlgn="auto">
              <a:spcBef>
                <a:spcPct val="20000"/>
              </a:spcBef>
              <a:spcAft>
                <a:spcPts val="0"/>
              </a:spcAft>
              <a:buClr>
                <a:srgbClr val="8CBD13"/>
              </a:buClr>
              <a:buSzPct val="120000"/>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Génération</a:t>
            </a:r>
            <a:r>
              <a:rPr lang="fr-FR" sz="1400" b="1" i="1" baseline="0" dirty="0" smtClean="0">
                <a:solidFill>
                  <a:srgbClr val="002060"/>
                </a:solidFill>
                <a:cs typeface="Arial" pitchFamily="34" charset="0"/>
              </a:rPr>
              <a:t> à gradient contrôlé</a:t>
            </a:r>
            <a:endParaRPr lang="fr-FR" sz="1400" b="1" i="1" dirty="0">
              <a:solidFill>
                <a:srgbClr val="002060"/>
              </a:solidFill>
              <a:cs typeface="Arial" pitchFamily="34"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lan-part3">
    <p:spTree>
      <p:nvGrpSpPr>
        <p:cNvPr id="1" name=""/>
        <p:cNvGrpSpPr/>
        <p:nvPr/>
      </p:nvGrpSpPr>
      <p:grpSpPr>
        <a:xfrm>
          <a:off x="0" y="0"/>
          <a:ext cx="0" cy="0"/>
          <a:chOff x="0" y="0"/>
          <a:chExt cx="0" cy="0"/>
        </a:xfrm>
      </p:grpSpPr>
      <p:sp>
        <p:nvSpPr>
          <p:cNvPr id="2" name="ZoneTexte 1"/>
          <p:cNvSpPr txBox="1">
            <a:spLocks noChangeArrowheads="1"/>
          </p:cNvSpPr>
          <p:nvPr userDrawn="1"/>
        </p:nvSpPr>
        <p:spPr bwMode="auto">
          <a:xfrm>
            <a:off x="1131888" y="1905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Plan de la présentation</a:t>
            </a:r>
          </a:p>
        </p:txBody>
      </p:sp>
      <p:sp>
        <p:nvSpPr>
          <p:cNvPr id="3" name="Rectangle à coins arrondis 2"/>
          <p:cNvSpPr/>
          <p:nvPr userDrawn="1"/>
        </p:nvSpPr>
        <p:spPr>
          <a:xfrm>
            <a:off x="1284288" y="171450"/>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ZoneTexte 14"/>
          <p:cNvSpPr txBox="1">
            <a:spLocks noChangeArrowheads="1"/>
          </p:cNvSpPr>
          <p:nvPr userDrawn="1"/>
        </p:nvSpPr>
        <p:spPr bwMode="auto">
          <a:xfrm>
            <a:off x="5146675" y="2231519"/>
            <a:ext cx="3057525" cy="369888"/>
          </a:xfrm>
          <a:prstGeom prst="rect">
            <a:avLst/>
          </a:prstGeom>
          <a:noFill/>
          <a:ln w="9525">
            <a:noFill/>
            <a:miter lim="800000"/>
            <a:headEnd/>
            <a:tailEnd/>
          </a:ln>
        </p:spPr>
        <p:txBody>
          <a:bodyPr wrap="none">
            <a:spAutoFit/>
          </a:bodyPr>
          <a:lstStyle/>
          <a:p>
            <a:pPr>
              <a:defRPr/>
            </a:pPr>
            <a:r>
              <a:rPr lang="fr-FR" dirty="0">
                <a:solidFill>
                  <a:srgbClr val="002060"/>
                </a:solidFill>
                <a:cs typeface="Arial" pitchFamily="34" charset="0"/>
              </a:rPr>
              <a:t>III. Electrons sur cible solide</a:t>
            </a:r>
          </a:p>
        </p:txBody>
      </p:sp>
      <p:sp>
        <p:nvSpPr>
          <p:cNvPr id="19"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20"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21"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0A01BB80-913A-4F1B-9B27-FFD01FFB39A9}" type="slidenum">
              <a:rPr lang="fr-FR"/>
              <a:pPr>
                <a:defRPr/>
              </a:pPr>
              <a:t>‹N°›</a:t>
            </a:fld>
            <a:endParaRPr lang="fr-FR"/>
          </a:p>
        </p:txBody>
      </p:sp>
      <p:sp>
        <p:nvSpPr>
          <p:cNvPr id="22" name="Rectangle à coins arrondis 21"/>
          <p:cNvSpPr/>
          <p:nvPr userDrawn="1"/>
        </p:nvSpPr>
        <p:spPr>
          <a:xfrm>
            <a:off x="132080" y="1170781"/>
            <a:ext cx="3932237" cy="1231241"/>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tx2">
                  <a:lumMod val="20000"/>
                  <a:lumOff val="80000"/>
                </a:schemeClr>
              </a:solidFill>
            </a:endParaRPr>
          </a:p>
        </p:txBody>
      </p:sp>
      <p:sp>
        <p:nvSpPr>
          <p:cNvPr id="23" name="ZoneTexte 11"/>
          <p:cNvSpPr txBox="1">
            <a:spLocks noChangeArrowheads="1"/>
          </p:cNvSpPr>
          <p:nvPr userDrawn="1"/>
        </p:nvSpPr>
        <p:spPr bwMode="auto">
          <a:xfrm>
            <a:off x="407670" y="1170781"/>
            <a:ext cx="1608137" cy="369887"/>
          </a:xfrm>
          <a:prstGeom prst="rect">
            <a:avLst/>
          </a:prstGeom>
          <a:noFill/>
          <a:ln w="9525">
            <a:noFill/>
            <a:miter lim="800000"/>
            <a:headEnd/>
            <a:tailEnd/>
          </a:ln>
        </p:spPr>
        <p:txBody>
          <a:bodyPr>
            <a:spAutoFit/>
          </a:bodyPr>
          <a:lstStyle/>
          <a:p>
            <a:pPr>
              <a:defRPr/>
            </a:pPr>
            <a:r>
              <a:rPr lang="fr-FR" b="0" dirty="0">
                <a:solidFill>
                  <a:schemeClr val="tx2">
                    <a:lumMod val="20000"/>
                    <a:lumOff val="80000"/>
                  </a:schemeClr>
                </a:solidFill>
                <a:cs typeface="Arial" pitchFamily="34" charset="0"/>
              </a:rPr>
              <a:t>Introduction</a:t>
            </a:r>
          </a:p>
        </p:txBody>
      </p:sp>
      <p:sp>
        <p:nvSpPr>
          <p:cNvPr id="26" name="Rectangle 25"/>
          <p:cNvSpPr/>
          <p:nvPr userDrawn="1"/>
        </p:nvSpPr>
        <p:spPr>
          <a:xfrm>
            <a:off x="329882" y="1577181"/>
            <a:ext cx="3749675" cy="824841"/>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rPr>
              <a:t>Contexte </a:t>
            </a:r>
            <a:r>
              <a:rPr lang="fr-FR" sz="1400" b="0" i="1" dirty="0" smtClean="0">
                <a:solidFill>
                  <a:schemeClr val="bg2"/>
                </a:solidFill>
              </a:rPr>
              <a:t>scientifique</a:t>
            </a:r>
            <a:endParaRPr lang="fr-FR" sz="1400" b="0"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cs typeface="Arial" pitchFamily="34" charset="0"/>
              </a:rPr>
              <a:t>Qu’est qu’un miroir plasma </a:t>
            </a:r>
            <a:r>
              <a:rPr lang="fr-FR" sz="1400" b="0" i="1" dirty="0" smtClean="0">
                <a:solidFill>
                  <a:schemeClr val="bg2"/>
                </a:solidFill>
                <a:cs typeface="Arial" pitchFamily="34" charset="0"/>
              </a:rPr>
              <a:t>?</a:t>
            </a:r>
            <a:endParaRPr lang="fr-FR" sz="1400" b="0"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rPr>
              <a:t>De l’architecture laser à l’expérience</a:t>
            </a:r>
          </a:p>
        </p:txBody>
      </p:sp>
      <p:sp>
        <p:nvSpPr>
          <p:cNvPr id="27" name="Rectangle à coins arrondis 26"/>
          <p:cNvSpPr/>
          <p:nvPr userDrawn="1"/>
        </p:nvSpPr>
        <p:spPr>
          <a:xfrm>
            <a:off x="132080" y="3839845"/>
            <a:ext cx="3932238" cy="1196975"/>
          </a:xfrm>
          <a:prstGeom prst="roundRect">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fr-FR">
              <a:solidFill>
                <a:schemeClr val="bg2"/>
              </a:solidFill>
            </a:endParaRPr>
          </a:p>
        </p:txBody>
      </p:sp>
      <p:sp>
        <p:nvSpPr>
          <p:cNvPr id="28" name="ZoneTexte 12"/>
          <p:cNvSpPr txBox="1">
            <a:spLocks noChangeArrowheads="1"/>
          </p:cNvSpPr>
          <p:nvPr userDrawn="1"/>
        </p:nvSpPr>
        <p:spPr bwMode="auto">
          <a:xfrm>
            <a:off x="317183" y="3922395"/>
            <a:ext cx="3159839" cy="369332"/>
          </a:xfrm>
          <a:prstGeom prst="rect">
            <a:avLst/>
          </a:prstGeom>
          <a:noFill/>
          <a:ln w="9525">
            <a:noFill/>
            <a:miter lim="800000"/>
            <a:headEnd/>
            <a:tailEnd/>
          </a:ln>
        </p:spPr>
        <p:txBody>
          <a:bodyPr wrap="none">
            <a:spAutoFit/>
          </a:bodyPr>
          <a:lstStyle/>
          <a:p>
            <a:pPr>
              <a:defRPr/>
            </a:pPr>
            <a:r>
              <a:rPr lang="fr-FR" b="0" dirty="0" smtClean="0">
                <a:solidFill>
                  <a:schemeClr val="bg2"/>
                </a:solidFill>
                <a:cs typeface="Arial" pitchFamily="34" charset="0"/>
              </a:rPr>
              <a:t>II. </a:t>
            </a:r>
            <a:r>
              <a:rPr lang="fr-FR" b="0" dirty="0">
                <a:solidFill>
                  <a:schemeClr val="bg2"/>
                </a:solidFill>
                <a:cs typeface="Arial" pitchFamily="34" charset="0"/>
              </a:rPr>
              <a:t>Génération d’harmoniques</a:t>
            </a:r>
          </a:p>
        </p:txBody>
      </p:sp>
      <p:sp>
        <p:nvSpPr>
          <p:cNvPr id="29" name="Rectangle 28"/>
          <p:cNvSpPr/>
          <p:nvPr userDrawn="1"/>
        </p:nvSpPr>
        <p:spPr>
          <a:xfrm>
            <a:off x="242570" y="4366895"/>
            <a:ext cx="3749675" cy="566309"/>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0" i="1" dirty="0" smtClean="0">
                <a:solidFill>
                  <a:schemeClr val="bg2"/>
                </a:solidFill>
              </a:rPr>
              <a:t>Influence de</a:t>
            </a:r>
            <a:r>
              <a:rPr lang="fr-FR" sz="1400" b="0" i="1" baseline="0" dirty="0" smtClean="0">
                <a:solidFill>
                  <a:schemeClr val="bg2"/>
                </a:solidFill>
              </a:rPr>
              <a:t> dimension plasma</a:t>
            </a:r>
            <a:endParaRPr lang="fr-FR" sz="1400" b="0"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0" i="1" dirty="0" smtClean="0">
                <a:solidFill>
                  <a:schemeClr val="bg2"/>
                </a:solidFill>
                <a:cs typeface="Arial" pitchFamily="34" charset="0"/>
              </a:rPr>
              <a:t>Caractérisation temporelle</a:t>
            </a:r>
            <a:endParaRPr lang="fr-FR" sz="1400" b="0" i="1" dirty="0">
              <a:solidFill>
                <a:schemeClr val="bg2"/>
              </a:solidFill>
              <a:cs typeface="Arial" pitchFamily="34" charset="0"/>
            </a:endParaRPr>
          </a:p>
        </p:txBody>
      </p:sp>
      <p:sp>
        <p:nvSpPr>
          <p:cNvPr id="30" name="Rectangle à coins arrondis 29"/>
          <p:cNvSpPr/>
          <p:nvPr userDrawn="1"/>
        </p:nvSpPr>
        <p:spPr>
          <a:xfrm>
            <a:off x="147320" y="5129054"/>
            <a:ext cx="3930650" cy="133064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p>
        </p:txBody>
      </p:sp>
      <p:sp>
        <p:nvSpPr>
          <p:cNvPr id="31" name="ZoneTexte 14"/>
          <p:cNvSpPr txBox="1">
            <a:spLocks noChangeArrowheads="1"/>
          </p:cNvSpPr>
          <p:nvPr userDrawn="1"/>
        </p:nvSpPr>
        <p:spPr bwMode="auto">
          <a:xfrm>
            <a:off x="317183" y="5303042"/>
            <a:ext cx="3057525" cy="369888"/>
          </a:xfrm>
          <a:prstGeom prst="rect">
            <a:avLst/>
          </a:prstGeom>
          <a:noFill/>
          <a:ln w="9525">
            <a:noFill/>
            <a:miter lim="800000"/>
            <a:headEnd/>
            <a:tailEnd/>
          </a:ln>
        </p:spPr>
        <p:txBody>
          <a:bodyPr wrap="none">
            <a:spAutoFit/>
          </a:bodyPr>
          <a:lstStyle/>
          <a:p>
            <a:pPr>
              <a:defRPr/>
            </a:pPr>
            <a:r>
              <a:rPr lang="fr-FR" dirty="0">
                <a:solidFill>
                  <a:srgbClr val="002060"/>
                </a:solidFill>
                <a:cs typeface="Arial" pitchFamily="34" charset="0"/>
              </a:rPr>
              <a:t>III. Electrons sur cible solide</a:t>
            </a:r>
          </a:p>
        </p:txBody>
      </p:sp>
      <p:sp>
        <p:nvSpPr>
          <p:cNvPr id="32" name="Rectangle 25"/>
          <p:cNvSpPr>
            <a:spLocks noChangeArrowheads="1"/>
          </p:cNvSpPr>
          <p:nvPr userDrawn="1"/>
        </p:nvSpPr>
        <p:spPr bwMode="auto">
          <a:xfrm>
            <a:off x="242570" y="5703410"/>
            <a:ext cx="3650358" cy="566309"/>
          </a:xfrm>
          <a:prstGeom prst="rect">
            <a:avLst/>
          </a:prstGeom>
          <a:noFill/>
          <a:ln w="9525">
            <a:noFill/>
            <a:miter lim="800000"/>
            <a:headEnd/>
            <a:tailEnd/>
          </a:ln>
        </p:spPr>
        <p:txBody>
          <a:bodyPr wrap="none">
            <a:spAutoFit/>
          </a:bodyPr>
          <a:lstStyle/>
          <a:p>
            <a:pPr marL="342900" indent="-342900" defTabSz="914400">
              <a:spcBef>
                <a:spcPct val="20000"/>
              </a:spcBef>
              <a:buClr>
                <a:srgbClr val="8CBD13"/>
              </a:buClr>
              <a:buSzPct val="120000"/>
              <a:buFontTx/>
              <a:buChar char="•"/>
              <a:defRPr/>
            </a:pPr>
            <a:r>
              <a:rPr lang="fr-FR" sz="1400" b="1" i="1" dirty="0" smtClean="0">
                <a:solidFill>
                  <a:srgbClr val="002060"/>
                </a:solidFill>
                <a:cs typeface="Arial" pitchFamily="34" charset="0"/>
              </a:rPr>
              <a:t>Influence</a:t>
            </a:r>
            <a:r>
              <a:rPr lang="fr-FR" sz="1400" b="1" i="1" baseline="0" dirty="0" smtClean="0">
                <a:solidFill>
                  <a:srgbClr val="002060"/>
                </a:solidFill>
                <a:cs typeface="Arial" pitchFamily="34" charset="0"/>
              </a:rPr>
              <a:t> de la dimension du plasma</a:t>
            </a:r>
            <a:endParaRPr lang="fr-FR" sz="1400" b="1" i="1" dirty="0">
              <a:solidFill>
                <a:srgbClr val="002060"/>
              </a:solidFill>
              <a:cs typeface="Arial" pitchFamily="34" charset="0"/>
            </a:endParaRPr>
          </a:p>
          <a:p>
            <a:pPr marL="342900" indent="-342900" defTabSz="914400">
              <a:spcBef>
                <a:spcPct val="20000"/>
              </a:spcBef>
              <a:buClr>
                <a:srgbClr val="8CBD13"/>
              </a:buClr>
              <a:buSzPct val="120000"/>
              <a:buFontTx/>
              <a:buChar char="•"/>
              <a:defRPr/>
            </a:pPr>
            <a:r>
              <a:rPr lang="fr-FR" sz="1400" b="1" i="1" dirty="0" smtClean="0">
                <a:solidFill>
                  <a:srgbClr val="002060"/>
                </a:solidFill>
                <a:cs typeface="Arial" pitchFamily="34" charset="0"/>
              </a:rPr>
              <a:t>Mécanisme d’accélération</a:t>
            </a:r>
            <a:endParaRPr lang="fr-FR" sz="1400" b="1" i="1" dirty="0">
              <a:solidFill>
                <a:srgbClr val="002060"/>
              </a:solidFill>
              <a:cs typeface="Arial" pitchFamily="34" charset="0"/>
            </a:endParaRPr>
          </a:p>
        </p:txBody>
      </p:sp>
      <p:sp>
        <p:nvSpPr>
          <p:cNvPr id="33" name="Rectangle à coins arrondis 32"/>
          <p:cNvSpPr/>
          <p:nvPr userDrawn="1"/>
        </p:nvSpPr>
        <p:spPr>
          <a:xfrm>
            <a:off x="130493" y="2493462"/>
            <a:ext cx="3932237" cy="1258205"/>
          </a:xfrm>
          <a:prstGeom prst="roundRect">
            <a:avLst/>
          </a:prstGeom>
          <a:noFill/>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fr-FR" dirty="0">
              <a:solidFill>
                <a:srgbClr val="7030A0"/>
              </a:solidFill>
            </a:endParaRPr>
          </a:p>
        </p:txBody>
      </p:sp>
      <p:sp>
        <p:nvSpPr>
          <p:cNvPr id="34" name="ZoneTexte 13"/>
          <p:cNvSpPr txBox="1">
            <a:spLocks noChangeArrowheads="1"/>
          </p:cNvSpPr>
          <p:nvPr userDrawn="1"/>
        </p:nvSpPr>
        <p:spPr bwMode="auto">
          <a:xfrm>
            <a:off x="317183" y="2577599"/>
            <a:ext cx="3557587" cy="369888"/>
          </a:xfrm>
          <a:prstGeom prst="rect">
            <a:avLst/>
          </a:prstGeom>
          <a:noFill/>
          <a:ln w="9525">
            <a:noFill/>
            <a:miter lim="800000"/>
            <a:headEnd/>
            <a:tailEnd/>
          </a:ln>
        </p:spPr>
        <p:txBody>
          <a:bodyPr wrap="none">
            <a:spAutoFit/>
          </a:bodyPr>
          <a:lstStyle/>
          <a:p>
            <a:pPr>
              <a:defRPr/>
            </a:pPr>
            <a:r>
              <a:rPr lang="fr-FR" b="0" dirty="0" smtClean="0">
                <a:solidFill>
                  <a:schemeClr val="bg2"/>
                </a:solidFill>
                <a:cs typeface="Arial" pitchFamily="34" charset="0"/>
              </a:rPr>
              <a:t>I</a:t>
            </a:r>
            <a:r>
              <a:rPr lang="fr-FR" b="0" dirty="0">
                <a:solidFill>
                  <a:schemeClr val="bg2"/>
                </a:solidFill>
                <a:cs typeface="Arial" pitchFamily="34" charset="0"/>
              </a:rPr>
              <a:t>. Mesure de l’expansion plasma</a:t>
            </a:r>
          </a:p>
        </p:txBody>
      </p:sp>
      <p:sp>
        <p:nvSpPr>
          <p:cNvPr id="35" name="Rectangle 34"/>
          <p:cNvSpPr/>
          <p:nvPr userDrawn="1"/>
        </p:nvSpPr>
        <p:spPr>
          <a:xfrm>
            <a:off x="242570" y="2982412"/>
            <a:ext cx="2739853"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cs typeface="Arial" pitchFamily="34" charset="0"/>
              </a:rPr>
              <a:t>SDI: principe de la </a:t>
            </a:r>
            <a:r>
              <a:rPr lang="fr-FR" sz="1400" b="0" i="1" dirty="0" smtClean="0">
                <a:solidFill>
                  <a:schemeClr val="bg2"/>
                </a:solidFill>
                <a:cs typeface="Arial" pitchFamily="34" charset="0"/>
              </a:rPr>
              <a:t>méthode</a:t>
            </a:r>
          </a:p>
        </p:txBody>
      </p:sp>
      <p:sp>
        <p:nvSpPr>
          <p:cNvPr id="36" name="Rectangle 35"/>
          <p:cNvSpPr/>
          <p:nvPr userDrawn="1"/>
        </p:nvSpPr>
        <p:spPr>
          <a:xfrm>
            <a:off x="242570" y="3254192"/>
            <a:ext cx="2531462"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cs typeface="Arial" pitchFamily="34" charset="0"/>
              </a:rPr>
              <a:t>Résultats </a:t>
            </a:r>
            <a:r>
              <a:rPr lang="fr-FR" sz="1400" b="0" i="1" dirty="0" smtClean="0">
                <a:solidFill>
                  <a:schemeClr val="bg2"/>
                </a:solidFill>
                <a:cs typeface="Arial" pitchFamily="34" charset="0"/>
              </a:rPr>
              <a:t>et perspectives</a:t>
            </a:r>
            <a:endParaRPr lang="fr-FR" sz="1400" b="0" i="1" dirty="0">
              <a:solidFill>
                <a:schemeClr val="bg2"/>
              </a:solidFill>
            </a:endParaRPr>
          </a:p>
        </p:txBody>
      </p:sp>
      <p:sp>
        <p:nvSpPr>
          <p:cNvPr id="37" name="Rectangle à coins arrondis 36"/>
          <p:cNvSpPr/>
          <p:nvPr userDrawn="1"/>
        </p:nvSpPr>
        <p:spPr>
          <a:xfrm>
            <a:off x="4692650" y="2094202"/>
            <a:ext cx="3932238" cy="2658773"/>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tx2">
                  <a:lumMod val="20000"/>
                  <a:lumOff val="80000"/>
                </a:schemeClr>
              </a:solidFill>
            </a:endParaRPr>
          </a:p>
        </p:txBody>
      </p:sp>
      <p:sp>
        <p:nvSpPr>
          <p:cNvPr id="39" name="Rectangle 38"/>
          <p:cNvSpPr/>
          <p:nvPr userDrawn="1"/>
        </p:nvSpPr>
        <p:spPr>
          <a:xfrm>
            <a:off x="4841875" y="2748540"/>
            <a:ext cx="3749675" cy="1815882"/>
          </a:xfrm>
          <a:prstGeom prst="rect">
            <a:avLst/>
          </a:prstGeom>
        </p:spPr>
        <p:txBody>
          <a:bodyPr wrap="squar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Expérience détection avec gradient contrôlé </a:t>
            </a:r>
          </a:p>
          <a:p>
            <a:pPr marL="342900" indent="-342900" defTabSz="914400" fontAlgn="auto">
              <a:spcBef>
                <a:spcPct val="20000"/>
              </a:spcBef>
              <a:spcAft>
                <a:spcPts val="0"/>
              </a:spcAft>
              <a:buClr>
                <a:srgbClr val="8CBD13"/>
              </a:buClr>
              <a:buSzPct val="120000"/>
              <a:buFontTx/>
              <a:buChar char="•"/>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Mécanisme d’accélération</a:t>
            </a:r>
          </a:p>
          <a:p>
            <a:pPr marL="342900" indent="-342900" defTabSz="914400" fontAlgn="auto">
              <a:spcBef>
                <a:spcPct val="20000"/>
              </a:spcBef>
              <a:spcAft>
                <a:spcPts val="0"/>
              </a:spcAft>
              <a:buClr>
                <a:srgbClr val="8CBD13"/>
              </a:buClr>
              <a:buSzPct val="120000"/>
              <a:buFontTx/>
              <a:buNone/>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Interaction électron laser dans</a:t>
            </a:r>
            <a:r>
              <a:rPr lang="fr-FR" sz="1400" b="1" i="1" baseline="0" dirty="0" smtClean="0">
                <a:solidFill>
                  <a:srgbClr val="002060"/>
                </a:solidFill>
              </a:rPr>
              <a:t> le vide</a:t>
            </a:r>
            <a:endParaRPr lang="fr-FR" sz="1400" b="1" i="1" dirty="0" smtClean="0">
              <a:solidFill>
                <a:srgbClr val="002060"/>
              </a:solidFill>
            </a:endParaRPr>
          </a:p>
          <a:p>
            <a:pPr marL="342900" indent="-342900" defTabSz="914400" fontAlgn="auto">
              <a:spcBef>
                <a:spcPct val="20000"/>
              </a:spcBef>
              <a:spcAft>
                <a:spcPts val="0"/>
              </a:spcAft>
              <a:buClr>
                <a:srgbClr val="8CBD13"/>
              </a:buClr>
              <a:buSzPct val="120000"/>
              <a:buFontTx/>
              <a:buNone/>
              <a:defRPr/>
            </a:pPr>
            <a:endParaRPr lang="fr-FR" sz="1400" b="1" i="1" dirty="0">
              <a:solidFill>
                <a:srgbClr val="002060"/>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DI-principedeMethode">
    <p:spTree>
      <p:nvGrpSpPr>
        <p:cNvPr id="1" name=""/>
        <p:cNvGrpSpPr/>
        <p:nvPr/>
      </p:nvGrpSpPr>
      <p:grpSpPr>
        <a:xfrm>
          <a:off x="0" y="0"/>
          <a:ext cx="0" cy="0"/>
          <a:chOff x="0" y="0"/>
          <a:chExt cx="0" cy="0"/>
        </a:xfrm>
      </p:grpSpPr>
      <p:sp>
        <p:nvSpPr>
          <p:cNvPr id="2" name="Rectangle 1"/>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a:solidFill>
                  <a:srgbClr val="002060"/>
                </a:solidFill>
              </a:rPr>
              <a:t>SDI: principe de la méthode              </a:t>
            </a:r>
            <a:r>
              <a:rPr lang="fr-FR" sz="1400" i="1" dirty="0">
                <a:solidFill>
                  <a:schemeClr val="bg2"/>
                </a:solidFill>
                <a:cs typeface="Arial" pitchFamily="34" charset="0"/>
              </a:rPr>
              <a:t>Résultats expérimentaux</a:t>
            </a:r>
            <a:endParaRPr lang="fr-FR" sz="1400" i="1" dirty="0">
              <a:solidFill>
                <a:schemeClr val="bg2"/>
              </a:solidFill>
            </a:endParaRPr>
          </a:p>
          <a:p>
            <a:pPr marL="342900" indent="-342900" algn="ctr" defTabSz="914400" fontAlgn="auto">
              <a:spcBef>
                <a:spcPct val="20000"/>
              </a:spcBef>
              <a:spcAft>
                <a:spcPts val="0"/>
              </a:spcAft>
              <a:buClr>
                <a:srgbClr val="8CBD13"/>
              </a:buClr>
              <a:buSzPct val="120000"/>
              <a:defRPr/>
            </a:pPr>
            <a:r>
              <a:rPr lang="fr-FR" sz="1400" b="0" i="1" dirty="0" smtClean="0">
                <a:solidFill>
                  <a:schemeClr val="bg2"/>
                </a:solidFill>
                <a:cs typeface="Arial" pitchFamily="34" charset="0"/>
              </a:rPr>
              <a:t>Reconstruction</a:t>
            </a:r>
            <a:r>
              <a:rPr lang="fr-FR" sz="1400" b="0" i="1" baseline="0" dirty="0" smtClean="0">
                <a:solidFill>
                  <a:schemeClr val="bg2"/>
                </a:solidFill>
                <a:cs typeface="Arial" pitchFamily="34" charset="0"/>
              </a:rPr>
              <a:t> du profil plasma </a:t>
            </a:r>
            <a:r>
              <a:rPr lang="fr-FR" sz="1400" b="1" i="1" baseline="0" dirty="0" smtClean="0">
                <a:solidFill>
                  <a:srgbClr val="002060"/>
                </a:solidFill>
                <a:cs typeface="Arial" pitchFamily="34" charset="0"/>
              </a:rPr>
              <a:t>     </a:t>
            </a:r>
            <a:r>
              <a:rPr lang="fr-FR" sz="1400" i="1" dirty="0" smtClean="0">
                <a:solidFill>
                  <a:schemeClr val="bg2"/>
                </a:solidFill>
              </a:rPr>
              <a:t>Perspectives</a:t>
            </a:r>
            <a:endParaRPr lang="fr-FR" sz="1400" i="1" dirty="0">
              <a:solidFill>
                <a:schemeClr val="bg2"/>
              </a:solidFill>
            </a:endParaRP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Mesure de l’expansion du plasma</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3399EB60-A0AA-4155-B74B-C6C42F943FF7}" type="slidenum">
              <a:rPr lang="fr-FR"/>
              <a:pPr>
                <a:defRPr/>
              </a:pPr>
              <a:t>‹N°›</a:t>
            </a:fld>
            <a:endParaRPr lang="fr-F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F1DE">
            <a:alpha val="18823"/>
          </a:srgbClr>
        </a:solidFill>
        <a:effectLst/>
      </p:bgPr>
    </p:bg>
    <p:spTree>
      <p:nvGrpSpPr>
        <p:cNvPr id="1" name=""/>
        <p:cNvGrpSpPr/>
        <p:nvPr/>
      </p:nvGrpSpPr>
      <p:grpSpPr>
        <a:xfrm>
          <a:off x="0" y="0"/>
          <a:ext cx="0" cy="0"/>
          <a:chOff x="0" y="0"/>
          <a:chExt cx="0" cy="0"/>
        </a:xfrm>
      </p:grpSpPr>
      <p:sp>
        <p:nvSpPr>
          <p:cNvPr id="9" name="Rectangle 8"/>
          <p:cNvSpPr>
            <a:spLocks noChangeArrowheads="1"/>
          </p:cNvSpPr>
          <p:nvPr userDrawn="1"/>
        </p:nvSpPr>
        <p:spPr bwMode="auto">
          <a:xfrm>
            <a:off x="15875" y="14288"/>
            <a:ext cx="947738" cy="890587"/>
          </a:xfrm>
          <a:prstGeom prst="rect">
            <a:avLst/>
          </a:prstGeom>
          <a:solidFill>
            <a:schemeClr val="tx2">
              <a:lumMod val="20000"/>
              <a:lumOff val="80000"/>
              <a:alpha val="23000"/>
            </a:schemeClr>
          </a:solidFill>
          <a:ln w="9525">
            <a:solidFill>
              <a:schemeClr val="accent3"/>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fr-FR">
              <a:solidFill>
                <a:schemeClr val="lt1"/>
              </a:solidFill>
              <a:latin typeface="+mn-lt"/>
              <a:ea typeface="+mn-ea"/>
              <a:cs typeface="Arial" pitchFamily="34" charset="0"/>
            </a:endParaRPr>
          </a:p>
        </p:txBody>
      </p:sp>
      <p:pic>
        <p:nvPicPr>
          <p:cNvPr id="34819" name="Image 10" descr="LOA_logo_vert_petit_loa.eps"/>
          <p:cNvPicPr>
            <a:picLocks noChangeAspect="1"/>
          </p:cNvPicPr>
          <p:nvPr userDrawn="1"/>
        </p:nvPicPr>
        <p:blipFill>
          <a:blip r:embed="rId27"/>
          <a:srcRect/>
          <a:stretch>
            <a:fillRect/>
          </a:stretch>
        </p:blipFill>
        <p:spPr bwMode="auto">
          <a:xfrm>
            <a:off x="119063" y="49213"/>
            <a:ext cx="692150" cy="798512"/>
          </a:xfrm>
          <a:prstGeom prst="rect">
            <a:avLst/>
          </a:prstGeom>
          <a:noFill/>
          <a:ln w="9525">
            <a:noFill/>
            <a:miter lim="800000"/>
            <a:headEnd/>
            <a:tailEnd/>
          </a:ln>
        </p:spPr>
      </p:pic>
      <p:sp>
        <p:nvSpPr>
          <p:cNvPr id="13" name="Rectangle 12"/>
          <p:cNvSpPr/>
          <p:nvPr userDrawn="1"/>
        </p:nvSpPr>
        <p:spPr>
          <a:xfrm>
            <a:off x="0" y="6564313"/>
            <a:ext cx="6875463" cy="285750"/>
          </a:xfrm>
          <a:prstGeom prst="rect">
            <a:avLst/>
          </a:prstGeom>
          <a:solidFill>
            <a:schemeClr val="bg1">
              <a:lumMod val="75000"/>
            </a:schemeClr>
          </a:solidFill>
          <a:ln w="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4" name="Rectangle 13"/>
          <p:cNvSpPr/>
          <p:nvPr userDrawn="1"/>
        </p:nvSpPr>
        <p:spPr>
          <a:xfrm>
            <a:off x="6875463" y="6564313"/>
            <a:ext cx="1328737" cy="285750"/>
          </a:xfrm>
          <a:prstGeom prst="rect">
            <a:avLst/>
          </a:prstGeom>
          <a:solidFill>
            <a:schemeClr val="accent5">
              <a:lumMod val="60000"/>
              <a:lumOff val="40000"/>
            </a:schemeClr>
          </a:solidFill>
          <a:ln w="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Rectangle 14"/>
          <p:cNvSpPr/>
          <p:nvPr userDrawn="1"/>
        </p:nvSpPr>
        <p:spPr>
          <a:xfrm>
            <a:off x="8204200" y="6564313"/>
            <a:ext cx="939800" cy="285750"/>
          </a:xfrm>
          <a:prstGeom prst="rect">
            <a:avLst/>
          </a:prstGeom>
          <a:solidFill>
            <a:srgbClr val="9DCBCF"/>
          </a:solidFill>
          <a:ln w="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0" name="Espace réservé de la date 3"/>
          <p:cNvSpPr>
            <a:spLocks noGrp="1"/>
          </p:cNvSpPr>
          <p:nvPr>
            <p:ph type="dt" sz="half" idx="2"/>
          </p:nvPr>
        </p:nvSpPr>
        <p:spPr>
          <a:xfrm>
            <a:off x="7013575" y="6599238"/>
            <a:ext cx="1190625" cy="250825"/>
          </a:xfrm>
          <a:prstGeom prst="rect">
            <a:avLst/>
          </a:prstGeom>
          <a:noFill/>
        </p:spPr>
        <p:txBody>
          <a:bodyPr/>
          <a:lstStyle>
            <a:lvl1pPr>
              <a:defRPr sz="1200">
                <a:solidFill>
                  <a:schemeClr val="bg2"/>
                </a:solidFill>
                <a:cs typeface="Arial" pitchFamily="34" charset="0"/>
              </a:defRPr>
            </a:lvl1pPr>
          </a:lstStyle>
          <a:p>
            <a:pPr>
              <a:defRPr/>
            </a:pPr>
            <a:r>
              <a:rPr lang="fr-FR"/>
              <a:t>24/06/2015</a:t>
            </a:r>
          </a:p>
        </p:txBody>
      </p:sp>
      <p:sp>
        <p:nvSpPr>
          <p:cNvPr id="21" name="Espace réservé du pied de page 4"/>
          <p:cNvSpPr>
            <a:spLocks noGrp="1"/>
          </p:cNvSpPr>
          <p:nvPr>
            <p:ph type="ftr" sz="quarter" idx="3"/>
          </p:nvPr>
        </p:nvSpPr>
        <p:spPr>
          <a:xfrm>
            <a:off x="0" y="6573838"/>
            <a:ext cx="6140450" cy="284162"/>
          </a:xfrm>
          <a:prstGeom prst="rect">
            <a:avLst/>
          </a:prstGeom>
        </p:spPr>
        <p:txBody>
          <a:bodyPr/>
          <a:lstStyle>
            <a:lvl1pPr>
              <a:defRPr sz="1200">
                <a:solidFill>
                  <a:schemeClr val="bg2"/>
                </a:solidFill>
                <a:cs typeface="Arial" pitchFamily="34" charset="0"/>
              </a:defRPr>
            </a:lvl1pPr>
          </a:lstStyle>
          <a:p>
            <a:pPr>
              <a:defRPr/>
            </a:pPr>
            <a:r>
              <a:rPr lang="fr-FR"/>
              <a:t>Soutenance de thèse présentée par </a:t>
            </a:r>
            <a:r>
              <a:rPr lang="fr-FR" err="1"/>
              <a:t>Maïmouna</a:t>
            </a:r>
            <a:r>
              <a:rPr lang="fr-FR"/>
              <a:t> </a:t>
            </a:r>
            <a:r>
              <a:rPr lang="fr-FR" err="1"/>
              <a:t>Bocoum</a:t>
            </a:r>
            <a:endParaRPr lang="fr-FR"/>
          </a:p>
        </p:txBody>
      </p:sp>
      <p:sp>
        <p:nvSpPr>
          <p:cNvPr id="22" name="Espace réservé du numéro de diapositive 5"/>
          <p:cNvSpPr>
            <a:spLocks noGrp="1"/>
          </p:cNvSpPr>
          <p:nvPr>
            <p:ph type="sldNum" sz="quarter" idx="4"/>
          </p:nvPr>
        </p:nvSpPr>
        <p:spPr>
          <a:xfrm>
            <a:off x="8204200" y="6573838"/>
            <a:ext cx="939800" cy="284162"/>
          </a:xfrm>
          <a:prstGeom prst="rect">
            <a:avLst/>
          </a:prstGeom>
          <a:noFill/>
          <a:ln>
            <a:solidFill>
              <a:schemeClr val="accent3"/>
            </a:solidFill>
          </a:ln>
        </p:spPr>
        <p:txBody>
          <a:bodyPr/>
          <a:lstStyle>
            <a:lvl1pPr>
              <a:defRPr>
                <a:solidFill>
                  <a:schemeClr val="bg2"/>
                </a:solidFill>
                <a:cs typeface="Arial" pitchFamily="34" charset="0"/>
              </a:defRPr>
            </a:lvl1pPr>
          </a:lstStyle>
          <a:p>
            <a:pPr>
              <a:defRPr/>
            </a:pPr>
            <a:fld id="{4AC54396-9FA3-42B0-A9A5-40B225C604B3}" type="slidenum">
              <a:rPr lang="fr-FR"/>
              <a:pPr>
                <a:defRPr/>
              </a:pPr>
              <a:t>‹N°›</a:t>
            </a:fld>
            <a:endParaRPr lang="fr-FR" dirty="0"/>
          </a:p>
        </p:txBody>
      </p:sp>
    </p:spTree>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703" r:id="rId5"/>
    <p:sldLayoutId id="2147484705" r:id="rId6"/>
    <p:sldLayoutId id="2147484681" r:id="rId7"/>
    <p:sldLayoutId id="2147484682" r:id="rId8"/>
    <p:sldLayoutId id="2147484683" r:id="rId9"/>
    <p:sldLayoutId id="2147484684" r:id="rId10"/>
    <p:sldLayoutId id="2147484685" r:id="rId11"/>
    <p:sldLayoutId id="2147484686" r:id="rId12"/>
    <p:sldLayoutId id="2147484687" r:id="rId13"/>
    <p:sldLayoutId id="2147484689" r:id="rId14"/>
    <p:sldLayoutId id="2147484692" r:id="rId15"/>
    <p:sldLayoutId id="2147484694" r:id="rId16"/>
    <p:sldLayoutId id="2147484695" r:id="rId17"/>
    <p:sldLayoutId id="2147484696" r:id="rId18"/>
    <p:sldLayoutId id="2147484697" r:id="rId19"/>
    <p:sldLayoutId id="2147484698" r:id="rId20"/>
    <p:sldLayoutId id="2147484699" r:id="rId21"/>
    <p:sldLayoutId id="2147484700" r:id="rId22"/>
    <p:sldLayoutId id="2147484701" r:id="rId23"/>
    <p:sldLayoutId id="2147484706" r:id="rId24"/>
    <p:sldLayoutId id="2147484707" r:id="rId25"/>
  </p:sldLayoutIdLst>
  <p:timing>
    <p:tnLst>
      <p:par>
        <p:cTn id="1" dur="indefinite" restart="never" nodeType="tmRoot"/>
      </p:par>
    </p:tnLst>
  </p:timing>
  <p:hf hdr="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oleObject" Target="../embeddings/oleObject17.bin"/><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9.xml"/><Relationship Id="rId7"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oleObject" Target="../embeddings/oleObject24.bin"/><Relationship Id="rId5" Type="http://schemas.openxmlformats.org/officeDocument/2006/relationships/oleObject" Target="../embeddings/oleObject19.bin"/><Relationship Id="rId10" Type="http://schemas.openxmlformats.org/officeDocument/2006/relationships/oleObject" Target="../embeddings/oleObject23.bin"/><Relationship Id="rId4" Type="http://schemas.openxmlformats.org/officeDocument/2006/relationships/oleObject" Target="../embeddings/oleObject18.bin"/><Relationship Id="rId9" Type="http://schemas.openxmlformats.org/officeDocument/2006/relationships/oleObject" Target="../embeddings/oleObject2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0.xml"/><Relationship Id="rId7" Type="http://schemas.openxmlformats.org/officeDocument/2006/relationships/oleObject" Target="../embeddings/oleObject28.bin"/><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oleObject" Target="../embeddings/oleObject27.bin"/><Relationship Id="rId11" Type="http://schemas.openxmlformats.org/officeDocument/2006/relationships/image" Target="../media/image57.png"/><Relationship Id="rId5" Type="http://schemas.openxmlformats.org/officeDocument/2006/relationships/oleObject" Target="../embeddings/oleObject26.bin"/><Relationship Id="rId10" Type="http://schemas.openxmlformats.org/officeDocument/2006/relationships/image" Target="../media/image56.png"/><Relationship Id="rId4" Type="http://schemas.openxmlformats.org/officeDocument/2006/relationships/oleObject" Target="../embeddings/oleObject25.bin"/><Relationship Id="rId9" Type="http://schemas.openxmlformats.org/officeDocument/2006/relationships/image" Target="../media/image55.gi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11.xml"/><Relationship Id="rId7" Type="http://schemas.openxmlformats.org/officeDocument/2006/relationships/oleObject" Target="../embeddings/oleObject32.bin"/><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2.xml"/><Relationship Id="rId7" Type="http://schemas.openxmlformats.org/officeDocument/2006/relationships/image" Target="../media/image66.png"/><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image" Target="../media/image65.png"/><Relationship Id="rId5" Type="http://schemas.openxmlformats.org/officeDocument/2006/relationships/oleObject" Target="../embeddings/oleObject35.bin"/><Relationship Id="rId10" Type="http://schemas.openxmlformats.org/officeDocument/2006/relationships/image" Target="../media/image69.png"/><Relationship Id="rId4" Type="http://schemas.openxmlformats.org/officeDocument/2006/relationships/oleObject" Target="../embeddings/oleObject34.bin"/><Relationship Id="rId9"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oleObject" Target="../embeddings/oleObject40.bin"/><Relationship Id="rId3" Type="http://schemas.openxmlformats.org/officeDocument/2006/relationships/notesSlide" Target="../notesSlides/notesSlide13.xml"/><Relationship Id="rId7" Type="http://schemas.openxmlformats.org/officeDocument/2006/relationships/oleObject" Target="../embeddings/oleObject37.bin"/><Relationship Id="rId12" Type="http://schemas.openxmlformats.org/officeDocument/2006/relationships/oleObject" Target="../embeddings/oleObject39.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image" Target="../media/image81.png"/><Relationship Id="rId5" Type="http://schemas.openxmlformats.org/officeDocument/2006/relationships/image" Target="../media/image78.png"/><Relationship Id="rId15" Type="http://schemas.openxmlformats.org/officeDocument/2006/relationships/oleObject" Target="../embeddings/oleObject42.bin"/><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79.png"/><Relationship Id="rId14" Type="http://schemas.openxmlformats.org/officeDocument/2006/relationships/oleObject" Target="../embeddings/oleObject4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14.xml"/><Relationship Id="rId7" Type="http://schemas.openxmlformats.org/officeDocument/2006/relationships/oleObject" Target="../embeddings/oleObject45.bin"/><Relationship Id="rId2" Type="http://schemas.openxmlformats.org/officeDocument/2006/relationships/slideLayout" Target="../slideLayouts/slideLayout11.xml"/><Relationship Id="rId1" Type="http://schemas.openxmlformats.org/officeDocument/2006/relationships/vmlDrawing" Target="../drawings/vmlDrawing12.vml"/><Relationship Id="rId6" Type="http://schemas.openxmlformats.org/officeDocument/2006/relationships/oleObject" Target="../embeddings/oleObject44.bin"/><Relationship Id="rId5" Type="http://schemas.openxmlformats.org/officeDocument/2006/relationships/oleObject" Target="../embeddings/oleObject43.bin"/><Relationship Id="rId10" Type="http://schemas.openxmlformats.org/officeDocument/2006/relationships/oleObject" Target="../embeddings/oleObject48.bin"/><Relationship Id="rId4" Type="http://schemas.openxmlformats.org/officeDocument/2006/relationships/image" Target="../media/image88.png"/><Relationship Id="rId9" Type="http://schemas.openxmlformats.org/officeDocument/2006/relationships/oleObject" Target="../embeddings/oleObject47.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15.xml"/><Relationship Id="rId7" Type="http://schemas.openxmlformats.org/officeDocument/2006/relationships/oleObject" Target="../embeddings/oleObject50.bin"/><Relationship Id="rId2" Type="http://schemas.openxmlformats.org/officeDocument/2006/relationships/slideLayout" Target="../slideLayouts/slideLayout11.xml"/><Relationship Id="rId1" Type="http://schemas.openxmlformats.org/officeDocument/2006/relationships/vmlDrawing" Target="../drawings/vmlDrawing13.vml"/><Relationship Id="rId6" Type="http://schemas.openxmlformats.org/officeDocument/2006/relationships/oleObject" Target="../embeddings/oleObject49.bin"/><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oleObject" Target="../embeddings/oleObject52.bin"/></Relationships>
</file>

<file path=ppt/slides/_rels/slide1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53.bin"/><Relationship Id="rId5" Type="http://schemas.openxmlformats.org/officeDocument/2006/relationships/image" Target="../media/image104.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oleObject" Target="../embeddings/oleObject55.bin"/><Relationship Id="rId2" Type="http://schemas.openxmlformats.org/officeDocument/2006/relationships/slideLayout" Target="../slideLayouts/slideLayout15.xml"/><Relationship Id="rId1" Type="http://schemas.openxmlformats.org/officeDocument/2006/relationships/vmlDrawing" Target="../drawings/vmlDrawing15.vml"/><Relationship Id="rId6" Type="http://schemas.openxmlformats.org/officeDocument/2006/relationships/oleObject" Target="../embeddings/oleObject54.bin"/><Relationship Id="rId5" Type="http://schemas.openxmlformats.org/officeDocument/2006/relationships/image" Target="../media/image108.png"/><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7.png"/><Relationship Id="rId5" Type="http://schemas.openxmlformats.org/officeDocument/2006/relationships/image" Target="../media/image108.png"/><Relationship Id="rId4" Type="http://schemas.openxmlformats.org/officeDocument/2006/relationships/image" Target="../media/image116.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oleObject" Target="../embeddings/oleObject63.bin"/><Relationship Id="rId3" Type="http://schemas.openxmlformats.org/officeDocument/2006/relationships/notesSlide" Target="../notesSlides/notesSlide20.xml"/><Relationship Id="rId7" Type="http://schemas.openxmlformats.org/officeDocument/2006/relationships/oleObject" Target="../embeddings/oleObject57.bin"/><Relationship Id="rId12" Type="http://schemas.openxmlformats.org/officeDocument/2006/relationships/oleObject" Target="../embeddings/oleObject62.bin"/><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oleObject" Target="../embeddings/oleObject56.bin"/><Relationship Id="rId11" Type="http://schemas.openxmlformats.org/officeDocument/2006/relationships/oleObject" Target="../embeddings/oleObject61.bin"/><Relationship Id="rId5" Type="http://schemas.openxmlformats.org/officeDocument/2006/relationships/image" Target="../media/image127.png"/><Relationship Id="rId10" Type="http://schemas.openxmlformats.org/officeDocument/2006/relationships/oleObject" Target="../embeddings/oleObject60.bin"/><Relationship Id="rId4" Type="http://schemas.openxmlformats.org/officeDocument/2006/relationships/image" Target="../media/image126.png"/><Relationship Id="rId9" Type="http://schemas.openxmlformats.org/officeDocument/2006/relationships/oleObject" Target="../embeddings/oleObject59.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2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21.xml"/><Relationship Id="rId7" Type="http://schemas.openxmlformats.org/officeDocument/2006/relationships/oleObject" Target="../embeddings/oleObject67.bin"/><Relationship Id="rId2" Type="http://schemas.openxmlformats.org/officeDocument/2006/relationships/slideLayout" Target="../slideLayouts/slideLayout16.xml"/><Relationship Id="rId1" Type="http://schemas.openxmlformats.org/officeDocument/2006/relationships/vmlDrawing" Target="../drawings/vmlDrawing17.vml"/><Relationship Id="rId6" Type="http://schemas.openxmlformats.org/officeDocument/2006/relationships/oleObject" Target="../embeddings/oleObject66.bin"/><Relationship Id="rId11" Type="http://schemas.openxmlformats.org/officeDocument/2006/relationships/oleObject" Target="../embeddings/oleObject70.bin"/><Relationship Id="rId5" Type="http://schemas.openxmlformats.org/officeDocument/2006/relationships/oleObject" Target="../embeddings/oleObject65.bin"/><Relationship Id="rId10" Type="http://schemas.openxmlformats.org/officeDocument/2006/relationships/oleObject" Target="../embeddings/oleObject69.bin"/><Relationship Id="rId4" Type="http://schemas.openxmlformats.org/officeDocument/2006/relationships/oleObject" Target="../embeddings/oleObject64.bin"/><Relationship Id="rId9" Type="http://schemas.openxmlformats.org/officeDocument/2006/relationships/oleObject" Target="../embeddings/oleObject68.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notesSlide" Target="../notesSlides/notesSlide22.xml"/><Relationship Id="rId7" Type="http://schemas.openxmlformats.org/officeDocument/2006/relationships/image" Target="../media/image142.png"/><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oleObject" Target="../embeddings/oleObject73.bin"/><Relationship Id="rId5" Type="http://schemas.openxmlformats.org/officeDocument/2006/relationships/oleObject" Target="../embeddings/oleObject72.bin"/><Relationship Id="rId10" Type="http://schemas.openxmlformats.org/officeDocument/2006/relationships/image" Target="../media/image143.jpeg"/><Relationship Id="rId4" Type="http://schemas.openxmlformats.org/officeDocument/2006/relationships/oleObject" Target="../embeddings/oleObject71.bin"/><Relationship Id="rId9" Type="http://schemas.openxmlformats.org/officeDocument/2006/relationships/oleObject" Target="../embeddings/oleObject75.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3" Type="http://schemas.openxmlformats.org/officeDocument/2006/relationships/image" Target="../media/image22.gif"/><Relationship Id="rId7" Type="http://schemas.openxmlformats.org/officeDocument/2006/relationships/oleObject" Target="../embeddings/oleObject4.bin"/><Relationship Id="rId12"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25.jpeg"/><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image" Target="../media/image24.gif"/><Relationship Id="rId10" Type="http://schemas.openxmlformats.org/officeDocument/2006/relationships/oleObject" Target="../embeddings/oleObject7.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image" Target="../media/image23.gi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23.xml"/><Relationship Id="rId7" Type="http://schemas.openxmlformats.org/officeDocument/2006/relationships/image" Target="../media/image149.png"/><Relationship Id="rId2" Type="http://schemas.openxmlformats.org/officeDocument/2006/relationships/slideLayout" Target="../slideLayouts/slideLayout17.xml"/><Relationship Id="rId1" Type="http://schemas.openxmlformats.org/officeDocument/2006/relationships/vmlDrawing" Target="../drawings/vmlDrawing19.vml"/><Relationship Id="rId6" Type="http://schemas.openxmlformats.org/officeDocument/2006/relationships/image" Target="../media/image148.png"/><Relationship Id="rId5" Type="http://schemas.openxmlformats.org/officeDocument/2006/relationships/image" Target="../media/image147.png"/><Relationship Id="rId4" Type="http://schemas.openxmlformats.org/officeDocument/2006/relationships/image" Target="../media/image146.png"/><Relationship Id="rId9" Type="http://schemas.openxmlformats.org/officeDocument/2006/relationships/oleObject" Target="../embeddings/oleObject77.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notesSlide" Target="../notesSlides/notesSlide24.xml"/><Relationship Id="rId7" Type="http://schemas.openxmlformats.org/officeDocument/2006/relationships/image" Target="../media/image155.png"/><Relationship Id="rId2" Type="http://schemas.openxmlformats.org/officeDocument/2006/relationships/slideLayout" Target="../slideLayouts/slideLayout17.xml"/><Relationship Id="rId1" Type="http://schemas.openxmlformats.org/officeDocument/2006/relationships/vmlDrawing" Target="../drawings/vmlDrawing20.vml"/><Relationship Id="rId6" Type="http://schemas.openxmlformats.org/officeDocument/2006/relationships/oleObject" Target="../embeddings/oleObject79.bin"/><Relationship Id="rId5" Type="http://schemas.openxmlformats.org/officeDocument/2006/relationships/oleObject" Target="../embeddings/oleObject78.bin"/><Relationship Id="rId10" Type="http://schemas.openxmlformats.org/officeDocument/2006/relationships/oleObject" Target="../embeddings/oleObject81.bin"/><Relationship Id="rId4" Type="http://schemas.openxmlformats.org/officeDocument/2006/relationships/image" Target="../media/image154.png"/><Relationship Id="rId9" Type="http://schemas.openxmlformats.org/officeDocument/2006/relationships/image" Target="../media/image156.png"/></Relationships>
</file>

<file path=ppt/slides/_rels/slide32.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159.png"/><Relationship Id="rId4" Type="http://schemas.openxmlformats.org/officeDocument/2006/relationships/image" Target="../media/image158.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165.png"/><Relationship Id="rId7" Type="http://schemas.openxmlformats.org/officeDocument/2006/relationships/oleObject" Target="../embeddings/oleObject85.bin"/><Relationship Id="rId2" Type="http://schemas.openxmlformats.org/officeDocument/2006/relationships/slideLayout" Target="../slideLayouts/slideLayout17.xml"/><Relationship Id="rId1" Type="http://schemas.openxmlformats.org/officeDocument/2006/relationships/vmlDrawing" Target="../drawings/vmlDrawing21.vml"/><Relationship Id="rId6" Type="http://schemas.openxmlformats.org/officeDocument/2006/relationships/oleObject" Target="../embeddings/oleObject84.bin"/><Relationship Id="rId5" Type="http://schemas.openxmlformats.org/officeDocument/2006/relationships/oleObject" Target="../embeddings/oleObject83.bin"/><Relationship Id="rId4" Type="http://schemas.openxmlformats.org/officeDocument/2006/relationships/oleObject" Target="../embeddings/oleObject82.bin"/></Relationships>
</file>

<file path=ppt/slides/_rels/slide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168.png"/><Relationship Id="rId4" Type="http://schemas.openxmlformats.org/officeDocument/2006/relationships/image" Target="../media/image167.png"/></Relationships>
</file>

<file path=ppt/slides/_rels/slide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image" Target="../media/image169.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video" Target="file:///C:\Users\bocoum\Dropbox\theses\presentation%20orale\elecinpulse.mov" TargetMode="External"/><Relationship Id="rId7" Type="http://schemas.openxmlformats.org/officeDocument/2006/relationships/image" Target="../media/image173.png"/><Relationship Id="rId2" Type="http://schemas.openxmlformats.org/officeDocument/2006/relationships/video" Target="file:///C:\Users\bocoum\Dropbox\theses\presentation%20orale\elecbeforepulse.mov" TargetMode="External"/><Relationship Id="rId1" Type="http://schemas.openxmlformats.org/officeDocument/2006/relationships/vmlDrawing" Target="../drawings/vmlDrawing22.v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slideLayout" Target="../slideLayouts/slideLayout18.xml"/><Relationship Id="rId1" Type="http://schemas.openxmlformats.org/officeDocument/2006/relationships/vmlDrawing" Target="../drawings/vmlDrawing23.vml"/><Relationship Id="rId5" Type="http://schemas.openxmlformats.org/officeDocument/2006/relationships/image" Target="../media/image176.png"/><Relationship Id="rId4" Type="http://schemas.openxmlformats.org/officeDocument/2006/relationships/oleObject" Target="../embeddings/oleObject88.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9.bin"/><Relationship Id="rId7" Type="http://schemas.openxmlformats.org/officeDocument/2006/relationships/oleObject" Target="../embeddings/oleObject90.bin"/><Relationship Id="rId2" Type="http://schemas.openxmlformats.org/officeDocument/2006/relationships/slideLayout" Target="../slideLayouts/slideLayout20.xml"/><Relationship Id="rId1" Type="http://schemas.openxmlformats.org/officeDocument/2006/relationships/vmlDrawing" Target="../drawings/vmlDrawing24.vml"/><Relationship Id="rId6" Type="http://schemas.openxmlformats.org/officeDocument/2006/relationships/image" Target="../media/image180.gif"/><Relationship Id="rId5" Type="http://schemas.openxmlformats.org/officeDocument/2006/relationships/image" Target="../media/image179.gif"/><Relationship Id="rId4" Type="http://schemas.openxmlformats.org/officeDocument/2006/relationships/image" Target="../media/image178.gi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2.xml"/><Relationship Id="rId1" Type="http://schemas.openxmlformats.org/officeDocument/2006/relationships/vmlDrawing" Target="../drawings/vmlDrawing25.vml"/><Relationship Id="rId4" Type="http://schemas.openxmlformats.org/officeDocument/2006/relationships/oleObject" Target="../embeddings/oleObject91.bin"/></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19.xml"/><Relationship Id="rId1" Type="http://schemas.openxmlformats.org/officeDocument/2006/relationships/vmlDrawing" Target="../drawings/vmlDrawing26.v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notesSlide" Target="../notesSlides/notesSlide29.xml"/><Relationship Id="rId7" Type="http://schemas.openxmlformats.org/officeDocument/2006/relationships/image" Target="../media/image190.gif"/><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1.png"/><Relationship Id="rId11" Type="http://schemas.openxmlformats.org/officeDocument/2006/relationships/image" Target="../media/image192.png"/><Relationship Id="rId5" Type="http://schemas.openxmlformats.org/officeDocument/2006/relationships/image" Target="../media/image189.png"/><Relationship Id="rId10" Type="http://schemas.openxmlformats.org/officeDocument/2006/relationships/image" Target="../media/image191.gif"/><Relationship Id="rId4" Type="http://schemas.openxmlformats.org/officeDocument/2006/relationships/image" Target="../media/image188.wmf"/><Relationship Id="rId9" Type="http://schemas.openxmlformats.org/officeDocument/2006/relationships/oleObject" Target="../embeddings/oleObject94.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notesSlide" Target="../notesSlides/notesSlide30.xml"/><Relationship Id="rId7" Type="http://schemas.openxmlformats.org/officeDocument/2006/relationships/image" Target="../media/image198.png"/><Relationship Id="rId2" Type="http://schemas.openxmlformats.org/officeDocument/2006/relationships/slideLayout" Target="../slideLayouts/slideLayout18.xml"/><Relationship Id="rId1" Type="http://schemas.openxmlformats.org/officeDocument/2006/relationships/vmlDrawing" Target="../drawings/vmlDrawing28.vml"/><Relationship Id="rId6" Type="http://schemas.openxmlformats.org/officeDocument/2006/relationships/image" Target="../media/image197.png"/><Relationship Id="rId5" Type="http://schemas.openxmlformats.org/officeDocument/2006/relationships/image" Target="../media/image196.emf"/><Relationship Id="rId4" Type="http://schemas.openxmlformats.org/officeDocument/2006/relationships/image" Target="../media/image195.png"/><Relationship Id="rId9" Type="http://schemas.openxmlformats.org/officeDocument/2006/relationships/oleObject" Target="../embeddings/oleObject96.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notesSlide" Target="../notesSlides/notesSlide31.xml"/><Relationship Id="rId7" Type="http://schemas.openxmlformats.org/officeDocument/2006/relationships/oleObject" Target="../embeddings/oleObject98.bin"/><Relationship Id="rId2" Type="http://schemas.openxmlformats.org/officeDocument/2006/relationships/slideLayout" Target="../slideLayouts/slideLayout17.xml"/><Relationship Id="rId1" Type="http://schemas.openxmlformats.org/officeDocument/2006/relationships/vmlDrawing" Target="../drawings/vmlDrawing29.vml"/><Relationship Id="rId6" Type="http://schemas.openxmlformats.org/officeDocument/2006/relationships/image" Target="../media/image178.gif"/><Relationship Id="rId5" Type="http://schemas.openxmlformats.org/officeDocument/2006/relationships/image" Target="../media/image179.gif"/><Relationship Id="rId10" Type="http://schemas.openxmlformats.org/officeDocument/2006/relationships/image" Target="../media/image203.png"/><Relationship Id="rId4" Type="http://schemas.openxmlformats.org/officeDocument/2006/relationships/oleObject" Target="../embeddings/oleObject97.bin"/><Relationship Id="rId9" Type="http://schemas.openxmlformats.org/officeDocument/2006/relationships/oleObject" Target="../embeddings/oleObject100.bin"/></Relationships>
</file>

<file path=ppt/slides/_rels/slide45.xml.rels><?xml version="1.0" encoding="UTF-8" standalone="yes"?>
<Relationships xmlns="http://schemas.openxmlformats.org/package/2006/relationships"><Relationship Id="rId3" Type="http://schemas.openxmlformats.org/officeDocument/2006/relationships/image" Target="../media/image196.emf"/><Relationship Id="rId2" Type="http://schemas.openxmlformats.org/officeDocument/2006/relationships/image" Target="../media/image204.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5.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79.gif"/><Relationship Id="rId4" Type="http://schemas.openxmlformats.org/officeDocument/2006/relationships/image" Target="../media/image206.jpeg"/></Relationships>
</file>

<file path=ppt/slides/_rels/slide47.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14.xml"/><Relationship Id="rId5" Type="http://schemas.openxmlformats.org/officeDocument/2006/relationships/image" Target="../media/image210.png"/><Relationship Id="rId4" Type="http://schemas.openxmlformats.org/officeDocument/2006/relationships/image" Target="../media/image209.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3.xml"/><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oleObject" Target="../embeddings/oleObject12.bin"/><Relationship Id="rId4" Type="http://schemas.openxmlformats.org/officeDocument/2006/relationships/oleObject" Target="../embeddings/oleObject11.bin"/><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5.bin"/><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oleObject" Target="../embeddings/oleObject16.bin"/><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Espace réservé de la date 6"/>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7173" name="Espace réservé du pied de page 8"/>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0" name="Rectangle 9"/>
          <p:cNvSpPr/>
          <p:nvPr/>
        </p:nvSpPr>
        <p:spPr>
          <a:xfrm>
            <a:off x="147638" y="1560513"/>
            <a:ext cx="2138362" cy="1035050"/>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fr-FR"/>
          </a:p>
        </p:txBody>
      </p:sp>
      <p:sp>
        <p:nvSpPr>
          <p:cNvPr id="12" name="Rectangle 11"/>
          <p:cNvSpPr/>
          <p:nvPr/>
        </p:nvSpPr>
        <p:spPr>
          <a:xfrm>
            <a:off x="166688" y="2193925"/>
            <a:ext cx="1736725" cy="401638"/>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Oscillateur</a:t>
            </a:r>
          </a:p>
        </p:txBody>
      </p:sp>
      <p:sp>
        <p:nvSpPr>
          <p:cNvPr id="16" name="ZoneTexte 15"/>
          <p:cNvSpPr txBox="1"/>
          <p:nvPr/>
        </p:nvSpPr>
        <p:spPr>
          <a:xfrm>
            <a:off x="623888" y="1700213"/>
            <a:ext cx="822325" cy="369887"/>
          </a:xfrm>
          <a:prstGeom prst="rect">
            <a:avLst/>
          </a:prstGeom>
          <a:noFill/>
        </p:spPr>
        <p:txBody>
          <a:bodyPr wrap="none">
            <a:spAutoFit/>
          </a:bodyPr>
          <a:lstStyle/>
          <a:p>
            <a:pPr>
              <a:defRPr/>
            </a:pPr>
            <a:r>
              <a:rPr lang="fr-FR" dirty="0">
                <a:solidFill>
                  <a:schemeClr val="bg1">
                    <a:lumMod val="95000"/>
                  </a:schemeClr>
                </a:solidFill>
              </a:rPr>
              <a:t>CPA 2</a:t>
            </a:r>
          </a:p>
        </p:txBody>
      </p:sp>
      <p:sp>
        <p:nvSpPr>
          <p:cNvPr id="17" name="Rectangle 16"/>
          <p:cNvSpPr/>
          <p:nvPr/>
        </p:nvSpPr>
        <p:spPr>
          <a:xfrm>
            <a:off x="2941638" y="1752600"/>
            <a:ext cx="828675" cy="638175"/>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XPW</a:t>
            </a:r>
          </a:p>
        </p:txBody>
      </p:sp>
      <p:sp>
        <p:nvSpPr>
          <p:cNvPr id="19" name="Rectangle 18"/>
          <p:cNvSpPr/>
          <p:nvPr/>
        </p:nvSpPr>
        <p:spPr>
          <a:xfrm>
            <a:off x="4684713" y="1749425"/>
            <a:ext cx="896937" cy="639763"/>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CPA 2</a:t>
            </a:r>
          </a:p>
        </p:txBody>
      </p:sp>
      <p:sp>
        <p:nvSpPr>
          <p:cNvPr id="20" name="Rectangle 19"/>
          <p:cNvSpPr/>
          <p:nvPr/>
        </p:nvSpPr>
        <p:spPr>
          <a:xfrm>
            <a:off x="6804025" y="1801813"/>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Compression,</a:t>
            </a:r>
          </a:p>
          <a:p>
            <a:pPr algn="ctr">
              <a:defRPr/>
            </a:pPr>
            <a:r>
              <a:rPr lang="fr-FR" dirty="0" err="1">
                <a:solidFill>
                  <a:schemeClr val="bg1">
                    <a:lumMod val="95000"/>
                  </a:schemeClr>
                </a:solidFill>
              </a:rPr>
              <a:t>Telescopes</a:t>
            </a:r>
            <a:endParaRPr lang="fr-FR" dirty="0">
              <a:solidFill>
                <a:schemeClr val="bg1">
                  <a:lumMod val="95000"/>
                </a:schemeClr>
              </a:solidFill>
            </a:endParaRPr>
          </a:p>
        </p:txBody>
      </p:sp>
      <p:cxnSp>
        <p:nvCxnSpPr>
          <p:cNvPr id="22" name="Connecteur droit avec flèche 21"/>
          <p:cNvCxnSpPr>
            <a:stCxn id="10" idx="3"/>
            <a:endCxn id="17" idx="1"/>
          </p:cNvCxnSpPr>
          <p:nvPr/>
        </p:nvCxnSpPr>
        <p:spPr>
          <a:xfrm flipV="1">
            <a:off x="2286000" y="2071688"/>
            <a:ext cx="655638" cy="6350"/>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19" idx="1"/>
          </p:cNvCxnSpPr>
          <p:nvPr/>
        </p:nvCxnSpPr>
        <p:spPr>
          <a:xfrm flipV="1">
            <a:off x="3770313" y="2070100"/>
            <a:ext cx="914400"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a:off x="5581650" y="1863725"/>
            <a:ext cx="1222375"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a:endCxn id="33" idx="0"/>
          </p:cNvCxnSpPr>
          <p:nvPr/>
        </p:nvCxnSpPr>
        <p:spPr>
          <a:xfrm>
            <a:off x="7754938" y="2476500"/>
            <a:ext cx="0" cy="97948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751638" y="3455988"/>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Expérience</a:t>
            </a:r>
          </a:p>
        </p:txBody>
      </p:sp>
      <p:cxnSp>
        <p:nvCxnSpPr>
          <p:cNvPr id="27" name="Connecteur droit 26"/>
          <p:cNvCxnSpPr/>
          <p:nvPr/>
        </p:nvCxnSpPr>
        <p:spPr>
          <a:xfrm>
            <a:off x="5811838" y="1731963"/>
            <a:ext cx="198437" cy="296862"/>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186" name="ZoneTexte 39"/>
          <p:cNvSpPr txBox="1">
            <a:spLocks noChangeArrowheads="1"/>
          </p:cNvSpPr>
          <p:nvPr/>
        </p:nvSpPr>
        <p:spPr bwMode="auto">
          <a:xfrm>
            <a:off x="1638300" y="1096963"/>
            <a:ext cx="2174875" cy="369887"/>
          </a:xfrm>
          <a:prstGeom prst="rect">
            <a:avLst/>
          </a:prstGeom>
          <a:noFill/>
          <a:ln w="9525">
            <a:noFill/>
            <a:miter lim="800000"/>
            <a:headEnd/>
            <a:tailEnd/>
          </a:ln>
        </p:spPr>
        <p:txBody>
          <a:bodyPr>
            <a:spAutoFit/>
          </a:bodyPr>
          <a:lstStyle/>
          <a:p>
            <a:r>
              <a:rPr lang="fr-FR">
                <a:solidFill>
                  <a:srgbClr val="FF0000"/>
                </a:solidFill>
                <a:ea typeface="Adobe Heiti Std R" pitchFamily="34" charset="-128"/>
              </a:rPr>
              <a:t>30fs, 1.3mJ, 1kHz</a:t>
            </a:r>
          </a:p>
        </p:txBody>
      </p:sp>
      <p:pic>
        <p:nvPicPr>
          <p:cNvPr id="7187" name="Image 40" descr="Contrast-BeforeANDafterXPW.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1889125" y="3554413"/>
            <a:ext cx="4043363" cy="2859087"/>
          </a:xfrm>
          <a:prstGeom prst="rect">
            <a:avLst/>
          </a:prstGeom>
          <a:noFill/>
          <a:ln w="9525">
            <a:noFill/>
            <a:miter lim="800000"/>
            <a:headEnd/>
            <a:tailEnd/>
          </a:ln>
        </p:spPr>
      </p:pic>
      <p:sp>
        <p:nvSpPr>
          <p:cNvPr id="43" name="Flèche vers le bas 42"/>
          <p:cNvSpPr/>
          <p:nvPr/>
        </p:nvSpPr>
        <p:spPr>
          <a:xfrm>
            <a:off x="3770313" y="2078038"/>
            <a:ext cx="422275" cy="1476375"/>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189" name="ZoneTexte 43"/>
          <p:cNvSpPr txBox="1">
            <a:spLocks noChangeArrowheads="1"/>
          </p:cNvSpPr>
          <p:nvPr/>
        </p:nvSpPr>
        <p:spPr bwMode="auto">
          <a:xfrm>
            <a:off x="4106863" y="2809875"/>
            <a:ext cx="1474787" cy="369332"/>
          </a:xfrm>
          <a:prstGeom prst="rect">
            <a:avLst/>
          </a:prstGeom>
          <a:noFill/>
          <a:ln w="9525">
            <a:noFill/>
            <a:miter lim="800000"/>
            <a:headEnd/>
            <a:tailEnd/>
          </a:ln>
        </p:spPr>
        <p:txBody>
          <a:bodyPr wrap="square">
            <a:spAutoFit/>
          </a:bodyPr>
          <a:lstStyle/>
          <a:p>
            <a:r>
              <a:rPr lang="fr-FR" dirty="0">
                <a:solidFill>
                  <a:srgbClr val="FF0000"/>
                </a:solidFill>
                <a:ea typeface="Adobe Heiti Std R" pitchFamily="34" charset="-128"/>
              </a:rPr>
              <a:t>0.3mJ</a:t>
            </a:r>
            <a:r>
              <a:rPr lang="fr-FR" dirty="0" smtClean="0">
                <a:solidFill>
                  <a:srgbClr val="FF0000"/>
                </a:solidFill>
                <a:ea typeface="Adobe Heiti Std R" pitchFamily="34" charset="-128"/>
              </a:rPr>
              <a:t>, 25fs</a:t>
            </a:r>
            <a:endParaRPr lang="fr-FR" dirty="0">
              <a:solidFill>
                <a:srgbClr val="FF0000"/>
              </a:solidFill>
              <a:ea typeface="Adobe Heiti Std R" pitchFamily="34" charset="-128"/>
            </a:endParaRPr>
          </a:p>
        </p:txBody>
      </p:sp>
      <p:sp>
        <p:nvSpPr>
          <p:cNvPr id="7190" name="ZoneTexte 45"/>
          <p:cNvSpPr txBox="1">
            <a:spLocks noChangeArrowheads="1"/>
          </p:cNvSpPr>
          <p:nvPr/>
        </p:nvSpPr>
        <p:spPr bwMode="auto">
          <a:xfrm>
            <a:off x="6804025" y="2994025"/>
            <a:ext cx="708025" cy="369888"/>
          </a:xfrm>
          <a:prstGeom prst="rect">
            <a:avLst/>
          </a:prstGeom>
          <a:noFill/>
          <a:ln w="9525">
            <a:noFill/>
            <a:miter lim="800000"/>
            <a:headEnd/>
            <a:tailEnd/>
          </a:ln>
        </p:spPr>
        <p:txBody>
          <a:bodyPr>
            <a:spAutoFit/>
          </a:bodyPr>
          <a:lstStyle/>
          <a:p>
            <a:r>
              <a:rPr lang="fr-FR">
                <a:solidFill>
                  <a:srgbClr val="FF0000"/>
                </a:solidFill>
                <a:ea typeface="Adobe Heiti Std R" pitchFamily="34" charset="-128"/>
              </a:rPr>
              <a:t>3mJ</a:t>
            </a:r>
          </a:p>
        </p:txBody>
      </p:sp>
      <p:sp>
        <p:nvSpPr>
          <p:cNvPr id="7191" name="ZoneTexte 46"/>
          <p:cNvSpPr txBox="1">
            <a:spLocks noChangeArrowheads="1"/>
          </p:cNvSpPr>
          <p:nvPr/>
        </p:nvSpPr>
        <p:spPr bwMode="auto">
          <a:xfrm>
            <a:off x="6289675" y="2476500"/>
            <a:ext cx="1447800" cy="369888"/>
          </a:xfrm>
          <a:prstGeom prst="rect">
            <a:avLst/>
          </a:prstGeom>
          <a:noFill/>
          <a:ln w="9525">
            <a:noFill/>
            <a:miter lim="800000"/>
            <a:headEnd/>
            <a:tailEnd/>
          </a:ln>
        </p:spPr>
        <p:txBody>
          <a:bodyPr>
            <a:spAutoFit/>
          </a:bodyPr>
          <a:lstStyle/>
          <a:p>
            <a:r>
              <a:rPr lang="fr-FR" dirty="0">
                <a:solidFill>
                  <a:srgbClr val="FF0000"/>
                </a:solidFill>
                <a:ea typeface="Adobe Heiti Std R" pitchFamily="34" charset="-128"/>
              </a:rPr>
              <a:t>25fs, 1kHz</a:t>
            </a:r>
          </a:p>
        </p:txBody>
      </p:sp>
      <p:cxnSp>
        <p:nvCxnSpPr>
          <p:cNvPr id="48" name="Connecteur droit avec flèche 47"/>
          <p:cNvCxnSpPr/>
          <p:nvPr/>
        </p:nvCxnSpPr>
        <p:spPr>
          <a:xfrm>
            <a:off x="5932488" y="2327275"/>
            <a:ext cx="871537" cy="0"/>
          </a:xfrm>
          <a:prstGeom prst="straightConnector1">
            <a:avLst/>
          </a:prstGeom>
          <a:ln>
            <a:solidFill>
              <a:srgbClr val="E8AC26">
                <a:alpha val="3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9" name="Connecteur droit 48"/>
          <p:cNvCxnSpPr/>
          <p:nvPr/>
        </p:nvCxnSpPr>
        <p:spPr>
          <a:xfrm>
            <a:off x="5816600" y="2181225"/>
            <a:ext cx="198438" cy="295275"/>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197" name="ZoneTexte 55"/>
          <p:cNvSpPr txBox="1">
            <a:spLocks noChangeArrowheads="1"/>
          </p:cNvSpPr>
          <p:nvPr/>
        </p:nvSpPr>
        <p:spPr bwMode="auto">
          <a:xfrm>
            <a:off x="3054350" y="3481388"/>
            <a:ext cx="2293938" cy="338137"/>
          </a:xfrm>
          <a:prstGeom prst="rect">
            <a:avLst/>
          </a:prstGeom>
          <a:noFill/>
          <a:ln w="9525">
            <a:noFill/>
            <a:miter lim="800000"/>
            <a:headEnd/>
            <a:tailEnd/>
          </a:ln>
        </p:spPr>
        <p:txBody>
          <a:bodyPr>
            <a:spAutoFit/>
          </a:bodyPr>
          <a:lstStyle/>
          <a:p>
            <a:r>
              <a:rPr lang="fr-FR" sz="1600" i="1">
                <a:solidFill>
                  <a:srgbClr val="FF0000"/>
                </a:solidFill>
                <a:ea typeface="Adobe Heiti Std R" pitchFamily="34" charset="-128"/>
              </a:rPr>
              <a:t>Mesure contraste:</a:t>
            </a:r>
          </a:p>
        </p:txBody>
      </p:sp>
      <p:cxnSp>
        <p:nvCxnSpPr>
          <p:cNvPr id="59" name="Connecteur droit 58"/>
          <p:cNvCxnSpPr/>
          <p:nvPr/>
        </p:nvCxnSpPr>
        <p:spPr>
          <a:xfrm>
            <a:off x="5932488" y="1863725"/>
            <a:ext cx="0" cy="463550"/>
          </a:xfrm>
          <a:prstGeom prst="line">
            <a:avLst/>
          </a:prstGeom>
          <a:ln>
            <a:solidFill>
              <a:schemeClr val="accent2">
                <a:alpha val="30000"/>
              </a:schemeClr>
            </a:solidFill>
          </a:ln>
        </p:spPr>
        <p:style>
          <a:lnRef idx="2">
            <a:schemeClr val="accent1"/>
          </a:lnRef>
          <a:fillRef idx="0">
            <a:schemeClr val="accent1"/>
          </a:fillRef>
          <a:effectRef idx="1">
            <a:schemeClr val="accent1"/>
          </a:effectRef>
          <a:fontRef idx="minor">
            <a:schemeClr val="tx1"/>
          </a:fontRef>
        </p:style>
      </p:cxnSp>
      <p:sp>
        <p:nvSpPr>
          <p:cNvPr id="7199" name="ZoneTexte 62"/>
          <p:cNvSpPr txBox="1">
            <a:spLocks noChangeArrowheads="1"/>
          </p:cNvSpPr>
          <p:nvPr/>
        </p:nvSpPr>
        <p:spPr bwMode="auto">
          <a:xfrm>
            <a:off x="7924800" y="2687638"/>
            <a:ext cx="1449388" cy="368300"/>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prepulse</a:t>
            </a:r>
          </a:p>
        </p:txBody>
      </p:sp>
      <p:sp>
        <p:nvSpPr>
          <p:cNvPr id="7200" name="ZoneTexte 63"/>
          <p:cNvSpPr txBox="1">
            <a:spLocks noChangeArrowheads="1"/>
          </p:cNvSpPr>
          <p:nvPr/>
        </p:nvSpPr>
        <p:spPr bwMode="auto">
          <a:xfrm>
            <a:off x="8050213" y="2994025"/>
            <a:ext cx="708025" cy="369888"/>
          </a:xfrm>
          <a:prstGeom prst="rect">
            <a:avLst/>
          </a:prstGeom>
          <a:noFill/>
          <a:ln w="9525">
            <a:noFill/>
            <a:miter lim="800000"/>
            <a:headEnd/>
            <a:tailEnd/>
          </a:ln>
        </p:spPr>
        <p:txBody>
          <a:bodyPr>
            <a:spAutoFit/>
          </a:bodyPr>
          <a:lstStyle/>
          <a:p>
            <a:r>
              <a:rPr lang="fr-FR" dirty="0" smtClean="0">
                <a:solidFill>
                  <a:srgbClr val="FF0000"/>
                </a:solidFill>
                <a:latin typeface="+mn-lt"/>
                <a:ea typeface="Adobe Heiti Std R" pitchFamily="34" charset="-128"/>
              </a:rPr>
              <a:t>50</a:t>
            </a:r>
            <a:r>
              <a:rPr lang="fr-FR" dirty="0" smtClean="0">
                <a:solidFill>
                  <a:srgbClr val="FF0000"/>
                </a:solidFill>
                <a:latin typeface="Symbol" pitchFamily="18" charset="2"/>
                <a:ea typeface="Adobe Heiti Std R" pitchFamily="34" charset="-128"/>
              </a:rPr>
              <a:t>m</a:t>
            </a:r>
            <a:r>
              <a:rPr lang="fr-FR" dirty="0" smtClean="0">
                <a:solidFill>
                  <a:srgbClr val="FF0000"/>
                </a:solidFill>
                <a:latin typeface="+mn-lt"/>
                <a:ea typeface="Adobe Heiti Std R" pitchFamily="34" charset="-128"/>
              </a:rPr>
              <a:t>J</a:t>
            </a:r>
            <a:endParaRPr lang="fr-FR" dirty="0">
              <a:solidFill>
                <a:srgbClr val="FF0000"/>
              </a:solidFill>
              <a:latin typeface="Symbol" pitchFamily="18" charset="2"/>
              <a:ea typeface="Adobe Heiti Std R" pitchFamily="34" charset="-128"/>
            </a:endParaRPr>
          </a:p>
        </p:txBody>
      </p:sp>
      <p:sp>
        <p:nvSpPr>
          <p:cNvPr id="7201" name="ZoneTexte 64"/>
          <p:cNvSpPr txBox="1">
            <a:spLocks noChangeArrowheads="1"/>
          </p:cNvSpPr>
          <p:nvPr/>
        </p:nvSpPr>
        <p:spPr bwMode="auto">
          <a:xfrm>
            <a:off x="6484938" y="2709863"/>
            <a:ext cx="1422400" cy="369887"/>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Main pulse</a:t>
            </a:r>
          </a:p>
        </p:txBody>
      </p:sp>
      <p:cxnSp>
        <p:nvCxnSpPr>
          <p:cNvPr id="66" name="Connecteur droit avec flèche 65"/>
          <p:cNvCxnSpPr/>
          <p:nvPr/>
        </p:nvCxnSpPr>
        <p:spPr>
          <a:xfrm>
            <a:off x="4392613" y="4405313"/>
            <a:ext cx="504825" cy="3032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03" name="ZoneTexte 24"/>
          <p:cNvSpPr txBox="1">
            <a:spLocks noChangeArrowheads="1"/>
          </p:cNvSpPr>
          <p:nvPr/>
        </p:nvSpPr>
        <p:spPr bwMode="auto">
          <a:xfrm>
            <a:off x="3813175" y="4205288"/>
            <a:ext cx="968375" cy="276225"/>
          </a:xfrm>
          <a:prstGeom prst="rect">
            <a:avLst/>
          </a:prstGeom>
          <a:noFill/>
          <a:ln w="9525">
            <a:noFill/>
            <a:miter lim="800000"/>
            <a:headEnd/>
            <a:tailEnd/>
          </a:ln>
        </p:spPr>
        <p:txBody>
          <a:bodyPr>
            <a:spAutoFit/>
          </a:bodyPr>
          <a:lstStyle/>
          <a:p>
            <a:r>
              <a:rPr lang="fr-FR" sz="1200" i="1">
                <a:solidFill>
                  <a:srgbClr val="002060"/>
                </a:solidFill>
              </a:rPr>
              <a:t>artefact</a:t>
            </a:r>
          </a:p>
        </p:txBody>
      </p:sp>
      <p:graphicFrame>
        <p:nvGraphicFramePr>
          <p:cNvPr id="7177" name="Object 25"/>
          <p:cNvGraphicFramePr>
            <a:graphicFrameLocks noChangeAspect="1"/>
          </p:cNvGraphicFramePr>
          <p:nvPr/>
        </p:nvGraphicFramePr>
        <p:xfrm>
          <a:off x="2714625" y="4427538"/>
          <a:ext cx="744538" cy="444500"/>
        </p:xfrm>
        <a:graphic>
          <a:graphicData uri="http://schemas.openxmlformats.org/presentationml/2006/ole">
            <p:oleObj spid="_x0000_s7170" name="Équation" r:id="rId5" imgW="355320" imgH="203040" progId="Equation.3">
              <p:embed/>
            </p:oleObj>
          </a:graphicData>
        </a:graphic>
      </p:graphicFrame>
      <p:sp>
        <p:nvSpPr>
          <p:cNvPr id="37" name="Flèche vers le bas 36"/>
          <p:cNvSpPr/>
          <p:nvPr/>
        </p:nvSpPr>
        <p:spPr>
          <a:xfrm rot="10800000">
            <a:off x="2363788" y="1430338"/>
            <a:ext cx="422275" cy="639762"/>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8" name="Text Box 51"/>
          <p:cNvSpPr txBox="1">
            <a:spLocks noChangeArrowheads="1"/>
          </p:cNvSpPr>
          <p:nvPr/>
        </p:nvSpPr>
        <p:spPr bwMode="auto">
          <a:xfrm>
            <a:off x="5529642" y="5143500"/>
            <a:ext cx="2383666" cy="338554"/>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Ramirez , </a:t>
            </a:r>
            <a:r>
              <a:rPr lang="fr-FR" sz="1600" b="1" i="1" dirty="0" err="1" smtClean="0">
                <a:solidFill>
                  <a:schemeClr val="accent4"/>
                </a:solidFill>
                <a:latin typeface="+mj-lt"/>
                <a:ea typeface="Gill Sans" charset="0"/>
                <a:cs typeface="Arial" pitchFamily="34" charset="0"/>
              </a:rPr>
              <a:t>Opt</a:t>
            </a:r>
            <a:r>
              <a:rPr lang="fr-FR" sz="1600" b="1" i="1" dirty="0" smtClean="0">
                <a:solidFill>
                  <a:schemeClr val="accent4"/>
                </a:solidFill>
                <a:latin typeface="+mj-lt"/>
                <a:ea typeface="Gill Sans" charset="0"/>
                <a:cs typeface="Arial" pitchFamily="34" charset="0"/>
              </a:rPr>
              <a:t>. </a:t>
            </a:r>
            <a:r>
              <a:rPr lang="fr-FR" sz="1600" b="1" i="1" dirty="0" err="1" smtClean="0">
                <a:solidFill>
                  <a:schemeClr val="accent4"/>
                </a:solidFill>
                <a:latin typeface="+mj-lt"/>
                <a:ea typeface="Gill Sans" charset="0"/>
                <a:cs typeface="Arial" pitchFamily="34" charset="0"/>
              </a:rPr>
              <a:t>Exp</a:t>
            </a:r>
            <a:r>
              <a:rPr lang="fr-FR" sz="1600" b="1" i="1" dirty="0" smtClean="0">
                <a:solidFill>
                  <a:schemeClr val="accent4"/>
                </a:solidFill>
                <a:latin typeface="+mj-lt"/>
                <a:ea typeface="Gill Sans" charset="0"/>
                <a:cs typeface="Arial" pitchFamily="34" charset="0"/>
              </a:rPr>
              <a:t>. </a:t>
            </a:r>
            <a:r>
              <a:rPr lang="fr-FR" sz="1600" b="1" dirty="0">
                <a:solidFill>
                  <a:schemeClr val="accent4"/>
                </a:solidFill>
                <a:latin typeface="+mj-lt"/>
                <a:ea typeface="Gill Sans" charset="0"/>
                <a:cs typeface="Arial" pitchFamily="34" charset="0"/>
              </a:rPr>
              <a:t>(2011)</a:t>
            </a:r>
          </a:p>
        </p:txBody>
      </p:sp>
      <p:sp>
        <p:nvSpPr>
          <p:cNvPr id="39" name="Text Box 51"/>
          <p:cNvSpPr txBox="1">
            <a:spLocks noChangeArrowheads="1"/>
          </p:cNvSpPr>
          <p:nvPr/>
        </p:nvSpPr>
        <p:spPr bwMode="auto">
          <a:xfrm>
            <a:off x="5581650" y="5481638"/>
            <a:ext cx="2503488" cy="338137"/>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Ricci, </a:t>
            </a:r>
            <a:r>
              <a:rPr lang="fr-FR" sz="1600" b="1" i="1" dirty="0" err="1">
                <a:solidFill>
                  <a:schemeClr val="accent4"/>
                </a:solidFill>
                <a:latin typeface="+mj-lt"/>
                <a:ea typeface="Gill Sans" charset="0"/>
                <a:cs typeface="Arial" pitchFamily="34" charset="0"/>
              </a:rPr>
              <a:t>Rev</a:t>
            </a:r>
            <a:r>
              <a:rPr lang="fr-FR" sz="1600" b="1" i="1" dirty="0">
                <a:solidFill>
                  <a:schemeClr val="accent4"/>
                </a:solidFill>
                <a:latin typeface="+mj-lt"/>
                <a:ea typeface="Gill Sans" charset="0"/>
                <a:cs typeface="Arial" pitchFamily="34" charset="0"/>
              </a:rPr>
              <a:t> of </a:t>
            </a:r>
            <a:r>
              <a:rPr lang="fr-FR" sz="1600" b="1" i="1" dirty="0" err="1">
                <a:solidFill>
                  <a:schemeClr val="accent4"/>
                </a:solidFill>
                <a:latin typeface="+mj-lt"/>
                <a:ea typeface="Gill Sans" charset="0"/>
                <a:cs typeface="Arial" pitchFamily="34" charset="0"/>
              </a:rPr>
              <a:t>Sci</a:t>
            </a:r>
            <a:r>
              <a:rPr lang="fr-FR" sz="1600" b="1" i="1" dirty="0">
                <a:solidFill>
                  <a:schemeClr val="accent4"/>
                </a:solidFill>
                <a:latin typeface="+mj-lt"/>
                <a:ea typeface="Gill Sans" charset="0"/>
                <a:cs typeface="Arial" pitchFamily="34" charset="0"/>
              </a:rPr>
              <a:t>. </a:t>
            </a:r>
            <a:r>
              <a:rPr lang="fr-FR" sz="1600" b="1" i="1" dirty="0" err="1">
                <a:solidFill>
                  <a:schemeClr val="accent4"/>
                </a:solidFill>
                <a:latin typeface="+mj-lt"/>
                <a:ea typeface="Gill Sans" charset="0"/>
                <a:cs typeface="Arial" pitchFamily="34" charset="0"/>
              </a:rPr>
              <a:t>Inst</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2013)</a:t>
            </a:r>
          </a:p>
        </p:txBody>
      </p:sp>
      <p:sp>
        <p:nvSpPr>
          <p:cNvPr id="40" name="Text Box 51"/>
          <p:cNvSpPr txBox="1">
            <a:spLocks noChangeArrowheads="1"/>
          </p:cNvSpPr>
          <p:nvPr/>
        </p:nvSpPr>
        <p:spPr bwMode="auto">
          <a:xfrm>
            <a:off x="5578475" y="5827713"/>
            <a:ext cx="2479675" cy="339725"/>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Ricci, </a:t>
            </a:r>
            <a:r>
              <a:rPr lang="fr-FR" sz="1600" b="1" i="1" dirty="0" err="1">
                <a:solidFill>
                  <a:schemeClr val="accent4"/>
                </a:solidFill>
                <a:latin typeface="+mj-lt"/>
                <a:ea typeface="Gill Sans" charset="0"/>
                <a:cs typeface="Arial" pitchFamily="34" charset="0"/>
              </a:rPr>
              <a:t>Appl</a:t>
            </a:r>
            <a:r>
              <a:rPr lang="fr-FR" sz="1600" b="1" i="1" dirty="0">
                <a:solidFill>
                  <a:schemeClr val="accent4"/>
                </a:solidFill>
                <a:latin typeface="+mj-lt"/>
                <a:ea typeface="Gill Sans" charset="0"/>
                <a:cs typeface="Arial" pitchFamily="34" charset="0"/>
              </a:rPr>
              <a:t>. Sciences </a:t>
            </a:r>
            <a:r>
              <a:rPr lang="fr-FR" sz="1600" b="1" dirty="0">
                <a:solidFill>
                  <a:schemeClr val="accent4"/>
                </a:solidFill>
                <a:latin typeface="+mj-lt"/>
                <a:ea typeface="Gill Sans" charset="0"/>
                <a:cs typeface="Arial" pitchFamily="34" charset="0"/>
              </a:rPr>
              <a:t>(2013)</a:t>
            </a:r>
          </a:p>
        </p:txBody>
      </p:sp>
      <p:sp>
        <p:nvSpPr>
          <p:cNvPr id="41"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10</a:t>
            </a:fld>
            <a:endParaRPr lang="fr-FR" dirty="0">
              <a:solidFill>
                <a:srgbClr val="002060"/>
              </a:solidFill>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5"/>
          <p:cNvGraphicFramePr>
            <a:graphicFrameLocks noChangeAspect="1"/>
          </p:cNvGraphicFramePr>
          <p:nvPr/>
        </p:nvGraphicFramePr>
        <p:xfrm>
          <a:off x="6170613" y="1927225"/>
          <a:ext cx="1525587" cy="1368425"/>
        </p:xfrm>
        <a:graphic>
          <a:graphicData uri="http://schemas.openxmlformats.org/presentationml/2006/ole">
            <p:oleObj spid="_x0000_s8194" name="Acrobat Document" r:id="rId4" imgW="4323810" imgH="4323810" progId="AcroExch.Document.11">
              <p:embed/>
            </p:oleObj>
          </a:graphicData>
        </a:graphic>
      </p:graphicFrame>
      <p:graphicFrame>
        <p:nvGraphicFramePr>
          <p:cNvPr id="8195" name="Object 8"/>
          <p:cNvGraphicFramePr>
            <a:graphicFrameLocks noChangeAspect="1"/>
          </p:cNvGraphicFramePr>
          <p:nvPr/>
        </p:nvGraphicFramePr>
        <p:xfrm>
          <a:off x="7696200" y="1927225"/>
          <a:ext cx="1370013" cy="1368425"/>
        </p:xfrm>
        <a:graphic>
          <a:graphicData uri="http://schemas.openxmlformats.org/presentationml/2006/ole">
            <p:oleObj spid="_x0000_s8195" name="Acrobat Document" r:id="rId5" imgW="4323810" imgH="4323810" progId="AcroExch.Document.11">
              <p:embed/>
            </p:oleObj>
          </a:graphicData>
        </a:graphic>
      </p:graphicFrame>
      <p:graphicFrame>
        <p:nvGraphicFramePr>
          <p:cNvPr id="8196" name="Object 9"/>
          <p:cNvGraphicFramePr>
            <a:graphicFrameLocks noChangeAspect="1"/>
          </p:cNvGraphicFramePr>
          <p:nvPr/>
        </p:nvGraphicFramePr>
        <p:xfrm>
          <a:off x="6170613" y="3444875"/>
          <a:ext cx="2728912" cy="1670050"/>
        </p:xfrm>
        <a:graphic>
          <a:graphicData uri="http://schemas.openxmlformats.org/presentationml/2006/ole">
            <p:oleObj spid="_x0000_s8196" name="Acrobat Document" r:id="rId6" imgW="3905795" imgH="2390476" progId="AcroExch.Document.11">
              <p:embed/>
            </p:oleObj>
          </a:graphicData>
        </a:graphic>
      </p:graphicFrame>
      <p:cxnSp>
        <p:nvCxnSpPr>
          <p:cNvPr id="20" name="Connecteur droit avec flèche 19"/>
          <p:cNvCxnSpPr/>
          <p:nvPr/>
        </p:nvCxnSpPr>
        <p:spPr>
          <a:xfrm>
            <a:off x="6972300" y="3295650"/>
            <a:ext cx="723900" cy="12001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p:cNvCxnSpPr/>
          <p:nvPr/>
        </p:nvCxnSpPr>
        <p:spPr>
          <a:xfrm flipH="1">
            <a:off x="7924800" y="3295650"/>
            <a:ext cx="455613" cy="8858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99" name="ZoneTexte 115"/>
          <p:cNvSpPr txBox="1">
            <a:spLocks noChangeArrowheads="1"/>
          </p:cNvSpPr>
          <p:nvPr/>
        </p:nvSpPr>
        <p:spPr bwMode="auto">
          <a:xfrm>
            <a:off x="6597650" y="1335088"/>
            <a:ext cx="2215671" cy="338554"/>
          </a:xfrm>
          <a:prstGeom prst="rect">
            <a:avLst/>
          </a:prstGeom>
          <a:noFill/>
          <a:ln w="9525">
            <a:noFill/>
            <a:miter lim="800000"/>
            <a:headEnd/>
            <a:tailEnd/>
          </a:ln>
        </p:spPr>
        <p:txBody>
          <a:bodyPr wrap="none">
            <a:spAutoFit/>
          </a:bodyPr>
          <a:lstStyle/>
          <a:p>
            <a:r>
              <a:rPr lang="fr-FR" altLang="fr-FR" sz="1600" u="sng" dirty="0">
                <a:solidFill>
                  <a:srgbClr val="002060"/>
                </a:solidFill>
              </a:rPr>
              <a:t>Profil spatial au </a:t>
            </a:r>
            <a:r>
              <a:rPr lang="fr-FR" altLang="fr-FR" sz="1600" u="sng" dirty="0" smtClean="0">
                <a:solidFill>
                  <a:srgbClr val="002060"/>
                </a:solidFill>
              </a:rPr>
              <a:t>foyer :</a:t>
            </a:r>
            <a:endParaRPr lang="fr-FR" altLang="fr-FR" sz="1600" u="sng" dirty="0">
              <a:solidFill>
                <a:srgbClr val="002060"/>
              </a:solidFill>
            </a:endParaRPr>
          </a:p>
        </p:txBody>
      </p:sp>
      <p:sp>
        <p:nvSpPr>
          <p:cNvPr id="8200" name="Espace réservé de la date 8"/>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8202" name="Espace réservé du pied de page 1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pic>
        <p:nvPicPr>
          <p:cNvPr id="8203" name="Image 11" descr="test.png"/>
          <p:cNvPicPr>
            <a:picLocks noChangeAspect="1"/>
          </p:cNvPicPr>
          <p:nvPr/>
        </p:nvPicPr>
        <p:blipFill>
          <a:blip r:embed="rId7"/>
          <a:srcRect/>
          <a:stretch>
            <a:fillRect/>
          </a:stretch>
        </p:blipFill>
        <p:spPr bwMode="auto">
          <a:xfrm>
            <a:off x="1273175" y="1673225"/>
            <a:ext cx="4394200" cy="3589338"/>
          </a:xfrm>
          <a:prstGeom prst="rect">
            <a:avLst/>
          </a:prstGeom>
          <a:noFill/>
          <a:ln w="9525">
            <a:noFill/>
            <a:miter lim="800000"/>
            <a:headEnd/>
            <a:tailEnd/>
          </a:ln>
        </p:spPr>
      </p:pic>
      <p:sp>
        <p:nvSpPr>
          <p:cNvPr id="8204" name="ZoneTexte 12"/>
          <p:cNvSpPr txBox="1">
            <a:spLocks noChangeArrowheads="1"/>
          </p:cNvSpPr>
          <p:nvPr/>
        </p:nvSpPr>
        <p:spPr bwMode="auto">
          <a:xfrm>
            <a:off x="180974" y="2970213"/>
            <a:ext cx="1516063" cy="369332"/>
          </a:xfrm>
          <a:prstGeom prst="rect">
            <a:avLst/>
          </a:prstGeom>
          <a:noFill/>
          <a:ln w="9525">
            <a:noFill/>
            <a:miter lim="800000"/>
            <a:headEnd/>
            <a:tailEnd/>
          </a:ln>
        </p:spPr>
        <p:txBody>
          <a:bodyPr wrap="square">
            <a:spAutoFit/>
          </a:bodyPr>
          <a:lstStyle/>
          <a:p>
            <a:r>
              <a:rPr lang="fr-FR" dirty="0">
                <a:solidFill>
                  <a:srgbClr val="FF0000"/>
                </a:solidFill>
                <a:ea typeface="Adobe Heiti Std R" pitchFamily="34" charset="-128"/>
              </a:rPr>
              <a:t>30mm</a:t>
            </a:r>
            <a:r>
              <a:rPr lang="fr-FR" dirty="0" smtClean="0">
                <a:solidFill>
                  <a:srgbClr val="FF0000"/>
                </a:solidFill>
                <a:ea typeface="Adobe Heiti Std R" pitchFamily="34" charset="-128"/>
              </a:rPr>
              <a:t>, 3mJ</a:t>
            </a:r>
            <a:endParaRPr lang="fr-FR" dirty="0">
              <a:solidFill>
                <a:srgbClr val="FF0000"/>
              </a:solidFill>
              <a:ea typeface="Adobe Heiti Std R" pitchFamily="34" charset="-128"/>
            </a:endParaRPr>
          </a:p>
        </p:txBody>
      </p:sp>
      <p:sp>
        <p:nvSpPr>
          <p:cNvPr id="8205" name="ZoneTexte 13"/>
          <p:cNvSpPr txBox="1">
            <a:spLocks noChangeArrowheads="1"/>
          </p:cNvSpPr>
          <p:nvPr/>
        </p:nvSpPr>
        <p:spPr bwMode="auto">
          <a:xfrm>
            <a:off x="153988" y="2644775"/>
            <a:ext cx="1423987" cy="368300"/>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Main pulse</a:t>
            </a:r>
          </a:p>
        </p:txBody>
      </p:sp>
      <p:sp>
        <p:nvSpPr>
          <p:cNvPr id="8206" name="ZoneTexte 14"/>
          <p:cNvSpPr txBox="1">
            <a:spLocks noChangeArrowheads="1"/>
          </p:cNvSpPr>
          <p:nvPr/>
        </p:nvSpPr>
        <p:spPr bwMode="auto">
          <a:xfrm>
            <a:off x="230768" y="4784725"/>
            <a:ext cx="1333500" cy="369888"/>
          </a:xfrm>
          <a:prstGeom prst="rect">
            <a:avLst/>
          </a:prstGeom>
          <a:noFill/>
          <a:ln w="9525">
            <a:noFill/>
            <a:miter lim="800000"/>
            <a:headEnd/>
            <a:tailEnd/>
          </a:ln>
        </p:spPr>
        <p:txBody>
          <a:bodyPr>
            <a:spAutoFit/>
          </a:bodyPr>
          <a:lstStyle/>
          <a:p>
            <a:r>
              <a:rPr lang="fr-FR" dirty="0" smtClean="0">
                <a:solidFill>
                  <a:srgbClr val="FF0000"/>
                </a:solidFill>
                <a:ea typeface="Adobe Heiti Std R" pitchFamily="34" charset="-128"/>
              </a:rPr>
              <a:t>5mm, 50</a:t>
            </a:r>
            <a:r>
              <a:rPr lang="fr-FR" dirty="0" smtClean="0">
                <a:solidFill>
                  <a:srgbClr val="FF0000"/>
                </a:solidFill>
                <a:latin typeface="Symbol" pitchFamily="18" charset="2"/>
                <a:ea typeface="Adobe Heiti Std R" pitchFamily="34" charset="-128"/>
              </a:rPr>
              <a:t>m</a:t>
            </a:r>
            <a:r>
              <a:rPr lang="fr-FR" dirty="0" smtClean="0">
                <a:solidFill>
                  <a:srgbClr val="FF0000"/>
                </a:solidFill>
                <a:ea typeface="Adobe Heiti Std R" pitchFamily="34" charset="-128"/>
              </a:rPr>
              <a:t>J</a:t>
            </a:r>
            <a:endParaRPr lang="fr-FR" dirty="0">
              <a:solidFill>
                <a:srgbClr val="FF0000"/>
              </a:solidFill>
              <a:ea typeface="Adobe Heiti Std R" pitchFamily="34" charset="-128"/>
            </a:endParaRPr>
          </a:p>
        </p:txBody>
      </p:sp>
      <p:sp>
        <p:nvSpPr>
          <p:cNvPr id="8207" name="ZoneTexte 15"/>
          <p:cNvSpPr txBox="1">
            <a:spLocks noChangeArrowheads="1"/>
          </p:cNvSpPr>
          <p:nvPr/>
        </p:nvSpPr>
        <p:spPr bwMode="auto">
          <a:xfrm>
            <a:off x="273050" y="4459288"/>
            <a:ext cx="1423988" cy="369887"/>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Prepulse</a:t>
            </a:r>
          </a:p>
        </p:txBody>
      </p:sp>
      <p:graphicFrame>
        <p:nvGraphicFramePr>
          <p:cNvPr id="17" name="Object 14"/>
          <p:cNvGraphicFramePr>
            <a:graphicFrameLocks noChangeAspect="1"/>
          </p:cNvGraphicFramePr>
          <p:nvPr/>
        </p:nvGraphicFramePr>
        <p:xfrm>
          <a:off x="123825" y="2328809"/>
          <a:ext cx="1516634" cy="315965"/>
        </p:xfrm>
        <a:graphic>
          <a:graphicData uri="http://schemas.openxmlformats.org/presentationml/2006/ole">
            <p:oleObj spid="_x0000_s8197" name="Équation" r:id="rId8" imgW="965160" imgH="203040" progId="Equation.3">
              <p:embed/>
            </p:oleObj>
          </a:graphicData>
        </a:graphic>
      </p:graphicFrame>
      <p:graphicFrame>
        <p:nvGraphicFramePr>
          <p:cNvPr id="6" name="Object 2"/>
          <p:cNvGraphicFramePr>
            <a:graphicFrameLocks noChangeAspect="1"/>
          </p:cNvGraphicFramePr>
          <p:nvPr/>
        </p:nvGraphicFramePr>
        <p:xfrm>
          <a:off x="230768" y="1052513"/>
          <a:ext cx="4993826" cy="565150"/>
        </p:xfrm>
        <a:graphic>
          <a:graphicData uri="http://schemas.openxmlformats.org/presentationml/2006/ole">
            <p:oleObj spid="_x0000_s8198" name="Équation" r:id="rId9" imgW="2120760" imgH="241200" progId="Equation.3">
              <p:embed/>
            </p:oleObj>
          </a:graphicData>
        </a:graphic>
      </p:graphicFrame>
      <p:graphicFrame>
        <p:nvGraphicFramePr>
          <p:cNvPr id="19" name="Object 14"/>
          <p:cNvGraphicFramePr>
            <a:graphicFrameLocks noChangeAspect="1"/>
          </p:cNvGraphicFramePr>
          <p:nvPr/>
        </p:nvGraphicFramePr>
        <p:xfrm>
          <a:off x="157162" y="1566862"/>
          <a:ext cx="1209068" cy="720725"/>
        </p:xfrm>
        <a:graphic>
          <a:graphicData uri="http://schemas.openxmlformats.org/presentationml/2006/ole">
            <p:oleObj spid="_x0000_s8199" name="Équation" r:id="rId10" imgW="380880" imgH="228600" progId="Equation.3">
              <p:embed/>
            </p:oleObj>
          </a:graphicData>
        </a:graphic>
      </p:graphicFrame>
      <p:sp>
        <p:nvSpPr>
          <p:cNvPr id="21" name="Rectangle 20"/>
          <p:cNvSpPr/>
          <p:nvPr/>
        </p:nvSpPr>
        <p:spPr>
          <a:xfrm rot="2372478">
            <a:off x="3914588" y="2515937"/>
            <a:ext cx="1723187" cy="429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400" dirty="0" err="1" smtClean="0">
                <a:latin typeface="Century Gothic"/>
                <a:cs typeface="Century Gothic"/>
              </a:rPr>
              <a:t>Detecteur</a:t>
            </a:r>
            <a:r>
              <a:rPr lang="fr-FR" sz="1400" dirty="0" smtClean="0">
                <a:latin typeface="Century Gothic"/>
                <a:cs typeface="Century Gothic"/>
              </a:rPr>
              <a:t> XUV-</a:t>
            </a:r>
          </a:p>
          <a:p>
            <a:pPr algn="ctr">
              <a:defRPr/>
            </a:pPr>
            <a:r>
              <a:rPr lang="fr-FR" sz="1400" dirty="0" smtClean="0">
                <a:latin typeface="Century Gothic"/>
                <a:cs typeface="Century Gothic"/>
              </a:rPr>
              <a:t>électrons</a:t>
            </a:r>
            <a:endParaRPr lang="fr-FR" sz="1400" dirty="0">
              <a:latin typeface="Century Gothic"/>
              <a:cs typeface="Century Gothic"/>
            </a:endParaRPr>
          </a:p>
        </p:txBody>
      </p:sp>
      <p:graphicFrame>
        <p:nvGraphicFramePr>
          <p:cNvPr id="22" name="Object 14"/>
          <p:cNvGraphicFramePr>
            <a:graphicFrameLocks noChangeAspect="1"/>
          </p:cNvGraphicFramePr>
          <p:nvPr/>
        </p:nvGraphicFramePr>
        <p:xfrm>
          <a:off x="157162" y="5067300"/>
          <a:ext cx="1530922" cy="314325"/>
        </p:xfrm>
        <a:graphic>
          <a:graphicData uri="http://schemas.openxmlformats.org/presentationml/2006/ole">
            <p:oleObj spid="_x0000_s8200" name="Équation" r:id="rId11" imgW="977760" imgH="203040" progId="Equation.3">
              <p:embed/>
            </p:oleObj>
          </a:graphicData>
        </a:graphic>
      </p:graphicFrame>
      <p:sp>
        <p:nvSpPr>
          <p:cNvPr id="2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11</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Espace réservé de la date 11"/>
          <p:cNvSpPr>
            <a:spLocks noGrp="1"/>
          </p:cNvSpPr>
          <p:nvPr>
            <p:ph type="dt" sz="half"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72707" name="Espace réservé du pied de page 1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6"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12</a:t>
            </a:fld>
            <a:endParaRPr lang="fr-FR" dirty="0">
              <a:solidFill>
                <a:srgbClr val="002060"/>
              </a:solidFill>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57763" y="2268538"/>
            <a:ext cx="4110037" cy="3509962"/>
          </a:xfrm>
          <a:prstGeom prst="rect">
            <a:avLst/>
          </a:prstGeom>
          <a:noFill/>
          <a:effectLst>
            <a:outerShdw blurRad="12700" dist="25400" dir="5400000" sx="103000" sy="103000" rotWithShape="0">
              <a:srgbClr val="000000">
                <a:alpha val="41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solidFill>
                <a:schemeClr val="tx2">
                  <a:lumMod val="60000"/>
                  <a:lumOff val="40000"/>
                </a:schemeClr>
              </a:solidFill>
            </a:endParaRPr>
          </a:p>
        </p:txBody>
      </p:sp>
      <p:sp>
        <p:nvSpPr>
          <p:cNvPr id="30" name="ZoneTexte 6"/>
          <p:cNvSpPr txBox="1">
            <a:spLocks noChangeArrowheads="1"/>
          </p:cNvSpPr>
          <p:nvPr/>
        </p:nvSpPr>
        <p:spPr bwMode="auto">
          <a:xfrm>
            <a:off x="5703888" y="2268538"/>
            <a:ext cx="2661434" cy="338554"/>
          </a:xfrm>
          <a:prstGeom prst="rect">
            <a:avLst/>
          </a:prstGeom>
          <a:noFill/>
          <a:ln w="9525">
            <a:noFill/>
            <a:miter lim="800000"/>
            <a:headEnd/>
            <a:tailEnd/>
          </a:ln>
        </p:spPr>
        <p:txBody>
          <a:bodyPr wrap="none">
            <a:spAutoFit/>
          </a:bodyPr>
          <a:lstStyle/>
          <a:p>
            <a:r>
              <a:rPr lang="fr-FR" sz="1600" dirty="0">
                <a:solidFill>
                  <a:srgbClr val="002060"/>
                </a:solidFill>
                <a:latin typeface="+mj-lt"/>
              </a:rPr>
              <a:t>Model expansion </a:t>
            </a:r>
            <a:r>
              <a:rPr lang="fr-FR" sz="1600" dirty="0" smtClean="0">
                <a:solidFill>
                  <a:srgbClr val="002060"/>
                </a:solidFill>
                <a:latin typeface="+mj-lt"/>
              </a:rPr>
              <a:t>isotherme : </a:t>
            </a:r>
            <a:endParaRPr lang="fr-FR" sz="1600" dirty="0">
              <a:solidFill>
                <a:srgbClr val="002060"/>
              </a:solidFill>
              <a:latin typeface="+mj-lt"/>
            </a:endParaRPr>
          </a:p>
        </p:txBody>
      </p:sp>
      <p:graphicFrame>
        <p:nvGraphicFramePr>
          <p:cNvPr id="37" name="Object 4"/>
          <p:cNvGraphicFramePr>
            <a:graphicFrameLocks noChangeAspect="1"/>
          </p:cNvGraphicFramePr>
          <p:nvPr/>
        </p:nvGraphicFramePr>
        <p:xfrm>
          <a:off x="7013575" y="5145088"/>
          <a:ext cx="2054225" cy="641350"/>
        </p:xfrm>
        <a:graphic>
          <a:graphicData uri="http://schemas.openxmlformats.org/presentationml/2006/ole">
            <p:oleObj spid="_x0000_s19458" name="Équation" r:id="rId4" imgW="1536480" imgH="482400" progId="Equation.3">
              <p:embed/>
            </p:oleObj>
          </a:graphicData>
        </a:graphic>
      </p:graphicFrame>
      <p:graphicFrame>
        <p:nvGraphicFramePr>
          <p:cNvPr id="38" name="Object 5"/>
          <p:cNvGraphicFramePr>
            <a:graphicFrameLocks noChangeAspect="1"/>
          </p:cNvGraphicFramePr>
          <p:nvPr/>
        </p:nvGraphicFramePr>
        <p:xfrm>
          <a:off x="5103813" y="5457825"/>
          <a:ext cx="1036637" cy="277813"/>
        </p:xfrm>
        <a:graphic>
          <a:graphicData uri="http://schemas.openxmlformats.org/presentationml/2006/ole">
            <p:oleObj spid="_x0000_s19459" name="Équation" r:id="rId5" imgW="850680" imgH="228600" progId="Equation.3">
              <p:embed/>
            </p:oleObj>
          </a:graphicData>
        </a:graphic>
      </p:graphicFrame>
      <p:graphicFrame>
        <p:nvGraphicFramePr>
          <p:cNvPr id="16388" name="Object 39"/>
          <p:cNvGraphicFramePr>
            <a:graphicFrameLocks noChangeAspect="1"/>
          </p:cNvGraphicFramePr>
          <p:nvPr/>
        </p:nvGraphicFramePr>
        <p:xfrm>
          <a:off x="5938838" y="1676400"/>
          <a:ext cx="1822450" cy="387350"/>
        </p:xfrm>
        <a:graphic>
          <a:graphicData uri="http://schemas.openxmlformats.org/presentationml/2006/ole">
            <p:oleObj spid="_x0000_s19460" name="Équation" r:id="rId6" imgW="1193760" imgH="253800" progId="Equation.3">
              <p:embed/>
            </p:oleObj>
          </a:graphicData>
        </a:graphic>
      </p:graphicFrame>
      <p:sp>
        <p:nvSpPr>
          <p:cNvPr id="19466" name="Espace réservé de la date 39"/>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19467" name="Espace réservé du pied de page 4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9" name="Rectangle 36"/>
          <p:cNvSpPr>
            <a:spLocks noChangeArrowheads="1"/>
          </p:cNvSpPr>
          <p:nvPr/>
        </p:nvSpPr>
        <p:spPr bwMode="auto">
          <a:xfrm>
            <a:off x="5381625" y="2606675"/>
            <a:ext cx="1376363" cy="369888"/>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a:solidFill>
                  <a:schemeClr val="accent4"/>
                </a:solidFill>
                <a:latin typeface="+mj-lt"/>
                <a:ea typeface="Century Gothic" charset="0"/>
                <a:cs typeface="Arial" pitchFamily="34" charset="0"/>
              </a:rPr>
              <a:t>Kruer</a:t>
            </a:r>
            <a:r>
              <a:rPr lang="en-US" b="1" dirty="0">
                <a:solidFill>
                  <a:schemeClr val="accent4"/>
                </a:solidFill>
                <a:latin typeface="+mj-lt"/>
                <a:ea typeface="Century Gothic" charset="0"/>
                <a:cs typeface="Arial" pitchFamily="34" charset="0"/>
              </a:rPr>
              <a:t>(1988) </a:t>
            </a:r>
          </a:p>
        </p:txBody>
      </p:sp>
      <p:graphicFrame>
        <p:nvGraphicFramePr>
          <p:cNvPr id="3" name="Object 23"/>
          <p:cNvGraphicFramePr>
            <a:graphicFrameLocks noChangeAspect="1"/>
          </p:cNvGraphicFramePr>
          <p:nvPr/>
        </p:nvGraphicFramePr>
        <p:xfrm>
          <a:off x="5810250" y="2813050"/>
          <a:ext cx="1895475" cy="592138"/>
        </p:xfrm>
        <a:graphic>
          <a:graphicData uri="http://schemas.openxmlformats.org/presentationml/2006/ole">
            <p:oleObj spid="_x0000_s19461" name="Équation" r:id="rId7" imgW="1091880" imgH="368280" progId="Equation.3">
              <p:embed/>
            </p:oleObj>
          </a:graphicData>
        </a:graphic>
      </p:graphicFrame>
      <p:graphicFrame>
        <p:nvGraphicFramePr>
          <p:cNvPr id="24" name="Object 24"/>
          <p:cNvGraphicFramePr>
            <a:graphicFrameLocks noChangeAspect="1"/>
          </p:cNvGraphicFramePr>
          <p:nvPr/>
        </p:nvGraphicFramePr>
        <p:xfrm>
          <a:off x="7562850" y="3036888"/>
          <a:ext cx="669925" cy="300037"/>
        </p:xfrm>
        <a:graphic>
          <a:graphicData uri="http://schemas.openxmlformats.org/presentationml/2006/ole">
            <p:oleObj spid="_x0000_s19462" name="Équation" r:id="rId8" imgW="419040" imgH="203040" progId="Equation.3">
              <p:embed/>
            </p:oleObj>
          </a:graphicData>
        </a:graphic>
      </p:graphicFrame>
      <p:sp>
        <p:nvSpPr>
          <p:cNvPr id="25" name="Rectangle 24"/>
          <p:cNvSpPr/>
          <p:nvPr/>
        </p:nvSpPr>
        <p:spPr>
          <a:xfrm>
            <a:off x="7105650" y="3051175"/>
            <a:ext cx="457200" cy="238125"/>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2" name="ZoneTexte 33"/>
          <p:cNvSpPr txBox="1">
            <a:spLocks noChangeArrowheads="1"/>
          </p:cNvSpPr>
          <p:nvPr/>
        </p:nvSpPr>
        <p:spPr bwMode="auto">
          <a:xfrm>
            <a:off x="198438" y="1246188"/>
            <a:ext cx="2517036"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rPr>
              <a:t> Expérience pompe-sonde</a:t>
            </a:r>
          </a:p>
        </p:txBody>
      </p:sp>
      <p:sp>
        <p:nvSpPr>
          <p:cNvPr id="33" name="ZoneTexte 33"/>
          <p:cNvSpPr txBox="1">
            <a:spLocks noChangeArrowheads="1"/>
          </p:cNvSpPr>
          <p:nvPr/>
        </p:nvSpPr>
        <p:spPr bwMode="auto">
          <a:xfrm>
            <a:off x="5918200" y="1246188"/>
            <a:ext cx="2140330"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rPr>
              <a:t> Expansion du plasma</a:t>
            </a:r>
          </a:p>
        </p:txBody>
      </p:sp>
      <p:pic>
        <p:nvPicPr>
          <p:cNvPr id="19475" name="Image 39" descr="compileExpansion.gif"/>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5910736" y="3522663"/>
            <a:ext cx="2061689" cy="1545194"/>
          </a:xfrm>
          <a:prstGeom prst="rect">
            <a:avLst/>
          </a:prstGeom>
          <a:noFill/>
          <a:ln w="9525">
            <a:noFill/>
            <a:miter lim="800000"/>
            <a:headEnd/>
            <a:tailEnd/>
          </a:ln>
        </p:spPr>
      </p:pic>
      <p:pic>
        <p:nvPicPr>
          <p:cNvPr id="23" name="Image 22" descr="ExpansionSDI.png"/>
          <p:cNvPicPr>
            <a:picLocks noChangeAspect="1"/>
          </p:cNvPicPr>
          <p:nvPr/>
        </p:nvPicPr>
        <p:blipFill>
          <a:blip r:embed="rId10"/>
          <a:stretch>
            <a:fillRect/>
          </a:stretch>
        </p:blipFill>
        <p:spPr>
          <a:xfrm>
            <a:off x="128098" y="2091886"/>
            <a:ext cx="4583202" cy="3559295"/>
          </a:xfrm>
          <a:prstGeom prst="rect">
            <a:avLst/>
          </a:prstGeom>
        </p:spPr>
      </p:pic>
      <p:pic>
        <p:nvPicPr>
          <p:cNvPr id="26" name="Image 25" descr="PrepulseAlone.png"/>
          <p:cNvPicPr>
            <a:picLocks noChangeAspect="1"/>
          </p:cNvPicPr>
          <p:nvPr/>
        </p:nvPicPr>
        <p:blipFill>
          <a:blip r:embed="rId11"/>
          <a:stretch>
            <a:fillRect/>
          </a:stretch>
        </p:blipFill>
        <p:spPr>
          <a:xfrm>
            <a:off x="317252" y="2062963"/>
            <a:ext cx="4392000" cy="3568745"/>
          </a:xfrm>
          <a:prstGeom prst="rect">
            <a:avLst/>
          </a:prstGeom>
        </p:spPr>
      </p:pic>
      <p:sp>
        <p:nvSpPr>
          <p:cNvPr id="18" name="ZoneTexte 17"/>
          <p:cNvSpPr txBox="1"/>
          <p:nvPr/>
        </p:nvSpPr>
        <p:spPr>
          <a:xfrm>
            <a:off x="2565815" y="6081623"/>
            <a:ext cx="4192173" cy="338554"/>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Mesure de l’expansion par interférométrie</a:t>
            </a:r>
            <a:endParaRPr lang="fr-FR" sz="1600" dirty="0">
              <a:solidFill>
                <a:srgbClr val="002060"/>
              </a:solidFill>
            </a:endParaRPr>
          </a:p>
        </p:txBody>
      </p:sp>
      <p:sp>
        <p:nvSpPr>
          <p:cNvPr id="20"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13</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94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9" grpId="0" animBg="1"/>
      <p:bldP spid="25" grpId="0" animBg="1"/>
      <p:bldP spid="33"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Espace réservé de la date 32"/>
          <p:cNvSpPr>
            <a:spLocks noGrp="1"/>
          </p:cNvSpPr>
          <p:nvPr>
            <p:ph type="dt" sz="half"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0486" name="Espace réservé du pied de page 3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2" name="ZoneTexte 33"/>
          <p:cNvSpPr txBox="1">
            <a:spLocks noChangeArrowheads="1"/>
          </p:cNvSpPr>
          <p:nvPr/>
        </p:nvSpPr>
        <p:spPr bwMode="auto">
          <a:xfrm>
            <a:off x="669925" y="1166067"/>
            <a:ext cx="3965253"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rPr>
              <a:t> </a:t>
            </a:r>
            <a:r>
              <a:rPr lang="fr-FR" sz="1600" dirty="0" smtClean="0">
                <a:solidFill>
                  <a:srgbClr val="002060"/>
                </a:solidFill>
              </a:rPr>
              <a:t>FDI </a:t>
            </a:r>
            <a:r>
              <a:rPr lang="fr-FR" sz="1600" dirty="0">
                <a:solidFill>
                  <a:srgbClr val="002060"/>
                </a:solidFill>
              </a:rPr>
              <a:t>= ‘</a:t>
            </a:r>
            <a:r>
              <a:rPr lang="fr-FR" sz="1600" dirty="0" smtClean="0">
                <a:solidFill>
                  <a:srgbClr val="002060"/>
                </a:solidFill>
              </a:rPr>
              <a:t>’</a:t>
            </a:r>
            <a:r>
              <a:rPr lang="fr-FR" sz="1600" dirty="0" err="1" smtClean="0">
                <a:solidFill>
                  <a:srgbClr val="002060"/>
                </a:solidFill>
              </a:rPr>
              <a:t>Frequency</a:t>
            </a:r>
            <a:r>
              <a:rPr lang="fr-FR" sz="1600" dirty="0" smtClean="0">
                <a:solidFill>
                  <a:srgbClr val="002060"/>
                </a:solidFill>
              </a:rPr>
              <a:t> Domain </a:t>
            </a:r>
            <a:r>
              <a:rPr lang="fr-FR" sz="1600" dirty="0" err="1">
                <a:solidFill>
                  <a:srgbClr val="002060"/>
                </a:solidFill>
              </a:rPr>
              <a:t>Interferometry</a:t>
            </a:r>
            <a:r>
              <a:rPr lang="fr-FR" sz="1600" dirty="0">
                <a:solidFill>
                  <a:srgbClr val="002060"/>
                </a:solidFill>
              </a:rPr>
              <a:t> ‘’</a:t>
            </a:r>
          </a:p>
        </p:txBody>
      </p:sp>
      <p:sp>
        <p:nvSpPr>
          <p:cNvPr id="12" name="Text Box 51"/>
          <p:cNvSpPr txBox="1">
            <a:spLocks noChangeArrowheads="1"/>
          </p:cNvSpPr>
          <p:nvPr/>
        </p:nvSpPr>
        <p:spPr bwMode="auto">
          <a:xfrm>
            <a:off x="669925" y="1542852"/>
            <a:ext cx="4050084" cy="338554"/>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smtClean="0">
                <a:solidFill>
                  <a:schemeClr val="accent4"/>
                </a:solidFill>
                <a:latin typeface="+mj-lt"/>
                <a:ea typeface="Gill Sans" charset="0"/>
                <a:cs typeface="Arial" pitchFamily="34" charset="0"/>
              </a:rPr>
              <a:t>Geindre, Audebert &amp; al, </a:t>
            </a:r>
            <a:r>
              <a:rPr lang="fr-FR" sz="1600" b="1" i="1" dirty="0" err="1" smtClean="0">
                <a:solidFill>
                  <a:schemeClr val="accent4"/>
                </a:solidFill>
                <a:latin typeface="+mj-lt"/>
                <a:ea typeface="Gill Sans" charset="0"/>
                <a:cs typeface="Arial" pitchFamily="34" charset="0"/>
              </a:rPr>
              <a:t>Optics</a:t>
            </a:r>
            <a:r>
              <a:rPr lang="fr-FR" sz="1600" b="1" i="1" dirty="0" smtClean="0">
                <a:solidFill>
                  <a:schemeClr val="accent4"/>
                </a:solidFill>
                <a:latin typeface="+mj-lt"/>
                <a:ea typeface="Gill Sans" charset="0"/>
                <a:cs typeface="Arial" pitchFamily="34" charset="0"/>
              </a:rPr>
              <a:t> </a:t>
            </a:r>
            <a:r>
              <a:rPr lang="fr-FR" sz="1600" b="1" i="1" dirty="0" err="1" smtClean="0">
                <a:solidFill>
                  <a:schemeClr val="accent4"/>
                </a:solidFill>
                <a:latin typeface="+mj-lt"/>
                <a:ea typeface="Gill Sans" charset="0"/>
                <a:cs typeface="Arial" pitchFamily="34" charset="0"/>
              </a:rPr>
              <a:t>Letters</a:t>
            </a:r>
            <a:r>
              <a:rPr lang="fr-FR" sz="1600" b="1" i="1" dirty="0" smtClean="0">
                <a:solidFill>
                  <a:schemeClr val="accent4"/>
                </a:solidFill>
                <a:latin typeface="+mj-lt"/>
                <a:ea typeface="Gill Sans" charset="0"/>
                <a:cs typeface="Arial" pitchFamily="34" charset="0"/>
              </a:rPr>
              <a:t> </a:t>
            </a:r>
            <a:r>
              <a:rPr lang="fr-FR" sz="1600" b="1" dirty="0" smtClean="0">
                <a:solidFill>
                  <a:schemeClr val="accent4"/>
                </a:solidFill>
                <a:latin typeface="+mj-lt"/>
                <a:ea typeface="Gill Sans" charset="0"/>
                <a:cs typeface="Arial" pitchFamily="34" charset="0"/>
              </a:rPr>
              <a:t>(1997)</a:t>
            </a:r>
            <a:endParaRPr lang="fr-FR" sz="1600" b="1" dirty="0">
              <a:solidFill>
                <a:schemeClr val="accent4"/>
              </a:solidFill>
              <a:latin typeface="+mj-lt"/>
              <a:ea typeface="Gill Sans" charset="0"/>
              <a:cs typeface="Arial" pitchFamily="34" charset="0"/>
            </a:endParaRPr>
          </a:p>
        </p:txBody>
      </p:sp>
      <p:pic>
        <p:nvPicPr>
          <p:cNvPr id="14" name="Image 13" descr="SDI_schema.png"/>
          <p:cNvPicPr>
            <a:picLocks noChangeAspect="1"/>
          </p:cNvPicPr>
          <p:nvPr/>
        </p:nvPicPr>
        <p:blipFill>
          <a:blip r:embed="rId4">
            <a:clrChange>
              <a:clrFrom>
                <a:srgbClr val="FFFFFF"/>
              </a:clrFrom>
              <a:clrTo>
                <a:srgbClr val="FFFFFF">
                  <a:alpha val="0"/>
                </a:srgbClr>
              </a:clrTo>
            </a:clrChange>
          </a:blip>
          <a:stretch>
            <a:fillRect/>
          </a:stretch>
        </p:blipFill>
        <p:spPr>
          <a:xfrm>
            <a:off x="228571" y="2057400"/>
            <a:ext cx="5024650" cy="2819400"/>
          </a:xfrm>
          <a:prstGeom prst="rect">
            <a:avLst/>
          </a:prstGeom>
        </p:spPr>
      </p:pic>
      <p:sp>
        <p:nvSpPr>
          <p:cNvPr id="15" name="ZoneTexte 14"/>
          <p:cNvSpPr txBox="1"/>
          <p:nvPr/>
        </p:nvSpPr>
        <p:spPr>
          <a:xfrm>
            <a:off x="5862488" y="2894052"/>
            <a:ext cx="2293961" cy="369332"/>
          </a:xfrm>
          <a:prstGeom prst="rect">
            <a:avLst/>
          </a:prstGeom>
          <a:ln w="12700"/>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smtClean="0">
                <a:solidFill>
                  <a:srgbClr val="002060"/>
                </a:solidFill>
              </a:rPr>
              <a:t>Spectromètre imageur</a:t>
            </a:r>
            <a:endParaRPr lang="fr-FR" dirty="0">
              <a:solidFill>
                <a:srgbClr val="002060"/>
              </a:solidFill>
            </a:endParaRPr>
          </a:p>
        </p:txBody>
      </p:sp>
      <p:sp>
        <p:nvSpPr>
          <p:cNvPr id="25" name="ZoneTexte 24"/>
          <p:cNvSpPr txBox="1"/>
          <p:nvPr/>
        </p:nvSpPr>
        <p:spPr>
          <a:xfrm>
            <a:off x="5690322" y="2057400"/>
            <a:ext cx="697627" cy="369332"/>
          </a:xfrm>
          <a:prstGeom prst="rect">
            <a:avLst/>
          </a:prstGeom>
          <a:ln w="12700"/>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smtClean="0">
                <a:solidFill>
                  <a:srgbClr val="002060"/>
                </a:solidFill>
              </a:rPr>
              <a:t>fente</a:t>
            </a:r>
            <a:endParaRPr lang="fr-FR" dirty="0">
              <a:solidFill>
                <a:srgbClr val="002060"/>
              </a:solidFill>
            </a:endParaRPr>
          </a:p>
        </p:txBody>
      </p:sp>
      <p:cxnSp>
        <p:nvCxnSpPr>
          <p:cNvPr id="29" name="Forme 28"/>
          <p:cNvCxnSpPr>
            <a:stCxn id="25" idx="3"/>
            <a:endCxn id="15" idx="0"/>
          </p:cNvCxnSpPr>
          <p:nvPr/>
        </p:nvCxnSpPr>
        <p:spPr>
          <a:xfrm>
            <a:off x="6387949" y="2242066"/>
            <a:ext cx="621520" cy="651986"/>
          </a:xfrm>
          <a:prstGeom prst="bentConnector2">
            <a:avLst/>
          </a:prstGeom>
          <a:ln w="12700">
            <a:tailEnd type="arrow"/>
          </a:ln>
        </p:spPr>
        <p:style>
          <a:lnRef idx="2">
            <a:schemeClr val="accent1"/>
          </a:lnRef>
          <a:fillRef idx="0">
            <a:schemeClr val="accent1"/>
          </a:fillRef>
          <a:effectRef idx="1">
            <a:schemeClr val="accent1"/>
          </a:effectRef>
          <a:fontRef idx="minor">
            <a:schemeClr val="tx1"/>
          </a:fontRef>
        </p:style>
      </p:cxnSp>
      <p:grpSp>
        <p:nvGrpSpPr>
          <p:cNvPr id="31" name="Groupe 30"/>
          <p:cNvGrpSpPr/>
          <p:nvPr/>
        </p:nvGrpSpPr>
        <p:grpSpPr>
          <a:xfrm>
            <a:off x="6140450" y="3526629"/>
            <a:ext cx="2200943" cy="1035845"/>
            <a:chOff x="5790939" y="4179093"/>
            <a:chExt cx="2200943" cy="1035845"/>
          </a:xfrm>
        </p:grpSpPr>
        <p:sp>
          <p:nvSpPr>
            <p:cNvPr id="30" name="Rectangle 29"/>
            <p:cNvSpPr/>
            <p:nvPr/>
          </p:nvSpPr>
          <p:spPr>
            <a:xfrm>
              <a:off x="6140450" y="4462366"/>
              <a:ext cx="1046479" cy="552450"/>
            </a:xfrm>
            <a:prstGeom prst="rect">
              <a:avLst/>
            </a:prstGeom>
            <a:solidFill>
              <a:schemeClr val="l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2" name="Object 39"/>
            <p:cNvGraphicFramePr>
              <a:graphicFrameLocks noChangeAspect="1"/>
            </p:cNvGraphicFramePr>
            <p:nvPr/>
          </p:nvGraphicFramePr>
          <p:xfrm>
            <a:off x="6169025" y="4486178"/>
            <a:ext cx="1046479" cy="490538"/>
          </p:xfrm>
          <a:graphic>
            <a:graphicData uri="http://schemas.openxmlformats.org/presentationml/2006/ole">
              <p:oleObj spid="_x0000_s20487" name="Équation" r:id="rId5" imgW="431640" imgH="203040" progId="Equation.3">
                <p:embed/>
              </p:oleObj>
            </a:graphicData>
          </a:graphic>
        </p:graphicFrame>
        <p:graphicFrame>
          <p:nvGraphicFramePr>
            <p:cNvPr id="32" name="Object 39"/>
            <p:cNvGraphicFramePr>
              <a:graphicFrameLocks noChangeAspect="1"/>
            </p:cNvGraphicFramePr>
            <p:nvPr/>
          </p:nvGraphicFramePr>
          <p:xfrm>
            <a:off x="7623582" y="4876800"/>
            <a:ext cx="368300" cy="338138"/>
          </p:xfrm>
          <a:graphic>
            <a:graphicData uri="http://schemas.openxmlformats.org/presentationml/2006/ole">
              <p:oleObj spid="_x0000_s20489" name="Équation" r:id="rId6" imgW="152280" imgH="139680" progId="Equation.3">
                <p:embed/>
              </p:oleObj>
            </a:graphicData>
          </a:graphic>
        </p:graphicFrame>
        <p:graphicFrame>
          <p:nvGraphicFramePr>
            <p:cNvPr id="35" name="Object 39"/>
            <p:cNvGraphicFramePr>
              <a:graphicFrameLocks noChangeAspect="1"/>
            </p:cNvGraphicFramePr>
            <p:nvPr/>
          </p:nvGraphicFramePr>
          <p:xfrm>
            <a:off x="5790939" y="4179093"/>
            <a:ext cx="306387" cy="338137"/>
          </p:xfrm>
          <a:graphic>
            <a:graphicData uri="http://schemas.openxmlformats.org/presentationml/2006/ole">
              <p:oleObj spid="_x0000_s20490" name="Équation" r:id="rId7" imgW="126720" imgH="139680" progId="Equation.3">
                <p:embed/>
              </p:oleObj>
            </a:graphicData>
          </a:graphic>
        </p:graphicFrame>
      </p:grpSp>
      <p:cxnSp>
        <p:nvCxnSpPr>
          <p:cNvPr id="33" name="Connecteur droit avec flèche 32"/>
          <p:cNvCxnSpPr>
            <a:stCxn id="15" idx="2"/>
            <a:endCxn id="30" idx="0"/>
          </p:cNvCxnSpPr>
          <p:nvPr/>
        </p:nvCxnSpPr>
        <p:spPr>
          <a:xfrm>
            <a:off x="7009469" y="3263384"/>
            <a:ext cx="3732" cy="546518"/>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34" name="ZoneTexte 33"/>
          <p:cNvSpPr txBox="1"/>
          <p:nvPr/>
        </p:nvSpPr>
        <p:spPr>
          <a:xfrm>
            <a:off x="5998551" y="5061466"/>
            <a:ext cx="2021836" cy="369332"/>
          </a:xfrm>
          <a:prstGeom prst="rect">
            <a:avLst/>
          </a:prstGeom>
          <a:ln w="12700"/>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smtClean="0">
                <a:solidFill>
                  <a:srgbClr val="002060"/>
                </a:solidFill>
              </a:rPr>
              <a:t>Vitesse d’expansion</a:t>
            </a:r>
            <a:endParaRPr lang="fr-FR" dirty="0">
              <a:solidFill>
                <a:srgbClr val="002060"/>
              </a:solidFill>
            </a:endParaRPr>
          </a:p>
        </p:txBody>
      </p:sp>
      <p:cxnSp>
        <p:nvCxnSpPr>
          <p:cNvPr id="37" name="Connecteur droit avec flèche 36"/>
          <p:cNvCxnSpPr>
            <a:endCxn id="34" idx="0"/>
          </p:cNvCxnSpPr>
          <p:nvPr/>
        </p:nvCxnSpPr>
        <p:spPr>
          <a:xfrm>
            <a:off x="7004707" y="4455853"/>
            <a:ext cx="4762" cy="605613"/>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43" name="ZoneTexte 42"/>
          <p:cNvSpPr txBox="1"/>
          <p:nvPr/>
        </p:nvSpPr>
        <p:spPr>
          <a:xfrm>
            <a:off x="1215528" y="5787469"/>
            <a:ext cx="1469441"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Résolution </a:t>
            </a:r>
            <a:endParaRPr lang="fr-FR" dirty="0">
              <a:solidFill>
                <a:srgbClr val="002060"/>
              </a:solidFill>
              <a:latin typeface="+mj-lt"/>
            </a:endParaRPr>
          </a:p>
        </p:txBody>
      </p:sp>
      <p:graphicFrame>
        <p:nvGraphicFramePr>
          <p:cNvPr id="44" name="Object 39"/>
          <p:cNvGraphicFramePr>
            <a:graphicFrameLocks noChangeAspect="1"/>
          </p:cNvGraphicFramePr>
          <p:nvPr/>
        </p:nvGraphicFramePr>
        <p:xfrm>
          <a:off x="2677393" y="5789623"/>
          <a:ext cx="1018307" cy="338603"/>
        </p:xfrm>
        <a:graphic>
          <a:graphicData uri="http://schemas.openxmlformats.org/presentationml/2006/ole">
            <p:oleObj spid="_x0000_s20488" name="Équation" r:id="rId8" imgW="533160" imgH="177480" progId="Equation.3">
              <p:embed/>
            </p:oleObj>
          </a:graphicData>
        </a:graphic>
      </p:graphicFrame>
      <p:sp>
        <p:nvSpPr>
          <p:cNvPr id="45" name="ZoneTexte 44"/>
          <p:cNvSpPr txBox="1"/>
          <p:nvPr/>
        </p:nvSpPr>
        <p:spPr>
          <a:xfrm>
            <a:off x="1215528" y="5418137"/>
            <a:ext cx="1609415"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Imagerie 1D </a:t>
            </a:r>
            <a:endParaRPr lang="fr-FR" dirty="0">
              <a:solidFill>
                <a:srgbClr val="002060"/>
              </a:solidFill>
              <a:latin typeface="+mj-lt"/>
            </a:endParaRPr>
          </a:p>
        </p:txBody>
      </p:sp>
      <p:sp>
        <p:nvSpPr>
          <p:cNvPr id="46" name="ZoneTexte 45"/>
          <p:cNvSpPr txBox="1"/>
          <p:nvPr/>
        </p:nvSpPr>
        <p:spPr>
          <a:xfrm>
            <a:off x="669925" y="5541922"/>
            <a:ext cx="473206" cy="369332"/>
          </a:xfrm>
          <a:prstGeom prst="rect">
            <a:avLst/>
          </a:prstGeom>
          <a:noFill/>
        </p:spPr>
        <p:txBody>
          <a:bodyPr wrap="none" rtlCol="0">
            <a:spAutoFit/>
          </a:bodyPr>
          <a:lstStyle/>
          <a:p>
            <a:r>
              <a:rPr lang="fr-FR" dirty="0" smtClean="0"/>
              <a:t>(+)</a:t>
            </a:r>
            <a:endParaRPr lang="fr-FR" dirty="0"/>
          </a:p>
        </p:txBody>
      </p:sp>
      <p:sp>
        <p:nvSpPr>
          <p:cNvPr id="47" name="ZoneTexte 46"/>
          <p:cNvSpPr txBox="1"/>
          <p:nvPr/>
        </p:nvSpPr>
        <p:spPr>
          <a:xfrm>
            <a:off x="5127177" y="5570537"/>
            <a:ext cx="1928092"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Implémentation</a:t>
            </a:r>
            <a:endParaRPr lang="fr-FR" dirty="0">
              <a:solidFill>
                <a:srgbClr val="002060"/>
              </a:solidFill>
              <a:latin typeface="+mj-lt"/>
            </a:endParaRPr>
          </a:p>
        </p:txBody>
      </p:sp>
      <p:sp>
        <p:nvSpPr>
          <p:cNvPr id="48" name="ZoneTexte 47"/>
          <p:cNvSpPr txBox="1"/>
          <p:nvPr/>
        </p:nvSpPr>
        <p:spPr>
          <a:xfrm>
            <a:off x="4720009" y="5541922"/>
            <a:ext cx="415498" cy="369332"/>
          </a:xfrm>
          <a:prstGeom prst="rect">
            <a:avLst/>
          </a:prstGeom>
          <a:noFill/>
        </p:spPr>
        <p:txBody>
          <a:bodyPr wrap="none" rtlCol="0">
            <a:spAutoFit/>
          </a:bodyPr>
          <a:lstStyle/>
          <a:p>
            <a:r>
              <a:rPr lang="fr-FR" dirty="0" smtClean="0"/>
              <a:t>(-)</a:t>
            </a:r>
            <a:endParaRPr lang="fr-FR" dirty="0"/>
          </a:p>
        </p:txBody>
      </p:sp>
      <p:cxnSp>
        <p:nvCxnSpPr>
          <p:cNvPr id="23" name="Connecteur droit avec flèche 22"/>
          <p:cNvCxnSpPr/>
          <p:nvPr/>
        </p:nvCxnSpPr>
        <p:spPr>
          <a:xfrm>
            <a:off x="6387949" y="4455853"/>
            <a:ext cx="1535982" cy="0"/>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flipV="1">
            <a:off x="6387949" y="3496331"/>
            <a:ext cx="0" cy="959522"/>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2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14</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5" grpId="0" animBg="1"/>
      <p:bldP spid="25" grpId="0" animBg="1"/>
      <p:bldP spid="34" grpId="0" animBg="1"/>
      <p:bldP spid="43" grpId="0"/>
      <p:bldP spid="45" grpId="0"/>
      <p:bldP spid="46" grpId="0"/>
      <p:bldP spid="47"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5" name="Espace réservé de la date 32"/>
          <p:cNvSpPr>
            <a:spLocks noGrp="1"/>
          </p:cNvSpPr>
          <p:nvPr>
            <p:ph type="dt" sz="half"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0486" name="Espace réservé du pied de page 3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6" name="ZoneTexte 33"/>
          <p:cNvSpPr txBox="1">
            <a:spLocks noChangeArrowheads="1"/>
          </p:cNvSpPr>
          <p:nvPr/>
        </p:nvSpPr>
        <p:spPr bwMode="auto">
          <a:xfrm>
            <a:off x="755650" y="1235075"/>
            <a:ext cx="3651834"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rPr>
              <a:t> SDI = ‘’Spatial Domain </a:t>
            </a:r>
            <a:r>
              <a:rPr lang="fr-FR" sz="1600" dirty="0" err="1">
                <a:solidFill>
                  <a:srgbClr val="002060"/>
                </a:solidFill>
              </a:rPr>
              <a:t>Interferometry</a:t>
            </a:r>
            <a:r>
              <a:rPr lang="fr-FR" sz="1600" dirty="0">
                <a:solidFill>
                  <a:srgbClr val="002060"/>
                </a:solidFill>
              </a:rPr>
              <a:t> ‘’</a:t>
            </a:r>
          </a:p>
        </p:txBody>
      </p:sp>
      <p:sp>
        <p:nvSpPr>
          <p:cNvPr id="14" name="ZoneTexte 13"/>
          <p:cNvSpPr txBox="1"/>
          <p:nvPr/>
        </p:nvSpPr>
        <p:spPr>
          <a:xfrm>
            <a:off x="3149994" y="5020389"/>
            <a:ext cx="2105705" cy="338554"/>
          </a:xfrm>
          <a:prstGeom prst="rect">
            <a:avLst/>
          </a:prstGeom>
          <a:noFill/>
        </p:spPr>
        <p:txBody>
          <a:bodyPr wrap="none" rtlCol="0">
            <a:spAutoFit/>
          </a:bodyPr>
          <a:lstStyle/>
          <a:p>
            <a:r>
              <a:rPr lang="fr-FR" sz="1600" u="sng" dirty="0" smtClean="0">
                <a:solidFill>
                  <a:srgbClr val="002060"/>
                </a:solidFill>
                <a:latin typeface="+mj-lt"/>
              </a:rPr>
              <a:t>Intérêt de la méthode :</a:t>
            </a:r>
            <a:endParaRPr lang="fr-FR" sz="1600" u="sng" dirty="0">
              <a:solidFill>
                <a:srgbClr val="002060"/>
              </a:solidFill>
              <a:latin typeface="+mj-lt"/>
            </a:endParaRPr>
          </a:p>
        </p:txBody>
      </p:sp>
      <p:sp>
        <p:nvSpPr>
          <p:cNvPr id="15" name="ZoneTexte 14"/>
          <p:cNvSpPr txBox="1"/>
          <p:nvPr/>
        </p:nvSpPr>
        <p:spPr>
          <a:xfrm>
            <a:off x="810001" y="5528220"/>
            <a:ext cx="2685800"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Facile d’implémentation</a:t>
            </a:r>
            <a:endParaRPr lang="fr-FR" dirty="0">
              <a:solidFill>
                <a:srgbClr val="002060"/>
              </a:solidFill>
              <a:latin typeface="+mj-lt"/>
            </a:endParaRPr>
          </a:p>
        </p:txBody>
      </p:sp>
      <p:sp>
        <p:nvSpPr>
          <p:cNvPr id="16" name="ZoneTexte 15"/>
          <p:cNvSpPr txBox="1"/>
          <p:nvPr/>
        </p:nvSpPr>
        <p:spPr>
          <a:xfrm>
            <a:off x="819526" y="5897552"/>
            <a:ext cx="2444708"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Pas de </a:t>
            </a:r>
            <a:r>
              <a:rPr lang="fr-FR" dirty="0" err="1" smtClean="0">
                <a:solidFill>
                  <a:srgbClr val="002060"/>
                </a:solidFill>
                <a:latin typeface="+mj-lt"/>
              </a:rPr>
              <a:t>jitter</a:t>
            </a:r>
            <a:r>
              <a:rPr lang="fr-FR" dirty="0" smtClean="0">
                <a:solidFill>
                  <a:srgbClr val="002060"/>
                </a:solidFill>
                <a:latin typeface="+mj-lt"/>
              </a:rPr>
              <a:t> temporel</a:t>
            </a:r>
            <a:endParaRPr lang="fr-FR" dirty="0">
              <a:solidFill>
                <a:srgbClr val="002060"/>
              </a:solidFill>
              <a:latin typeface="+mj-lt"/>
            </a:endParaRPr>
          </a:p>
        </p:txBody>
      </p:sp>
      <p:sp>
        <p:nvSpPr>
          <p:cNvPr id="18" name="ZoneTexte 17"/>
          <p:cNvSpPr txBox="1"/>
          <p:nvPr/>
        </p:nvSpPr>
        <p:spPr>
          <a:xfrm>
            <a:off x="346320" y="5712886"/>
            <a:ext cx="473206" cy="369332"/>
          </a:xfrm>
          <a:prstGeom prst="rect">
            <a:avLst/>
          </a:prstGeom>
          <a:noFill/>
        </p:spPr>
        <p:txBody>
          <a:bodyPr wrap="none" rtlCol="0">
            <a:spAutoFit/>
          </a:bodyPr>
          <a:lstStyle/>
          <a:p>
            <a:r>
              <a:rPr lang="fr-FR" dirty="0" smtClean="0"/>
              <a:t>(+)</a:t>
            </a:r>
            <a:endParaRPr lang="fr-FR" dirty="0"/>
          </a:p>
        </p:txBody>
      </p:sp>
      <p:sp>
        <p:nvSpPr>
          <p:cNvPr id="19" name="ZoneTexte 18"/>
          <p:cNvSpPr txBox="1"/>
          <p:nvPr/>
        </p:nvSpPr>
        <p:spPr>
          <a:xfrm>
            <a:off x="4041072" y="5560486"/>
            <a:ext cx="5047536"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Résolution limitée par la dynamique de détection</a:t>
            </a:r>
            <a:endParaRPr lang="fr-FR" dirty="0">
              <a:solidFill>
                <a:srgbClr val="002060"/>
              </a:solidFill>
              <a:latin typeface="+mj-lt"/>
            </a:endParaRPr>
          </a:p>
        </p:txBody>
      </p:sp>
      <p:sp>
        <p:nvSpPr>
          <p:cNvPr id="20" name="ZoneTexte 19"/>
          <p:cNvSpPr txBox="1"/>
          <p:nvPr/>
        </p:nvSpPr>
        <p:spPr>
          <a:xfrm>
            <a:off x="3663116" y="5712886"/>
            <a:ext cx="415498" cy="369332"/>
          </a:xfrm>
          <a:prstGeom prst="rect">
            <a:avLst/>
          </a:prstGeom>
          <a:noFill/>
        </p:spPr>
        <p:txBody>
          <a:bodyPr wrap="none" rtlCol="0">
            <a:spAutoFit/>
          </a:bodyPr>
          <a:lstStyle/>
          <a:p>
            <a:r>
              <a:rPr lang="fr-FR" dirty="0" smtClean="0"/>
              <a:t>(-)</a:t>
            </a:r>
            <a:endParaRPr lang="fr-FR" dirty="0"/>
          </a:p>
        </p:txBody>
      </p:sp>
      <p:sp>
        <p:nvSpPr>
          <p:cNvPr id="24" name="ZoneTexte 23"/>
          <p:cNvSpPr txBox="1"/>
          <p:nvPr/>
        </p:nvSpPr>
        <p:spPr>
          <a:xfrm>
            <a:off x="4079172" y="5897552"/>
            <a:ext cx="4450321" cy="646331"/>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Résolution limitée par la durée d’impulsion</a:t>
            </a:r>
          </a:p>
          <a:p>
            <a:r>
              <a:rPr lang="fr-FR" dirty="0" smtClean="0">
                <a:solidFill>
                  <a:srgbClr val="002060"/>
                </a:solidFill>
                <a:latin typeface="+mj-lt"/>
              </a:rPr>
              <a:t>    (&lt;10 microns)</a:t>
            </a:r>
            <a:endParaRPr lang="fr-FR" dirty="0">
              <a:solidFill>
                <a:srgbClr val="002060"/>
              </a:solidFill>
              <a:latin typeface="+mj-lt"/>
            </a:endParaRPr>
          </a:p>
        </p:txBody>
      </p:sp>
      <p:sp>
        <p:nvSpPr>
          <p:cNvPr id="1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15</a:t>
            </a:fld>
            <a:endParaRPr lang="fr-FR" dirty="0">
              <a:solidFill>
                <a:srgbClr val="002060"/>
              </a:solidFill>
            </a:endParaRPr>
          </a:p>
        </p:txBody>
      </p:sp>
      <p:graphicFrame>
        <p:nvGraphicFramePr>
          <p:cNvPr id="26" name="Object 39"/>
          <p:cNvGraphicFramePr>
            <a:graphicFrameLocks noChangeAspect="1"/>
          </p:cNvGraphicFramePr>
          <p:nvPr/>
        </p:nvGraphicFramePr>
        <p:xfrm>
          <a:off x="961591" y="2150584"/>
          <a:ext cx="440456" cy="246619"/>
        </p:xfrm>
        <a:graphic>
          <a:graphicData uri="http://schemas.openxmlformats.org/presentationml/2006/ole">
            <p:oleObj spid="_x0000_s220161" name="Équation" r:id="rId4" imgW="317160" imgH="177480" progId="Equation.3">
              <p:embed/>
            </p:oleObj>
          </a:graphicData>
        </a:graphic>
      </p:graphicFrame>
      <p:graphicFrame>
        <p:nvGraphicFramePr>
          <p:cNvPr id="27" name="Object 39"/>
          <p:cNvGraphicFramePr>
            <a:graphicFrameLocks noChangeAspect="1"/>
          </p:cNvGraphicFramePr>
          <p:nvPr/>
        </p:nvGraphicFramePr>
        <p:xfrm>
          <a:off x="883760" y="3446787"/>
          <a:ext cx="546100" cy="247650"/>
        </p:xfrm>
        <a:graphic>
          <a:graphicData uri="http://schemas.openxmlformats.org/presentationml/2006/ole">
            <p:oleObj spid="_x0000_s220162" name="Équation" r:id="rId5" imgW="393480" imgH="177480" progId="Equation.3">
              <p:embed/>
            </p:oleObj>
          </a:graphicData>
        </a:graphic>
      </p:graphicFrame>
      <p:pic>
        <p:nvPicPr>
          <p:cNvPr id="29" name="Image 28" descr="SDI1.png"/>
          <p:cNvPicPr>
            <a:picLocks noChangeAspect="1"/>
          </p:cNvPicPr>
          <p:nvPr/>
        </p:nvPicPr>
        <p:blipFill>
          <a:blip r:embed="rId6"/>
          <a:stretch>
            <a:fillRect/>
          </a:stretch>
        </p:blipFill>
        <p:spPr>
          <a:xfrm>
            <a:off x="147720" y="2763329"/>
            <a:ext cx="2657128" cy="1896967"/>
          </a:xfrm>
          <a:prstGeom prst="rect">
            <a:avLst/>
          </a:prstGeom>
        </p:spPr>
      </p:pic>
      <p:sp>
        <p:nvSpPr>
          <p:cNvPr id="31" name="ZoneTexte 30"/>
          <p:cNvSpPr txBox="1"/>
          <p:nvPr/>
        </p:nvSpPr>
        <p:spPr>
          <a:xfrm>
            <a:off x="961591" y="2455552"/>
            <a:ext cx="873957" cy="276999"/>
          </a:xfrm>
          <a:prstGeom prst="rect">
            <a:avLst/>
          </a:prstGeom>
          <a:noFill/>
        </p:spPr>
        <p:txBody>
          <a:bodyPr wrap="none" rtlCol="0">
            <a:spAutoFit/>
          </a:bodyPr>
          <a:lstStyle/>
          <a:p>
            <a:r>
              <a:rPr lang="fr-FR" sz="1200" dirty="0" smtClean="0"/>
              <a:t>(</a:t>
            </a:r>
            <a:r>
              <a:rPr lang="fr-FR" sz="1200" dirty="0" err="1" smtClean="0"/>
              <a:t>prépulse</a:t>
            </a:r>
            <a:r>
              <a:rPr lang="fr-FR" sz="1200" dirty="0" smtClean="0"/>
              <a:t>)</a:t>
            </a:r>
            <a:endParaRPr lang="fr-FR" sz="1200" dirty="0"/>
          </a:p>
        </p:txBody>
      </p:sp>
      <p:pic>
        <p:nvPicPr>
          <p:cNvPr id="33" name="Image 32" descr="prepulseImpulsion.png"/>
          <p:cNvPicPr>
            <a:picLocks noChangeAspect="1"/>
          </p:cNvPicPr>
          <p:nvPr/>
        </p:nvPicPr>
        <p:blipFill>
          <a:blip r:embed="rId7"/>
          <a:stretch>
            <a:fillRect/>
          </a:stretch>
        </p:blipFill>
        <p:spPr>
          <a:xfrm>
            <a:off x="284192" y="2216057"/>
            <a:ext cx="981737" cy="1145942"/>
          </a:xfrm>
          <a:prstGeom prst="rect">
            <a:avLst/>
          </a:prstGeom>
        </p:spPr>
      </p:pic>
      <p:pic>
        <p:nvPicPr>
          <p:cNvPr id="34" name="Image 33" descr="SDI1.png"/>
          <p:cNvPicPr>
            <a:picLocks noChangeAspect="1"/>
          </p:cNvPicPr>
          <p:nvPr/>
        </p:nvPicPr>
        <p:blipFill>
          <a:blip r:embed="rId8"/>
          <a:stretch>
            <a:fillRect/>
          </a:stretch>
        </p:blipFill>
        <p:spPr>
          <a:xfrm>
            <a:off x="2804848" y="2715299"/>
            <a:ext cx="2744406" cy="1375967"/>
          </a:xfrm>
          <a:prstGeom prst="rect">
            <a:avLst/>
          </a:prstGeom>
        </p:spPr>
      </p:pic>
      <p:pic>
        <p:nvPicPr>
          <p:cNvPr id="35" name="Image 34" descr="SDI2.png"/>
          <p:cNvPicPr>
            <a:picLocks noChangeAspect="1"/>
          </p:cNvPicPr>
          <p:nvPr/>
        </p:nvPicPr>
        <p:blipFill>
          <a:blip r:embed="rId9"/>
          <a:stretch>
            <a:fillRect/>
          </a:stretch>
        </p:blipFill>
        <p:spPr>
          <a:xfrm>
            <a:off x="2804848" y="2713795"/>
            <a:ext cx="2744406" cy="1377472"/>
          </a:xfrm>
          <a:prstGeom prst="rect">
            <a:avLst/>
          </a:prstGeom>
        </p:spPr>
      </p:pic>
      <p:pic>
        <p:nvPicPr>
          <p:cNvPr id="37" name="Image 36" descr="SDI-champsLoingtain.png"/>
          <p:cNvPicPr>
            <a:picLocks noChangeAspect="1"/>
          </p:cNvPicPr>
          <p:nvPr/>
        </p:nvPicPr>
        <p:blipFill>
          <a:blip r:embed="rId10"/>
          <a:stretch>
            <a:fillRect/>
          </a:stretch>
        </p:blipFill>
        <p:spPr>
          <a:xfrm>
            <a:off x="5549254" y="2455552"/>
            <a:ext cx="2868052" cy="207249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4" grpId="0"/>
      <p:bldP spid="15" grpId="0"/>
      <p:bldP spid="16" grpId="0"/>
      <p:bldP spid="18" grpId="0"/>
      <p:bldP spid="19" grpId="0"/>
      <p:bldP spid="20"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3"/>
          <p:cNvSpPr txBox="1">
            <a:spLocks noChangeArrowheads="1"/>
          </p:cNvSpPr>
          <p:nvPr/>
        </p:nvSpPr>
        <p:spPr bwMode="auto">
          <a:xfrm>
            <a:off x="1504950" y="1104484"/>
            <a:ext cx="1378904"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400" dirty="0">
                <a:solidFill>
                  <a:srgbClr val="002060"/>
                </a:solidFill>
              </a:rPr>
              <a:t> </a:t>
            </a:r>
            <a:r>
              <a:rPr lang="fr-FR" sz="1600" dirty="0" smtClean="0">
                <a:solidFill>
                  <a:srgbClr val="002060"/>
                </a:solidFill>
              </a:rPr>
              <a:t>Expérience </a:t>
            </a:r>
            <a:r>
              <a:rPr lang="fr-FR" sz="1400" dirty="0" smtClean="0">
                <a:solidFill>
                  <a:srgbClr val="002060"/>
                </a:solidFill>
              </a:rPr>
              <a:t>:</a:t>
            </a:r>
            <a:endParaRPr lang="fr-FR" sz="1400" dirty="0">
              <a:solidFill>
                <a:srgbClr val="002060"/>
              </a:solidFill>
            </a:endParaRPr>
          </a:p>
        </p:txBody>
      </p:sp>
      <p:pic>
        <p:nvPicPr>
          <p:cNvPr id="18447" name="Image 35" descr="GradientMeasurement.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5091113" y="4229894"/>
            <a:ext cx="3930650" cy="2128838"/>
          </a:xfrm>
          <a:prstGeom prst="rect">
            <a:avLst/>
          </a:prstGeom>
          <a:noFill/>
          <a:ln w="9525">
            <a:noFill/>
            <a:miter lim="800000"/>
            <a:headEnd/>
            <a:tailEnd/>
          </a:ln>
        </p:spPr>
      </p:pic>
      <p:sp>
        <p:nvSpPr>
          <p:cNvPr id="37" name="ZoneTexte 33"/>
          <p:cNvSpPr txBox="1">
            <a:spLocks noChangeArrowheads="1"/>
          </p:cNvSpPr>
          <p:nvPr/>
        </p:nvSpPr>
        <p:spPr bwMode="auto">
          <a:xfrm>
            <a:off x="5588517" y="1408534"/>
            <a:ext cx="1252266"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latin typeface="+mj-lt"/>
                <a:cs typeface="Arial" pitchFamily="34" charset="0"/>
              </a:rPr>
              <a:t> </a:t>
            </a:r>
            <a:r>
              <a:rPr lang="fr-FR" sz="1600" dirty="0" smtClean="0">
                <a:solidFill>
                  <a:srgbClr val="002060"/>
                </a:solidFill>
                <a:latin typeface="+mj-lt"/>
                <a:cs typeface="Arial" pitchFamily="34" charset="0"/>
              </a:rPr>
              <a:t>Résultats :</a:t>
            </a:r>
            <a:endParaRPr lang="fr-FR" sz="1600" dirty="0">
              <a:solidFill>
                <a:srgbClr val="002060"/>
              </a:solidFill>
              <a:latin typeface="+mj-lt"/>
              <a:cs typeface="Arial" pitchFamily="34" charset="0"/>
            </a:endParaRPr>
          </a:p>
        </p:txBody>
      </p:sp>
      <p:pic>
        <p:nvPicPr>
          <p:cNvPr id="18449" name="Image 37" descr="ComparaisonSDIexpVSmanip.PNG"/>
          <p:cNvPicPr>
            <a:picLocks noChangeAspect="1"/>
          </p:cNvPicPr>
          <p:nvPr/>
        </p:nvPicPr>
        <p:blipFill>
          <a:blip r:embed="rId5">
            <a:clrChange>
              <a:clrFrom>
                <a:srgbClr val="FFFFFF"/>
              </a:clrFrom>
              <a:clrTo>
                <a:srgbClr val="FFFFFF">
                  <a:alpha val="0"/>
                </a:srgbClr>
              </a:clrTo>
            </a:clrChange>
          </a:blip>
          <a:srcRect b="12227"/>
          <a:stretch>
            <a:fillRect/>
          </a:stretch>
        </p:blipFill>
        <p:spPr bwMode="auto">
          <a:xfrm>
            <a:off x="5303838" y="1952625"/>
            <a:ext cx="3840162" cy="1595438"/>
          </a:xfrm>
          <a:prstGeom prst="rect">
            <a:avLst/>
          </a:prstGeom>
          <a:noFill/>
          <a:ln w="9525">
            <a:noFill/>
            <a:miter lim="800000"/>
            <a:headEnd/>
            <a:tailEnd/>
          </a:ln>
        </p:spPr>
      </p:pic>
      <p:sp>
        <p:nvSpPr>
          <p:cNvPr id="18450" name="ZoneTexte 53"/>
          <p:cNvSpPr txBox="1">
            <a:spLocks noChangeArrowheads="1"/>
          </p:cNvSpPr>
          <p:nvPr/>
        </p:nvSpPr>
        <p:spPr bwMode="auto">
          <a:xfrm rot="-5400000">
            <a:off x="4730750" y="2257425"/>
            <a:ext cx="976313" cy="277813"/>
          </a:xfrm>
          <a:prstGeom prst="rect">
            <a:avLst/>
          </a:prstGeom>
          <a:noFill/>
          <a:ln w="9525">
            <a:noFill/>
            <a:miter lim="800000"/>
            <a:headEnd/>
            <a:tailEnd/>
          </a:ln>
        </p:spPr>
        <p:txBody>
          <a:bodyPr wrap="none">
            <a:spAutoFit/>
          </a:bodyPr>
          <a:lstStyle/>
          <a:p>
            <a:r>
              <a:rPr lang="fr-FR" sz="1200" i="1" dirty="0">
                <a:solidFill>
                  <a:srgbClr val="002060"/>
                </a:solidFill>
              </a:rPr>
              <a:t>Simulations</a:t>
            </a:r>
          </a:p>
        </p:txBody>
      </p:sp>
      <p:sp>
        <p:nvSpPr>
          <p:cNvPr id="18451" name="ZoneTexte 53"/>
          <p:cNvSpPr txBox="1">
            <a:spLocks noChangeArrowheads="1"/>
          </p:cNvSpPr>
          <p:nvPr/>
        </p:nvSpPr>
        <p:spPr bwMode="auto">
          <a:xfrm rot="-5400000">
            <a:off x="4843463" y="3052763"/>
            <a:ext cx="773112" cy="277812"/>
          </a:xfrm>
          <a:prstGeom prst="rect">
            <a:avLst/>
          </a:prstGeom>
          <a:noFill/>
          <a:ln w="9525">
            <a:noFill/>
            <a:miter lim="800000"/>
            <a:headEnd/>
            <a:tailEnd/>
          </a:ln>
        </p:spPr>
        <p:txBody>
          <a:bodyPr wrap="none">
            <a:spAutoFit/>
          </a:bodyPr>
          <a:lstStyle/>
          <a:p>
            <a:r>
              <a:rPr lang="fr-FR" sz="1200" i="1" dirty="0">
                <a:solidFill>
                  <a:srgbClr val="002060"/>
                </a:solidFill>
              </a:rPr>
              <a:t>Mesures</a:t>
            </a:r>
          </a:p>
        </p:txBody>
      </p:sp>
      <p:graphicFrame>
        <p:nvGraphicFramePr>
          <p:cNvPr id="18434" name="Object 29"/>
          <p:cNvGraphicFramePr>
            <a:graphicFrameLocks noChangeAspect="1"/>
          </p:cNvGraphicFramePr>
          <p:nvPr/>
        </p:nvGraphicFramePr>
        <p:xfrm>
          <a:off x="6915150" y="1431925"/>
          <a:ext cx="2116138" cy="288925"/>
        </p:xfrm>
        <a:graphic>
          <a:graphicData uri="http://schemas.openxmlformats.org/presentationml/2006/ole">
            <p:oleObj spid="_x0000_s218114" name="Équation" r:id="rId6" imgW="1854000" imgH="253800" progId="Equation.3">
              <p:embed/>
            </p:oleObj>
          </a:graphicData>
        </a:graphic>
      </p:graphicFrame>
      <p:graphicFrame>
        <p:nvGraphicFramePr>
          <p:cNvPr id="38" name="Object 25"/>
          <p:cNvGraphicFramePr>
            <a:graphicFrameLocks noChangeAspect="1"/>
          </p:cNvGraphicFramePr>
          <p:nvPr/>
        </p:nvGraphicFramePr>
        <p:xfrm>
          <a:off x="514350" y="5180013"/>
          <a:ext cx="1036318" cy="431800"/>
        </p:xfrm>
        <a:graphic>
          <a:graphicData uri="http://schemas.openxmlformats.org/presentationml/2006/ole">
            <p:oleObj spid="_x0000_s218115" name="Équation" r:id="rId7" imgW="609480" imgH="253800" progId="Equation.3">
              <p:embed/>
            </p:oleObj>
          </a:graphicData>
        </a:graphic>
      </p:graphicFrame>
      <p:graphicFrame>
        <p:nvGraphicFramePr>
          <p:cNvPr id="40" name="Object 8"/>
          <p:cNvGraphicFramePr>
            <a:graphicFrameLocks noChangeAspect="1"/>
          </p:cNvGraphicFramePr>
          <p:nvPr/>
        </p:nvGraphicFramePr>
        <p:xfrm>
          <a:off x="590550" y="5641975"/>
          <a:ext cx="3660775" cy="923925"/>
        </p:xfrm>
        <a:graphic>
          <a:graphicData uri="http://schemas.openxmlformats.org/presentationml/2006/ole">
            <p:oleObj spid="_x0000_s218116" name="Équation" r:id="rId8" imgW="2120760" imgH="533160" progId="Equation.3">
              <p:embed/>
            </p:oleObj>
          </a:graphicData>
        </a:graphic>
      </p:graphicFrame>
      <p:pic>
        <p:nvPicPr>
          <p:cNvPr id="20496" name="Image 31" descr="HHGdetectionFente.png"/>
          <p:cNvPicPr>
            <a:picLocks noChangeAspect="1"/>
          </p:cNvPicPr>
          <p:nvPr/>
        </p:nvPicPr>
        <p:blipFill>
          <a:blip r:embed="rId9"/>
          <a:srcRect/>
          <a:stretch>
            <a:fillRect/>
          </a:stretch>
        </p:blipFill>
        <p:spPr bwMode="auto">
          <a:xfrm>
            <a:off x="65088" y="1695450"/>
            <a:ext cx="4692650" cy="3222625"/>
          </a:xfrm>
          <a:prstGeom prst="rect">
            <a:avLst/>
          </a:prstGeom>
          <a:noFill/>
          <a:ln w="9525">
            <a:noFill/>
            <a:miter lim="800000"/>
            <a:headEnd/>
            <a:tailEnd/>
          </a:ln>
        </p:spPr>
      </p:pic>
      <p:grpSp>
        <p:nvGrpSpPr>
          <p:cNvPr id="2" name="Groupe 41"/>
          <p:cNvGrpSpPr>
            <a:grpSpLocks/>
          </p:cNvGrpSpPr>
          <p:nvPr/>
        </p:nvGrpSpPr>
        <p:grpSpPr bwMode="auto">
          <a:xfrm>
            <a:off x="590550" y="3578225"/>
            <a:ext cx="914400" cy="890588"/>
            <a:chOff x="3893751" y="1303016"/>
            <a:chExt cx="914741" cy="890961"/>
          </a:xfrm>
        </p:grpSpPr>
        <p:sp>
          <p:nvSpPr>
            <p:cNvPr id="41" name="Rectangle à coins arrondis 40"/>
            <p:cNvSpPr/>
            <p:nvPr/>
          </p:nvSpPr>
          <p:spPr>
            <a:xfrm>
              <a:off x="3893751" y="1368131"/>
              <a:ext cx="914741" cy="825846"/>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20500" name="Image 33" descr="MaskSDI.png"/>
            <p:cNvPicPr>
              <a:picLocks noChangeAspect="1"/>
            </p:cNvPicPr>
            <p:nvPr/>
          </p:nvPicPr>
          <p:blipFill>
            <a:blip r:embed="rId10"/>
            <a:srcRect/>
            <a:stretch>
              <a:fillRect/>
            </a:stretch>
          </p:blipFill>
          <p:spPr bwMode="auto">
            <a:xfrm>
              <a:off x="3893751" y="1303016"/>
              <a:ext cx="914741" cy="890961"/>
            </a:xfrm>
            <a:prstGeom prst="rect">
              <a:avLst/>
            </a:prstGeom>
            <a:noFill/>
            <a:ln w="9525">
              <a:noFill/>
              <a:miter lim="800000"/>
              <a:headEnd/>
              <a:tailEnd/>
            </a:ln>
          </p:spPr>
        </p:pic>
      </p:grpSp>
      <p:pic>
        <p:nvPicPr>
          <p:cNvPr id="26" name="Image 25" descr="tacheFocaleSDI.PNG"/>
          <p:cNvPicPr>
            <a:picLocks noChangeAspect="1"/>
          </p:cNvPicPr>
          <p:nvPr/>
        </p:nvPicPr>
        <p:blipFill>
          <a:blip r:embed="rId11">
            <a:clrChange>
              <a:clrFrom>
                <a:srgbClr val="FFFFFF"/>
              </a:clrFrom>
              <a:clrTo>
                <a:srgbClr val="FFFFFF">
                  <a:alpha val="0"/>
                </a:srgbClr>
              </a:clrTo>
            </a:clrChange>
          </a:blip>
          <a:stretch>
            <a:fillRect/>
          </a:stretch>
        </p:blipFill>
        <p:spPr>
          <a:xfrm>
            <a:off x="182563" y="1443038"/>
            <a:ext cx="1605294" cy="1657640"/>
          </a:xfrm>
          <a:prstGeom prst="rect">
            <a:avLst/>
          </a:prstGeom>
        </p:spPr>
      </p:pic>
      <p:graphicFrame>
        <p:nvGraphicFramePr>
          <p:cNvPr id="23" name="Object 8"/>
          <p:cNvGraphicFramePr>
            <a:graphicFrameLocks noChangeAspect="1"/>
          </p:cNvGraphicFramePr>
          <p:nvPr/>
        </p:nvGraphicFramePr>
        <p:xfrm>
          <a:off x="5549900" y="3624263"/>
          <a:ext cx="561975" cy="237635"/>
        </p:xfrm>
        <a:graphic>
          <a:graphicData uri="http://schemas.openxmlformats.org/presentationml/2006/ole">
            <p:oleObj spid="_x0000_s218117" name="Équation" r:id="rId12" imgW="482400" imgH="203040" progId="Equation.3">
              <p:embed/>
            </p:oleObj>
          </a:graphicData>
        </a:graphic>
      </p:graphicFrame>
      <p:graphicFrame>
        <p:nvGraphicFramePr>
          <p:cNvPr id="24" name="Object 8"/>
          <p:cNvGraphicFramePr>
            <a:graphicFrameLocks noChangeAspect="1"/>
          </p:cNvGraphicFramePr>
          <p:nvPr/>
        </p:nvGraphicFramePr>
        <p:xfrm>
          <a:off x="6516688" y="3624264"/>
          <a:ext cx="541338" cy="228908"/>
        </p:xfrm>
        <a:graphic>
          <a:graphicData uri="http://schemas.openxmlformats.org/presentationml/2006/ole">
            <p:oleObj spid="_x0000_s218118" name="Équation" r:id="rId13" imgW="482400" imgH="203040" progId="Equation.3">
              <p:embed/>
            </p:oleObj>
          </a:graphicData>
        </a:graphic>
      </p:graphicFrame>
      <p:graphicFrame>
        <p:nvGraphicFramePr>
          <p:cNvPr id="25" name="Object 8"/>
          <p:cNvGraphicFramePr>
            <a:graphicFrameLocks noChangeAspect="1"/>
          </p:cNvGraphicFramePr>
          <p:nvPr/>
        </p:nvGraphicFramePr>
        <p:xfrm>
          <a:off x="7381876" y="3614739"/>
          <a:ext cx="612692" cy="228986"/>
        </p:xfrm>
        <a:graphic>
          <a:graphicData uri="http://schemas.openxmlformats.org/presentationml/2006/ole">
            <p:oleObj spid="_x0000_s218119" name="Équation" r:id="rId14" imgW="545760" imgH="203040" progId="Equation.3">
              <p:embed/>
            </p:oleObj>
          </a:graphicData>
        </a:graphic>
      </p:graphicFrame>
      <p:graphicFrame>
        <p:nvGraphicFramePr>
          <p:cNvPr id="27" name="Object 8"/>
          <p:cNvGraphicFramePr>
            <a:graphicFrameLocks noChangeAspect="1"/>
          </p:cNvGraphicFramePr>
          <p:nvPr/>
        </p:nvGraphicFramePr>
        <p:xfrm>
          <a:off x="8316913" y="3605213"/>
          <a:ext cx="652462" cy="238125"/>
        </p:xfrm>
        <a:graphic>
          <a:graphicData uri="http://schemas.openxmlformats.org/presentationml/2006/ole">
            <p:oleObj spid="_x0000_s218120" name="Équation" r:id="rId15" imgW="558720" imgH="203040" progId="Equation.3">
              <p:embed/>
            </p:oleObj>
          </a:graphicData>
        </a:graphic>
      </p:graphicFrame>
      <p:sp>
        <p:nvSpPr>
          <p:cNvPr id="22" name="ZoneTexte 21"/>
          <p:cNvSpPr txBox="1"/>
          <p:nvPr/>
        </p:nvSpPr>
        <p:spPr>
          <a:xfrm>
            <a:off x="1282590" y="2699822"/>
            <a:ext cx="461986" cy="369332"/>
          </a:xfrm>
          <a:prstGeom prst="rect">
            <a:avLst/>
          </a:prstGeom>
          <a:noFill/>
        </p:spPr>
        <p:txBody>
          <a:bodyPr wrap="none" rtlCol="0">
            <a:spAutoFit/>
          </a:bodyPr>
          <a:lstStyle/>
          <a:p>
            <a:r>
              <a:rPr lang="fr-FR" dirty="0" err="1" smtClean="0">
                <a:solidFill>
                  <a:schemeClr val="bg1"/>
                </a:solidFill>
              </a:rPr>
              <a:t>I</a:t>
            </a:r>
            <a:r>
              <a:rPr lang="fr-FR" sz="1200" dirty="0" err="1" smtClean="0">
                <a:solidFill>
                  <a:schemeClr val="bg1"/>
                </a:solidFill>
              </a:rPr>
              <a:t>p</a:t>
            </a:r>
            <a:r>
              <a:rPr lang="fr-FR" sz="1200" dirty="0" smtClean="0">
                <a:solidFill>
                  <a:schemeClr val="bg1"/>
                </a:solidFill>
              </a:rPr>
              <a:t>,1</a:t>
            </a:r>
            <a:endParaRPr lang="fr-FR" sz="1200" dirty="0">
              <a:solidFill>
                <a:schemeClr val="bg1"/>
              </a:solidFill>
            </a:endParaRPr>
          </a:p>
        </p:txBody>
      </p:sp>
      <p:sp>
        <p:nvSpPr>
          <p:cNvPr id="28" name="ZoneTexte 27"/>
          <p:cNvSpPr txBox="1"/>
          <p:nvPr/>
        </p:nvSpPr>
        <p:spPr>
          <a:xfrm>
            <a:off x="252191" y="1850470"/>
            <a:ext cx="461986" cy="369332"/>
          </a:xfrm>
          <a:prstGeom prst="rect">
            <a:avLst/>
          </a:prstGeom>
          <a:noFill/>
        </p:spPr>
        <p:txBody>
          <a:bodyPr wrap="none" rtlCol="0">
            <a:spAutoFit/>
          </a:bodyPr>
          <a:lstStyle/>
          <a:p>
            <a:r>
              <a:rPr lang="fr-FR" dirty="0" err="1" smtClean="0">
                <a:solidFill>
                  <a:schemeClr val="bg1"/>
                </a:solidFill>
              </a:rPr>
              <a:t>I</a:t>
            </a:r>
            <a:r>
              <a:rPr lang="fr-FR" sz="1200" dirty="0" err="1" smtClean="0">
                <a:solidFill>
                  <a:schemeClr val="bg1"/>
                </a:solidFill>
              </a:rPr>
              <a:t>p</a:t>
            </a:r>
            <a:r>
              <a:rPr lang="fr-FR" sz="1200" dirty="0" smtClean="0">
                <a:solidFill>
                  <a:schemeClr val="bg1"/>
                </a:solidFill>
              </a:rPr>
              <a:t>,2</a:t>
            </a:r>
            <a:endParaRPr lang="fr-FR" sz="1200" dirty="0">
              <a:solidFill>
                <a:schemeClr val="bg1"/>
              </a:solidFill>
            </a:endParaRPr>
          </a:p>
        </p:txBody>
      </p:sp>
      <p:cxnSp>
        <p:nvCxnSpPr>
          <p:cNvPr id="30" name="Connecteur droit avec flèche 29"/>
          <p:cNvCxnSpPr/>
          <p:nvPr/>
        </p:nvCxnSpPr>
        <p:spPr>
          <a:xfrm flipH="1" flipV="1">
            <a:off x="1076325" y="2543175"/>
            <a:ext cx="244365" cy="369888"/>
          </a:xfrm>
          <a:prstGeom prst="straightConnector1">
            <a:avLst/>
          </a:prstGeom>
          <a:ln w="12700">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514350" y="2181702"/>
            <a:ext cx="252633" cy="209073"/>
          </a:xfrm>
          <a:prstGeom prst="straightConnector1">
            <a:avLst/>
          </a:prstGeom>
          <a:ln w="127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29"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32"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16</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4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4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4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8450" grpId="0"/>
      <p:bldP spid="18451" grpId="0"/>
      <p:bldP spid="22"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ZoneTexte 33"/>
          <p:cNvSpPr txBox="1">
            <a:spLocks noChangeArrowheads="1"/>
          </p:cNvSpPr>
          <p:nvPr/>
        </p:nvSpPr>
        <p:spPr bwMode="auto">
          <a:xfrm>
            <a:off x="155575" y="1209675"/>
            <a:ext cx="3038475" cy="307975"/>
          </a:xfrm>
          <a:prstGeom prst="rect">
            <a:avLst/>
          </a:prstGeom>
          <a:solidFill>
            <a:schemeClr val="accent5">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400" dirty="0">
                <a:solidFill>
                  <a:srgbClr val="002060"/>
                </a:solidFill>
              </a:rPr>
              <a:t> Algorithme reconstruction de phase:</a:t>
            </a:r>
          </a:p>
        </p:txBody>
      </p:sp>
      <p:sp>
        <p:nvSpPr>
          <p:cNvPr id="21511" name="ZoneTexte 11"/>
          <p:cNvSpPr txBox="1">
            <a:spLocks noChangeArrowheads="1"/>
          </p:cNvSpPr>
          <p:nvPr/>
        </p:nvSpPr>
        <p:spPr bwMode="auto">
          <a:xfrm>
            <a:off x="6375400" y="2030412"/>
            <a:ext cx="2539478" cy="307777"/>
          </a:xfrm>
          <a:prstGeom prst="rect">
            <a:avLst/>
          </a:prstGeom>
          <a:noFill/>
          <a:ln w="9525">
            <a:noFill/>
            <a:miter lim="800000"/>
            <a:headEnd/>
            <a:tailEnd/>
          </a:ln>
        </p:spPr>
        <p:txBody>
          <a:bodyPr wrap="none">
            <a:spAutoFit/>
          </a:bodyPr>
          <a:lstStyle/>
          <a:p>
            <a:r>
              <a:rPr lang="fr-FR" sz="1400" dirty="0" smtClean="0">
                <a:solidFill>
                  <a:srgbClr val="002060"/>
                </a:solidFill>
              </a:rPr>
              <a:t>Mesure (espace de Fourier) : </a:t>
            </a:r>
            <a:endParaRPr lang="fr-FR" sz="1400" dirty="0">
              <a:solidFill>
                <a:srgbClr val="002060"/>
              </a:solidFill>
            </a:endParaRPr>
          </a:p>
        </p:txBody>
      </p:sp>
      <p:sp>
        <p:nvSpPr>
          <p:cNvPr id="21514" name="ZoneTexte 26"/>
          <p:cNvSpPr txBox="1">
            <a:spLocks noChangeArrowheads="1"/>
          </p:cNvSpPr>
          <p:nvPr/>
        </p:nvSpPr>
        <p:spPr bwMode="auto">
          <a:xfrm>
            <a:off x="723502" y="1846590"/>
            <a:ext cx="2571538" cy="523220"/>
          </a:xfrm>
          <a:prstGeom prst="rect">
            <a:avLst/>
          </a:prstGeom>
          <a:noFill/>
          <a:ln w="9525">
            <a:noFill/>
            <a:miter lim="800000"/>
            <a:headEnd/>
            <a:tailEnd/>
          </a:ln>
        </p:spPr>
        <p:txBody>
          <a:bodyPr wrap="none">
            <a:spAutoFit/>
          </a:bodyPr>
          <a:lstStyle/>
          <a:p>
            <a:pPr algn="ctr"/>
            <a:r>
              <a:rPr lang="fr-FR" sz="1400" dirty="0" smtClean="0">
                <a:solidFill>
                  <a:srgbClr val="002060"/>
                </a:solidFill>
              </a:rPr>
              <a:t>Objet </a:t>
            </a:r>
            <a:r>
              <a:rPr lang="fr-FR" sz="1400" u="sng" dirty="0">
                <a:solidFill>
                  <a:srgbClr val="002060"/>
                </a:solidFill>
              </a:rPr>
              <a:t>complexe</a:t>
            </a:r>
            <a:r>
              <a:rPr lang="fr-FR" sz="1400" dirty="0">
                <a:solidFill>
                  <a:srgbClr val="002060"/>
                </a:solidFill>
              </a:rPr>
              <a:t> </a:t>
            </a:r>
            <a:r>
              <a:rPr lang="fr-FR" sz="1400" dirty="0" smtClean="0">
                <a:solidFill>
                  <a:srgbClr val="002060"/>
                </a:solidFill>
              </a:rPr>
              <a:t>à reconstruire</a:t>
            </a:r>
          </a:p>
          <a:p>
            <a:pPr algn="ctr"/>
            <a:r>
              <a:rPr lang="fr-FR" sz="1400" dirty="0" smtClean="0">
                <a:solidFill>
                  <a:srgbClr val="002060"/>
                </a:solidFill>
              </a:rPr>
              <a:t>(espace </a:t>
            </a:r>
            <a:r>
              <a:rPr lang="fr-FR" sz="1400" dirty="0" smtClean="0">
                <a:solidFill>
                  <a:srgbClr val="002060"/>
                </a:solidFill>
              </a:rPr>
              <a:t>réel) : </a:t>
            </a:r>
            <a:endParaRPr lang="fr-FR" sz="1400" dirty="0">
              <a:solidFill>
                <a:srgbClr val="002060"/>
              </a:solidFill>
            </a:endParaRPr>
          </a:p>
        </p:txBody>
      </p:sp>
      <p:pic>
        <p:nvPicPr>
          <p:cNvPr id="21526" name="Image 26" descr="SDI_schema.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3194050" y="1209675"/>
            <a:ext cx="3181350" cy="3254695"/>
          </a:xfrm>
          <a:prstGeom prst="rect">
            <a:avLst/>
          </a:prstGeom>
          <a:noFill/>
          <a:ln w="9525">
            <a:noFill/>
            <a:miter lim="800000"/>
            <a:headEnd/>
            <a:tailEnd/>
          </a:ln>
        </p:spPr>
      </p:pic>
      <p:graphicFrame>
        <p:nvGraphicFramePr>
          <p:cNvPr id="3" name="Object 3"/>
          <p:cNvGraphicFramePr>
            <a:graphicFrameLocks noChangeAspect="1"/>
          </p:cNvGraphicFramePr>
          <p:nvPr/>
        </p:nvGraphicFramePr>
        <p:xfrm>
          <a:off x="6375400" y="2270125"/>
          <a:ext cx="2247900" cy="579438"/>
        </p:xfrm>
        <a:graphic>
          <a:graphicData uri="http://schemas.openxmlformats.org/presentationml/2006/ole">
            <p:oleObj spid="_x0000_s328707" name="Équation" r:id="rId5" imgW="1180800" imgH="304560" progId="Equation.3">
              <p:embed/>
            </p:oleObj>
          </a:graphicData>
        </a:graphic>
      </p:graphicFrame>
      <p:graphicFrame>
        <p:nvGraphicFramePr>
          <p:cNvPr id="23" name="Object 3"/>
          <p:cNvGraphicFramePr>
            <a:graphicFrameLocks noChangeAspect="1"/>
          </p:cNvGraphicFramePr>
          <p:nvPr/>
        </p:nvGraphicFramePr>
        <p:xfrm>
          <a:off x="642972" y="3044825"/>
          <a:ext cx="288925" cy="288925"/>
        </p:xfrm>
        <a:graphic>
          <a:graphicData uri="http://schemas.openxmlformats.org/presentationml/2006/ole">
            <p:oleObj spid="_x0000_s328708" name="Équation" r:id="rId6" imgW="152280" imgH="152280" progId="Equation.3">
              <p:embed/>
            </p:oleObj>
          </a:graphicData>
        </a:graphic>
      </p:graphicFrame>
      <p:sp>
        <p:nvSpPr>
          <p:cNvPr id="24" name="ZoneTexte 23"/>
          <p:cNvSpPr txBox="1"/>
          <p:nvPr/>
        </p:nvSpPr>
        <p:spPr>
          <a:xfrm>
            <a:off x="855697" y="3054548"/>
            <a:ext cx="1915909" cy="307777"/>
          </a:xfrm>
          <a:prstGeom prst="rect">
            <a:avLst/>
          </a:prstGeom>
          <a:noFill/>
        </p:spPr>
        <p:txBody>
          <a:bodyPr wrap="none" rtlCol="0">
            <a:spAutoFit/>
          </a:bodyPr>
          <a:lstStyle/>
          <a:p>
            <a:r>
              <a:rPr lang="fr-FR" sz="1400" dirty="0" smtClean="0"/>
              <a:t>: transmission plasma</a:t>
            </a:r>
            <a:endParaRPr lang="fr-FR" sz="1400" dirty="0"/>
          </a:p>
        </p:txBody>
      </p:sp>
      <p:graphicFrame>
        <p:nvGraphicFramePr>
          <p:cNvPr id="26" name="Object 3"/>
          <p:cNvGraphicFramePr>
            <a:graphicFrameLocks noChangeAspect="1"/>
          </p:cNvGraphicFramePr>
          <p:nvPr/>
        </p:nvGraphicFramePr>
        <p:xfrm>
          <a:off x="598522" y="3290888"/>
          <a:ext cx="360362" cy="433387"/>
        </p:xfrm>
        <a:graphic>
          <a:graphicData uri="http://schemas.openxmlformats.org/presentationml/2006/ole">
            <p:oleObj spid="_x0000_s328709" name="Équation" r:id="rId7" imgW="190440" imgH="228600" progId="Equation.3">
              <p:embed/>
            </p:oleObj>
          </a:graphicData>
        </a:graphic>
      </p:graphicFrame>
      <p:sp>
        <p:nvSpPr>
          <p:cNvPr id="27" name="ZoneTexte 26"/>
          <p:cNvSpPr txBox="1"/>
          <p:nvPr/>
        </p:nvSpPr>
        <p:spPr>
          <a:xfrm>
            <a:off x="865222" y="3378398"/>
            <a:ext cx="2209195" cy="307777"/>
          </a:xfrm>
          <a:prstGeom prst="rect">
            <a:avLst/>
          </a:prstGeom>
          <a:noFill/>
        </p:spPr>
        <p:txBody>
          <a:bodyPr wrap="none" rtlCol="0">
            <a:spAutoFit/>
          </a:bodyPr>
          <a:lstStyle/>
          <a:p>
            <a:r>
              <a:rPr lang="fr-FR" sz="1400" dirty="0" smtClean="0"/>
              <a:t>: champs diffracté ordre 0</a:t>
            </a:r>
            <a:endParaRPr lang="fr-FR" sz="1400" dirty="0"/>
          </a:p>
        </p:txBody>
      </p:sp>
      <p:graphicFrame>
        <p:nvGraphicFramePr>
          <p:cNvPr id="28" name="Object 3"/>
          <p:cNvGraphicFramePr>
            <a:graphicFrameLocks noChangeAspect="1"/>
          </p:cNvGraphicFramePr>
          <p:nvPr/>
        </p:nvGraphicFramePr>
        <p:xfrm>
          <a:off x="555659" y="3594100"/>
          <a:ext cx="504825" cy="457200"/>
        </p:xfrm>
        <a:graphic>
          <a:graphicData uri="http://schemas.openxmlformats.org/presentationml/2006/ole">
            <p:oleObj spid="_x0000_s328710" name="Équation" r:id="rId8" imgW="266400" imgH="241200" progId="Equation.3">
              <p:embed/>
            </p:oleObj>
          </a:graphicData>
        </a:graphic>
      </p:graphicFrame>
      <p:sp>
        <p:nvSpPr>
          <p:cNvPr id="29" name="ZoneTexte 28"/>
          <p:cNvSpPr txBox="1"/>
          <p:nvPr/>
        </p:nvSpPr>
        <p:spPr>
          <a:xfrm>
            <a:off x="950947" y="3683198"/>
            <a:ext cx="2209195" cy="307777"/>
          </a:xfrm>
          <a:prstGeom prst="rect">
            <a:avLst/>
          </a:prstGeom>
          <a:noFill/>
        </p:spPr>
        <p:txBody>
          <a:bodyPr wrap="none" rtlCol="0">
            <a:spAutoFit/>
          </a:bodyPr>
          <a:lstStyle/>
          <a:p>
            <a:r>
              <a:rPr lang="fr-FR" sz="1400" dirty="0" smtClean="0"/>
              <a:t>: champs diffracté ordre 1</a:t>
            </a:r>
            <a:endParaRPr lang="fr-FR" sz="1400" dirty="0"/>
          </a:p>
        </p:txBody>
      </p:sp>
      <p:sp>
        <p:nvSpPr>
          <p:cNvPr id="30" name="ZoneTexte 29"/>
          <p:cNvSpPr txBox="1"/>
          <p:nvPr/>
        </p:nvSpPr>
        <p:spPr>
          <a:xfrm>
            <a:off x="487250" y="2689027"/>
            <a:ext cx="1031051" cy="307777"/>
          </a:xfrm>
          <a:prstGeom prst="rect">
            <a:avLst/>
          </a:prstGeom>
          <a:noFill/>
        </p:spPr>
        <p:txBody>
          <a:bodyPr wrap="none" rtlCol="0">
            <a:spAutoFit/>
          </a:bodyPr>
          <a:lstStyle/>
          <a:p>
            <a:r>
              <a:rPr lang="fr-FR" sz="1400" dirty="0" smtClean="0">
                <a:solidFill>
                  <a:srgbClr val="002060"/>
                </a:solidFill>
              </a:rPr>
              <a:t>Définition :</a:t>
            </a:r>
            <a:endParaRPr lang="fr-FR" sz="1400" dirty="0">
              <a:solidFill>
                <a:srgbClr val="002060"/>
              </a:solidFill>
            </a:endParaRPr>
          </a:p>
        </p:txBody>
      </p:sp>
      <p:sp>
        <p:nvSpPr>
          <p:cNvPr id="31" name="ZoneTexte 29"/>
          <p:cNvSpPr txBox="1">
            <a:spLocks noChangeArrowheads="1"/>
          </p:cNvSpPr>
          <p:nvPr/>
        </p:nvSpPr>
        <p:spPr bwMode="auto">
          <a:xfrm>
            <a:off x="487250" y="4310382"/>
            <a:ext cx="2820003" cy="307777"/>
          </a:xfrm>
          <a:prstGeom prst="rect">
            <a:avLst/>
          </a:prstGeom>
          <a:noFill/>
          <a:ln w="9525">
            <a:noFill/>
            <a:miter lim="800000"/>
            <a:headEnd/>
            <a:tailEnd/>
          </a:ln>
        </p:spPr>
        <p:txBody>
          <a:bodyPr wrap="none">
            <a:spAutoFit/>
          </a:bodyPr>
          <a:lstStyle/>
          <a:p>
            <a:r>
              <a:rPr lang="fr-FR" sz="1400" u="sng" dirty="0" smtClean="0">
                <a:solidFill>
                  <a:srgbClr val="002060"/>
                </a:solidFill>
              </a:rPr>
              <a:t>Reconstruire f de façon </a:t>
            </a:r>
            <a:r>
              <a:rPr lang="fr-FR" sz="1400" u="sng" dirty="0">
                <a:solidFill>
                  <a:srgbClr val="002060"/>
                </a:solidFill>
              </a:rPr>
              <a:t>unique ? </a:t>
            </a:r>
          </a:p>
        </p:txBody>
      </p:sp>
      <p:sp>
        <p:nvSpPr>
          <p:cNvPr id="32" name="ZoneTexte 30"/>
          <p:cNvSpPr txBox="1">
            <a:spLocks noChangeArrowheads="1"/>
          </p:cNvSpPr>
          <p:nvPr/>
        </p:nvSpPr>
        <p:spPr bwMode="auto">
          <a:xfrm>
            <a:off x="642972" y="5262562"/>
            <a:ext cx="3313112" cy="307975"/>
          </a:xfrm>
          <a:prstGeom prst="rect">
            <a:avLst/>
          </a:prstGeom>
          <a:noFill/>
          <a:ln w="9525">
            <a:noFill/>
            <a:miter lim="800000"/>
            <a:headEnd/>
            <a:tailEnd/>
          </a:ln>
        </p:spPr>
        <p:txBody>
          <a:bodyPr wrap="none">
            <a:spAutoFit/>
          </a:bodyPr>
          <a:lstStyle/>
          <a:p>
            <a:pPr>
              <a:buFont typeface="Wingdings" pitchFamily="2" charset="2"/>
              <a:buChar char="ü"/>
            </a:pPr>
            <a:r>
              <a:rPr lang="fr-FR" sz="1400">
                <a:solidFill>
                  <a:srgbClr val="002060"/>
                </a:solidFill>
              </a:rPr>
              <a:t> 2 dimensions, objet réel i.e. Im(f) = 0</a:t>
            </a:r>
          </a:p>
        </p:txBody>
      </p:sp>
      <p:sp>
        <p:nvSpPr>
          <p:cNvPr id="33" name="ZoneTexte 31"/>
          <p:cNvSpPr txBox="1">
            <a:spLocks noChangeArrowheads="1"/>
          </p:cNvSpPr>
          <p:nvPr/>
        </p:nvSpPr>
        <p:spPr bwMode="auto">
          <a:xfrm>
            <a:off x="642972" y="5970587"/>
            <a:ext cx="2236787" cy="307975"/>
          </a:xfrm>
          <a:prstGeom prst="rect">
            <a:avLst/>
          </a:prstGeom>
          <a:noFill/>
          <a:ln w="9525">
            <a:noFill/>
            <a:miter lim="800000"/>
            <a:headEnd/>
            <a:tailEnd/>
          </a:ln>
        </p:spPr>
        <p:txBody>
          <a:bodyPr wrap="none">
            <a:spAutoFit/>
          </a:bodyPr>
          <a:lstStyle/>
          <a:p>
            <a:pPr>
              <a:buFont typeface="Wingdings" pitchFamily="2" charset="2"/>
              <a:buChar char="ü"/>
            </a:pPr>
            <a:r>
              <a:rPr lang="fr-FR" sz="1400">
                <a:solidFill>
                  <a:srgbClr val="002060"/>
                </a:solidFill>
              </a:rPr>
              <a:t> Principe Holographique</a:t>
            </a:r>
          </a:p>
        </p:txBody>
      </p:sp>
      <p:sp>
        <p:nvSpPr>
          <p:cNvPr id="34" name="ZoneTexte 33"/>
          <p:cNvSpPr txBox="1">
            <a:spLocks noChangeArrowheads="1"/>
          </p:cNvSpPr>
          <p:nvPr/>
        </p:nvSpPr>
        <p:spPr bwMode="auto">
          <a:xfrm>
            <a:off x="642972" y="4665663"/>
            <a:ext cx="3468687" cy="307975"/>
          </a:xfrm>
          <a:prstGeom prst="rect">
            <a:avLst/>
          </a:prstGeom>
          <a:noFill/>
          <a:ln w="9525">
            <a:noFill/>
            <a:miter lim="800000"/>
            <a:headEnd/>
            <a:tailEnd/>
          </a:ln>
        </p:spPr>
        <p:txBody>
          <a:bodyPr wrap="none">
            <a:spAutoFit/>
          </a:bodyPr>
          <a:lstStyle/>
          <a:p>
            <a:pPr>
              <a:buFont typeface="Wingdings" pitchFamily="2" charset="2"/>
              <a:buChar char="ü"/>
            </a:pPr>
            <a:r>
              <a:rPr lang="fr-FR" sz="1400" dirty="0">
                <a:solidFill>
                  <a:srgbClr val="002060"/>
                </a:solidFill>
              </a:rPr>
              <a:t>1D cas particulier à support « </a:t>
            </a:r>
            <a:r>
              <a:rPr lang="fr-FR" sz="1400" dirty="0" smtClean="0">
                <a:solidFill>
                  <a:srgbClr val="002060"/>
                </a:solidFill>
              </a:rPr>
              <a:t>discret</a:t>
            </a:r>
            <a:r>
              <a:rPr lang="fr-FR" sz="1400" dirty="0">
                <a:solidFill>
                  <a:srgbClr val="002060"/>
                </a:solidFill>
              </a:rPr>
              <a:t> »</a:t>
            </a:r>
          </a:p>
        </p:txBody>
      </p:sp>
      <p:sp>
        <p:nvSpPr>
          <p:cNvPr id="35" name="Rectangle 53"/>
          <p:cNvSpPr>
            <a:spLocks noChangeArrowheads="1"/>
          </p:cNvSpPr>
          <p:nvPr/>
        </p:nvSpPr>
        <p:spPr bwMode="auto">
          <a:xfrm>
            <a:off x="3074417" y="5970587"/>
            <a:ext cx="1978025" cy="336550"/>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a:solidFill>
                  <a:schemeClr val="accent4"/>
                </a:solidFill>
                <a:latin typeface="+mj-lt"/>
                <a:ea typeface="Gill Sans" charset="0"/>
                <a:cs typeface="Arial" pitchFamily="34" charset="0"/>
              </a:rPr>
              <a:t>Gabor,</a:t>
            </a:r>
            <a:r>
              <a:rPr lang="fr-FR" sz="1600" b="1" i="1" dirty="0">
                <a:solidFill>
                  <a:schemeClr val="accent4"/>
                </a:solidFill>
                <a:latin typeface="+mj-lt"/>
                <a:ea typeface="Gill Sans" charset="0"/>
                <a:cs typeface="Arial" pitchFamily="34" charset="0"/>
              </a:rPr>
              <a:t> Nature</a:t>
            </a:r>
            <a:r>
              <a:rPr lang="fr-FR" sz="1600" b="1" dirty="0">
                <a:solidFill>
                  <a:schemeClr val="accent4"/>
                </a:solidFill>
                <a:latin typeface="+mj-lt"/>
                <a:ea typeface="Gill Sans" charset="0"/>
                <a:cs typeface="Arial" pitchFamily="34" charset="0"/>
              </a:rPr>
              <a:t> (1948)</a:t>
            </a:r>
          </a:p>
        </p:txBody>
      </p:sp>
      <p:sp>
        <p:nvSpPr>
          <p:cNvPr id="38" name="Rectangle 53"/>
          <p:cNvSpPr>
            <a:spLocks noChangeArrowheads="1"/>
          </p:cNvSpPr>
          <p:nvPr/>
        </p:nvSpPr>
        <p:spPr bwMode="auto">
          <a:xfrm>
            <a:off x="5147692" y="5970587"/>
            <a:ext cx="3341687" cy="336550"/>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cs typeface="Arial" pitchFamily="34" charset="0"/>
              </a:rPr>
              <a:t>Emmett</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&amp; </a:t>
            </a:r>
            <a:r>
              <a:rPr lang="fr-FR" sz="1600" b="1" dirty="0">
                <a:solidFill>
                  <a:schemeClr val="accent4"/>
                </a:solidFill>
                <a:latin typeface="+mj-lt"/>
                <a:ea typeface="Gill Sans" charset="0"/>
                <a:cs typeface="Arial" pitchFamily="34" charset="0"/>
              </a:rPr>
              <a:t>al</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J. </a:t>
            </a:r>
            <a:r>
              <a:rPr lang="fr-FR" sz="1600" b="1" i="1" dirty="0" err="1">
                <a:solidFill>
                  <a:schemeClr val="accent4"/>
                </a:solidFill>
                <a:latin typeface="+mj-lt"/>
                <a:ea typeface="Gill Sans" charset="0"/>
                <a:cs typeface="Arial" pitchFamily="34" charset="0"/>
              </a:rPr>
              <a:t>Opt</a:t>
            </a:r>
            <a:r>
              <a:rPr lang="fr-FR" sz="1600" b="1" i="1" dirty="0">
                <a:solidFill>
                  <a:schemeClr val="accent4"/>
                </a:solidFill>
                <a:latin typeface="+mj-lt"/>
                <a:ea typeface="Gill Sans" charset="0"/>
                <a:cs typeface="Arial" pitchFamily="34" charset="0"/>
              </a:rPr>
              <a:t>. Soc. Am</a:t>
            </a:r>
            <a:r>
              <a:rPr lang="fr-FR" sz="1600" b="1" dirty="0">
                <a:solidFill>
                  <a:schemeClr val="accent4"/>
                </a:solidFill>
                <a:latin typeface="+mj-lt"/>
                <a:ea typeface="Gill Sans" charset="0"/>
                <a:cs typeface="Arial" pitchFamily="34" charset="0"/>
              </a:rPr>
              <a:t> (1961)</a:t>
            </a:r>
          </a:p>
        </p:txBody>
      </p:sp>
      <p:sp>
        <p:nvSpPr>
          <p:cNvPr id="39" name="Rectangle 53"/>
          <p:cNvSpPr>
            <a:spLocks noChangeArrowheads="1"/>
          </p:cNvSpPr>
          <p:nvPr/>
        </p:nvSpPr>
        <p:spPr bwMode="auto">
          <a:xfrm>
            <a:off x="4219575" y="5153025"/>
            <a:ext cx="2936875"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cs typeface="Arial" pitchFamily="34" charset="0"/>
              </a:rPr>
              <a:t>Bruck</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&amp; </a:t>
            </a:r>
            <a:r>
              <a:rPr lang="fr-FR" sz="1600" b="1" dirty="0">
                <a:solidFill>
                  <a:schemeClr val="accent4"/>
                </a:solidFill>
                <a:latin typeface="+mj-lt"/>
                <a:ea typeface="Gill Sans" charset="0"/>
                <a:cs typeface="Arial" pitchFamily="34" charset="0"/>
              </a:rPr>
              <a:t>al</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 </a:t>
            </a:r>
            <a:r>
              <a:rPr lang="fr-FR" sz="1600" b="1" i="1" dirty="0" err="1">
                <a:solidFill>
                  <a:schemeClr val="accent4"/>
                </a:solidFill>
                <a:latin typeface="+mj-lt"/>
                <a:ea typeface="Gill Sans" charset="0"/>
                <a:cs typeface="Arial" pitchFamily="34" charset="0"/>
              </a:rPr>
              <a:t>Optic</a:t>
            </a:r>
            <a:r>
              <a:rPr lang="fr-FR" sz="1600" b="1" i="1" dirty="0">
                <a:solidFill>
                  <a:schemeClr val="accent4"/>
                </a:solidFill>
                <a:latin typeface="+mj-lt"/>
                <a:ea typeface="Gill Sans" charset="0"/>
                <a:cs typeface="Arial" pitchFamily="34" charset="0"/>
              </a:rPr>
              <a:t> </a:t>
            </a:r>
            <a:r>
              <a:rPr lang="fr-FR" sz="1600" b="1" i="1" dirty="0" err="1">
                <a:solidFill>
                  <a:schemeClr val="accent4"/>
                </a:solidFill>
                <a:latin typeface="+mj-lt"/>
                <a:ea typeface="Gill Sans" charset="0"/>
                <a:cs typeface="Arial" pitchFamily="34" charset="0"/>
              </a:rPr>
              <a:t>Comm</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 (1979)</a:t>
            </a:r>
          </a:p>
        </p:txBody>
      </p:sp>
      <p:sp>
        <p:nvSpPr>
          <p:cNvPr id="40" name="Rectangle 53"/>
          <p:cNvSpPr>
            <a:spLocks noChangeArrowheads="1"/>
          </p:cNvSpPr>
          <p:nvPr/>
        </p:nvSpPr>
        <p:spPr bwMode="auto">
          <a:xfrm>
            <a:off x="4383088" y="5559425"/>
            <a:ext cx="2270125"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a:solidFill>
                  <a:schemeClr val="accent4"/>
                </a:solidFill>
                <a:latin typeface="+mj-lt"/>
                <a:ea typeface="Gill Sans" charset="0"/>
                <a:cs typeface="Arial" pitchFamily="34" charset="0"/>
              </a:rPr>
              <a:t>Hayes </a:t>
            </a:r>
            <a:r>
              <a:rPr lang="fr-FR" sz="1600" b="1" i="1" dirty="0">
                <a:solidFill>
                  <a:schemeClr val="accent4"/>
                </a:solidFill>
                <a:latin typeface="+mj-lt"/>
                <a:ea typeface="Gill Sans" charset="0"/>
                <a:cs typeface="Arial" pitchFamily="34" charset="0"/>
              </a:rPr>
              <a:t>&amp; </a:t>
            </a:r>
            <a:r>
              <a:rPr lang="fr-FR" sz="1600" b="1" dirty="0">
                <a:solidFill>
                  <a:schemeClr val="accent4"/>
                </a:solidFill>
                <a:latin typeface="+mj-lt"/>
                <a:ea typeface="Gill Sans" charset="0"/>
                <a:cs typeface="Arial" pitchFamily="34" charset="0"/>
              </a:rPr>
              <a:t>al</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IEEE.</a:t>
            </a:r>
            <a:r>
              <a:rPr lang="fr-FR" sz="1600" b="1" dirty="0">
                <a:solidFill>
                  <a:schemeClr val="accent4"/>
                </a:solidFill>
                <a:latin typeface="+mj-lt"/>
                <a:ea typeface="Gill Sans" charset="0"/>
                <a:cs typeface="Arial" pitchFamily="34" charset="0"/>
              </a:rPr>
              <a:t> (1982)</a:t>
            </a:r>
          </a:p>
        </p:txBody>
      </p:sp>
      <p:sp>
        <p:nvSpPr>
          <p:cNvPr id="46" name="Rectangle 53"/>
          <p:cNvSpPr>
            <a:spLocks noChangeArrowheads="1"/>
          </p:cNvSpPr>
          <p:nvPr/>
        </p:nvSpPr>
        <p:spPr bwMode="auto">
          <a:xfrm>
            <a:off x="4103688" y="4633913"/>
            <a:ext cx="3621087"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cs typeface="Arial" pitchFamily="34" charset="0"/>
              </a:rPr>
              <a:t>Crimmins</a:t>
            </a:r>
            <a:r>
              <a:rPr lang="fr-FR" sz="1600" b="1" dirty="0">
                <a:solidFill>
                  <a:schemeClr val="accent4"/>
                </a:solidFill>
                <a:latin typeface="+mj-lt"/>
                <a:ea typeface="Gill Sans" charset="0"/>
                <a:cs typeface="Arial" pitchFamily="34" charset="0"/>
              </a:rPr>
              <a:t>, </a:t>
            </a:r>
            <a:r>
              <a:rPr lang="fr-FR" sz="1600" b="1" dirty="0" err="1">
                <a:solidFill>
                  <a:schemeClr val="accent4"/>
                </a:solidFill>
                <a:latin typeface="+mj-lt"/>
                <a:ea typeface="Gill Sans" charset="0"/>
                <a:cs typeface="Arial" pitchFamily="34" charset="0"/>
              </a:rPr>
              <a:t>Fienup</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J. </a:t>
            </a:r>
            <a:r>
              <a:rPr lang="fr-FR" sz="1600" b="1" i="1" dirty="0" err="1">
                <a:solidFill>
                  <a:schemeClr val="accent4"/>
                </a:solidFill>
                <a:latin typeface="+mj-lt"/>
                <a:ea typeface="Gill Sans" charset="0"/>
                <a:cs typeface="Arial" pitchFamily="34" charset="0"/>
              </a:rPr>
              <a:t>Opt</a:t>
            </a:r>
            <a:r>
              <a:rPr lang="fr-FR" sz="1600" b="1" i="1" dirty="0">
                <a:solidFill>
                  <a:schemeClr val="accent4"/>
                </a:solidFill>
                <a:latin typeface="+mj-lt"/>
                <a:ea typeface="Gill Sans" charset="0"/>
                <a:cs typeface="Arial" pitchFamily="34" charset="0"/>
              </a:rPr>
              <a:t>. Soc. Am</a:t>
            </a:r>
            <a:r>
              <a:rPr lang="fr-FR" sz="1600" b="1" dirty="0">
                <a:solidFill>
                  <a:schemeClr val="accent4"/>
                </a:solidFill>
                <a:latin typeface="+mj-lt"/>
                <a:ea typeface="Gill Sans" charset="0"/>
                <a:cs typeface="Arial" pitchFamily="34" charset="0"/>
              </a:rPr>
              <a:t> (1983)</a:t>
            </a:r>
          </a:p>
        </p:txBody>
      </p:sp>
      <p:graphicFrame>
        <p:nvGraphicFramePr>
          <p:cNvPr id="2" name="Object 3"/>
          <p:cNvGraphicFramePr>
            <a:graphicFrameLocks noChangeAspect="1"/>
          </p:cNvGraphicFramePr>
          <p:nvPr/>
        </p:nvGraphicFramePr>
        <p:xfrm>
          <a:off x="3194050" y="2462213"/>
          <a:ext cx="288925" cy="387350"/>
        </p:xfrm>
        <a:graphic>
          <a:graphicData uri="http://schemas.openxmlformats.org/presentationml/2006/ole">
            <p:oleObj spid="_x0000_s328711" name="Équation" r:id="rId9" imgW="152280" imgH="203040" progId="Equation.3">
              <p:embed/>
            </p:oleObj>
          </a:graphicData>
        </a:graphic>
      </p:graphicFrame>
      <p:sp>
        <p:nvSpPr>
          <p:cNvPr id="37"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41"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43"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17</a:t>
            </a:fld>
            <a:endParaRPr lang="fr-FR" dirty="0">
              <a:solidFill>
                <a:srgbClr val="002060"/>
              </a:solidFill>
            </a:endParaRPr>
          </a:p>
        </p:txBody>
      </p:sp>
      <p:graphicFrame>
        <p:nvGraphicFramePr>
          <p:cNvPr id="36" name="Object 3"/>
          <p:cNvGraphicFramePr>
            <a:graphicFrameLocks noChangeAspect="1"/>
          </p:cNvGraphicFramePr>
          <p:nvPr/>
        </p:nvGraphicFramePr>
        <p:xfrm>
          <a:off x="7667625" y="3068638"/>
          <a:ext cx="288925" cy="387350"/>
        </p:xfrm>
        <a:graphic>
          <a:graphicData uri="http://schemas.openxmlformats.org/presentationml/2006/ole">
            <p:oleObj spid="_x0000_s328712" name="Équation" r:id="rId10" imgW="152280" imgH="203040" progId="Equation.3">
              <p:embed/>
            </p:oleObj>
          </a:graphicData>
        </a:graphic>
      </p:graphicFrame>
      <p:sp>
        <p:nvSpPr>
          <p:cNvPr id="44" name="Accolade ouvrante 43"/>
          <p:cNvSpPr/>
          <p:nvPr/>
        </p:nvSpPr>
        <p:spPr>
          <a:xfrm rot="16200000">
            <a:off x="7656721" y="2429949"/>
            <a:ext cx="297458" cy="95173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animBg="1"/>
      <p:bldP spid="38" grpId="0" animBg="1"/>
      <p:bldP spid="39" grpId="0" animBg="1"/>
      <p:bldP spid="40"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Texte 33"/>
          <p:cNvSpPr txBox="1">
            <a:spLocks noChangeArrowheads="1"/>
          </p:cNvSpPr>
          <p:nvPr/>
        </p:nvSpPr>
        <p:spPr bwMode="auto">
          <a:xfrm>
            <a:off x="334963" y="1087021"/>
            <a:ext cx="2956322" cy="984885"/>
          </a:xfrm>
          <a:prstGeom prst="rect">
            <a:avLst/>
          </a:prstGeom>
          <a:solidFill>
            <a:schemeClr val="accent5">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400" dirty="0" smtClean="0">
                <a:solidFill>
                  <a:srgbClr val="002060"/>
                </a:solidFill>
              </a:rPr>
              <a:t> Algorithme de </a:t>
            </a:r>
            <a:r>
              <a:rPr lang="fr-FR" sz="1600" dirty="0" smtClean="0">
                <a:solidFill>
                  <a:srgbClr val="002060"/>
                </a:solidFill>
              </a:rPr>
              <a:t>reconstruction</a:t>
            </a:r>
            <a:r>
              <a:rPr lang="fr-FR" sz="1400" dirty="0" smtClean="0">
                <a:solidFill>
                  <a:srgbClr val="002060"/>
                </a:solidFill>
              </a:rPr>
              <a:t> 1D</a:t>
            </a:r>
            <a:r>
              <a:rPr lang="fr-FR" sz="1400" dirty="0" smtClean="0">
                <a:solidFill>
                  <a:srgbClr val="002060"/>
                </a:solidFill>
              </a:rPr>
              <a:t>:</a:t>
            </a:r>
          </a:p>
          <a:p>
            <a:pPr>
              <a:buFont typeface="Wingdings" pitchFamily="2" charset="2"/>
              <a:buChar char="Ø"/>
              <a:defRPr/>
            </a:pPr>
            <a:endParaRPr lang="fr-FR" sz="1400" dirty="0" smtClean="0">
              <a:solidFill>
                <a:srgbClr val="002060"/>
              </a:solidFill>
            </a:endParaRPr>
          </a:p>
          <a:p>
            <a:pPr>
              <a:buFont typeface="Wingdings" pitchFamily="2" charset="2"/>
              <a:buChar char="Ø"/>
              <a:defRPr/>
            </a:pPr>
            <a:endParaRPr lang="fr-FR" sz="1400" dirty="0" smtClean="0">
              <a:solidFill>
                <a:srgbClr val="002060"/>
              </a:solidFill>
            </a:endParaRPr>
          </a:p>
          <a:p>
            <a:pPr>
              <a:defRPr/>
            </a:pPr>
            <a:endParaRPr lang="fr-FR" sz="1400" dirty="0">
              <a:solidFill>
                <a:srgbClr val="002060"/>
              </a:solidFill>
            </a:endParaRPr>
          </a:p>
        </p:txBody>
      </p:sp>
      <p:sp>
        <p:nvSpPr>
          <p:cNvPr id="22537" name="ZoneTexte 56"/>
          <p:cNvSpPr txBox="1">
            <a:spLocks noChangeArrowheads="1"/>
          </p:cNvSpPr>
          <p:nvPr/>
        </p:nvSpPr>
        <p:spPr bwMode="auto">
          <a:xfrm>
            <a:off x="6713538" y="2428875"/>
            <a:ext cx="1984375" cy="307975"/>
          </a:xfrm>
          <a:prstGeom prst="rect">
            <a:avLst/>
          </a:prstGeom>
          <a:noFill/>
          <a:ln w="9525">
            <a:noFill/>
            <a:miter lim="800000"/>
            <a:headEnd/>
            <a:tailEnd/>
          </a:ln>
        </p:spPr>
        <p:txBody>
          <a:bodyPr wrap="none">
            <a:spAutoFit/>
          </a:bodyPr>
          <a:lstStyle/>
          <a:p>
            <a:r>
              <a:rPr lang="fr-FR" sz="1400" dirty="0">
                <a:solidFill>
                  <a:srgbClr val="002060"/>
                </a:solidFill>
              </a:rPr>
              <a:t>Contrainte espace réel</a:t>
            </a:r>
          </a:p>
        </p:txBody>
      </p:sp>
      <p:pic>
        <p:nvPicPr>
          <p:cNvPr id="22538" name="Image 57" descr="FourierConstraint.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33338" y="2665925"/>
            <a:ext cx="3382962" cy="2062163"/>
          </a:xfrm>
          <a:prstGeom prst="rect">
            <a:avLst/>
          </a:prstGeom>
          <a:noFill/>
          <a:ln w="9525">
            <a:noFill/>
            <a:miter lim="800000"/>
            <a:headEnd/>
            <a:tailEnd/>
          </a:ln>
        </p:spPr>
      </p:pic>
      <p:pic>
        <p:nvPicPr>
          <p:cNvPr id="22539" name="Image 58" descr="ReazlSpace.PNG"/>
          <p:cNvPicPr>
            <a:picLocks noChangeAspect="1"/>
          </p:cNvPicPr>
          <p:nvPr/>
        </p:nvPicPr>
        <p:blipFill>
          <a:blip r:embed="rId5">
            <a:clrChange>
              <a:clrFrom>
                <a:srgbClr val="FFFFFF"/>
              </a:clrFrom>
              <a:clrTo>
                <a:srgbClr val="FFFFFF">
                  <a:alpha val="0"/>
                </a:srgbClr>
              </a:clrTo>
            </a:clrChange>
          </a:blip>
          <a:srcRect t="16290"/>
          <a:stretch>
            <a:fillRect/>
          </a:stretch>
        </p:blipFill>
        <p:spPr bwMode="auto">
          <a:xfrm>
            <a:off x="5822950" y="2734380"/>
            <a:ext cx="3321050" cy="1743075"/>
          </a:xfrm>
          <a:prstGeom prst="rect">
            <a:avLst/>
          </a:prstGeom>
          <a:noFill/>
          <a:ln w="9525">
            <a:noFill/>
            <a:miter lim="800000"/>
            <a:headEnd/>
            <a:tailEnd/>
          </a:ln>
        </p:spPr>
      </p:pic>
      <p:sp>
        <p:nvSpPr>
          <p:cNvPr id="22540" name="ZoneTexte 59"/>
          <p:cNvSpPr txBox="1">
            <a:spLocks noChangeArrowheads="1"/>
          </p:cNvSpPr>
          <p:nvPr/>
        </p:nvSpPr>
        <p:spPr bwMode="auto">
          <a:xfrm>
            <a:off x="897103" y="2428875"/>
            <a:ext cx="2062162" cy="307975"/>
          </a:xfrm>
          <a:prstGeom prst="rect">
            <a:avLst/>
          </a:prstGeom>
          <a:noFill/>
          <a:ln w="9525">
            <a:noFill/>
            <a:miter lim="800000"/>
            <a:headEnd/>
            <a:tailEnd/>
          </a:ln>
        </p:spPr>
        <p:txBody>
          <a:bodyPr wrap="none">
            <a:spAutoFit/>
          </a:bodyPr>
          <a:lstStyle/>
          <a:p>
            <a:r>
              <a:rPr lang="fr-FR" sz="1400" dirty="0">
                <a:solidFill>
                  <a:srgbClr val="002060"/>
                </a:solidFill>
              </a:rPr>
              <a:t>Contrainte dans Fourier</a:t>
            </a:r>
          </a:p>
        </p:txBody>
      </p:sp>
      <p:sp>
        <p:nvSpPr>
          <p:cNvPr id="22541" name="ZoneTexte 64"/>
          <p:cNvSpPr txBox="1">
            <a:spLocks noChangeArrowheads="1"/>
          </p:cNvSpPr>
          <p:nvPr/>
        </p:nvSpPr>
        <p:spPr bwMode="auto">
          <a:xfrm>
            <a:off x="6582975" y="5464175"/>
            <a:ext cx="2090637" cy="830997"/>
          </a:xfrm>
          <a:prstGeom prst="rect">
            <a:avLst/>
          </a:prstGeom>
          <a:noFill/>
          <a:ln w="9525">
            <a:noFill/>
            <a:miter lim="800000"/>
            <a:headEnd/>
            <a:tailEnd/>
          </a:ln>
        </p:spPr>
        <p:txBody>
          <a:bodyPr wrap="none">
            <a:spAutoFit/>
          </a:bodyPr>
          <a:lstStyle/>
          <a:p>
            <a:pPr algn="ctr">
              <a:buFont typeface="Arial" pitchFamily="34" charset="0"/>
              <a:buChar char="•"/>
            </a:pPr>
            <a:r>
              <a:rPr lang="fr-FR" sz="1600" dirty="0">
                <a:solidFill>
                  <a:srgbClr val="002060"/>
                </a:solidFill>
              </a:rPr>
              <a:t> Aucune preuve </a:t>
            </a:r>
          </a:p>
          <a:p>
            <a:pPr algn="ctr"/>
            <a:r>
              <a:rPr lang="fr-FR" sz="1600" dirty="0">
                <a:solidFill>
                  <a:srgbClr val="002060"/>
                </a:solidFill>
              </a:rPr>
              <a:t>d’unicité « à priori »</a:t>
            </a:r>
          </a:p>
          <a:p>
            <a:pPr algn="ctr"/>
            <a:r>
              <a:rPr lang="fr-FR" sz="1600" dirty="0">
                <a:solidFill>
                  <a:srgbClr val="002060"/>
                </a:solidFill>
              </a:rPr>
              <a:t>i.e. convergence de </a:t>
            </a:r>
            <a:r>
              <a:rPr lang="fr-FR" sz="1600" dirty="0" smtClean="0">
                <a:solidFill>
                  <a:srgbClr val="002060"/>
                </a:solidFill>
              </a:rPr>
              <a:t>f</a:t>
            </a:r>
            <a:endParaRPr lang="fr-FR" sz="1600" dirty="0">
              <a:solidFill>
                <a:srgbClr val="002060"/>
              </a:solidFill>
            </a:endParaRPr>
          </a:p>
        </p:txBody>
      </p:sp>
      <p:graphicFrame>
        <p:nvGraphicFramePr>
          <p:cNvPr id="47" name="Object 37"/>
          <p:cNvGraphicFramePr>
            <a:graphicFrameLocks noChangeAspect="1"/>
          </p:cNvGraphicFramePr>
          <p:nvPr/>
        </p:nvGraphicFramePr>
        <p:xfrm>
          <a:off x="2112963" y="2774950"/>
          <a:ext cx="1158875" cy="508000"/>
        </p:xfrm>
        <a:graphic>
          <a:graphicData uri="http://schemas.openxmlformats.org/presentationml/2006/ole">
            <p:oleObj spid="_x0000_s297987" name="Équation" r:id="rId6" imgW="609480" imgH="266400" progId="Equation.3">
              <p:embed/>
            </p:oleObj>
          </a:graphicData>
        </a:graphic>
      </p:graphicFrame>
      <p:sp>
        <p:nvSpPr>
          <p:cNvPr id="36" name="ZoneTexte 64"/>
          <p:cNvSpPr txBox="1">
            <a:spLocks noChangeArrowheads="1"/>
          </p:cNvSpPr>
          <p:nvPr/>
        </p:nvSpPr>
        <p:spPr bwMode="auto">
          <a:xfrm>
            <a:off x="4289425" y="5727700"/>
            <a:ext cx="1506538" cy="33813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fr-FR" sz="1600" dirty="0">
                <a:solidFill>
                  <a:srgbClr val="002060"/>
                </a:solidFill>
              </a:rPr>
              <a:t>erreur </a:t>
            </a:r>
            <a:r>
              <a:rPr lang="fr-FR" sz="1600" dirty="0" smtClean="0">
                <a:solidFill>
                  <a:srgbClr val="002060"/>
                </a:solidFill>
              </a:rPr>
              <a:t>F </a:t>
            </a:r>
            <a:r>
              <a:rPr lang="fr-FR" sz="1600" dirty="0">
                <a:solidFill>
                  <a:srgbClr val="002060"/>
                </a:solidFill>
              </a:rPr>
              <a:t>&lt; 0.5%</a:t>
            </a:r>
          </a:p>
        </p:txBody>
      </p:sp>
      <p:sp>
        <p:nvSpPr>
          <p:cNvPr id="22543" name="ZoneTexte 42"/>
          <p:cNvSpPr txBox="1">
            <a:spLocks noChangeArrowheads="1"/>
          </p:cNvSpPr>
          <p:nvPr/>
        </p:nvSpPr>
        <p:spPr bwMode="auto">
          <a:xfrm>
            <a:off x="2414353" y="4983234"/>
            <a:ext cx="2662908" cy="584775"/>
          </a:xfrm>
          <a:prstGeom prst="rect">
            <a:avLst/>
          </a:prstGeom>
          <a:noFill/>
          <a:ln w="9525">
            <a:noFill/>
            <a:miter lim="800000"/>
            <a:headEnd/>
            <a:tailEnd/>
          </a:ln>
        </p:spPr>
        <p:txBody>
          <a:bodyPr wrap="none">
            <a:spAutoFit/>
          </a:bodyPr>
          <a:lstStyle/>
          <a:p>
            <a:pPr>
              <a:buFont typeface="Arial" pitchFamily="34" charset="0"/>
              <a:buChar char="•"/>
            </a:pPr>
            <a:r>
              <a:rPr lang="fr-FR" sz="1600" dirty="0">
                <a:solidFill>
                  <a:srgbClr val="002060"/>
                </a:solidFill>
              </a:rPr>
              <a:t> On dira que l’algorithme </a:t>
            </a:r>
            <a:r>
              <a:rPr lang="fr-FR" sz="1600" dirty="0" smtClean="0">
                <a:solidFill>
                  <a:srgbClr val="002060"/>
                </a:solidFill>
              </a:rPr>
              <a:t>a</a:t>
            </a:r>
            <a:endParaRPr lang="fr-FR" sz="1600" dirty="0">
              <a:solidFill>
                <a:srgbClr val="002060"/>
              </a:solidFill>
            </a:endParaRPr>
          </a:p>
          <a:p>
            <a:r>
              <a:rPr lang="fr-FR" sz="1600" dirty="0">
                <a:solidFill>
                  <a:srgbClr val="002060"/>
                </a:solidFill>
              </a:rPr>
              <a:t>                 convergé </a:t>
            </a:r>
            <a:r>
              <a:rPr lang="fr-FR" sz="1600" dirty="0" smtClean="0">
                <a:solidFill>
                  <a:srgbClr val="002060"/>
                </a:solidFill>
              </a:rPr>
              <a:t>si :</a:t>
            </a:r>
            <a:endParaRPr lang="fr-FR" sz="1600" dirty="0">
              <a:solidFill>
                <a:srgbClr val="002060"/>
              </a:solidFill>
            </a:endParaRPr>
          </a:p>
        </p:txBody>
      </p:sp>
      <p:cxnSp>
        <p:nvCxnSpPr>
          <p:cNvPr id="38" name="Connecteur droit avec flèche 37"/>
          <p:cNvCxnSpPr/>
          <p:nvPr/>
        </p:nvCxnSpPr>
        <p:spPr>
          <a:xfrm>
            <a:off x="3492625" y="2736850"/>
            <a:ext cx="2687638" cy="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cxnSp>
        <p:nvCxnSpPr>
          <p:cNvPr id="46" name="Connecteur droit avec flèche 45"/>
          <p:cNvCxnSpPr/>
          <p:nvPr/>
        </p:nvCxnSpPr>
        <p:spPr>
          <a:xfrm flipV="1">
            <a:off x="4836319" y="1736484"/>
            <a:ext cx="0" cy="5318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ZoneTexte 64"/>
          <p:cNvSpPr txBox="1">
            <a:spLocks noChangeArrowheads="1"/>
          </p:cNvSpPr>
          <p:nvPr/>
        </p:nvSpPr>
        <p:spPr bwMode="auto">
          <a:xfrm>
            <a:off x="4427575" y="1425575"/>
            <a:ext cx="819969"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fr-FR" sz="1600" dirty="0">
                <a:solidFill>
                  <a:srgbClr val="002060"/>
                </a:solidFill>
              </a:rPr>
              <a:t>erreur </a:t>
            </a:r>
            <a:r>
              <a:rPr lang="fr-FR" sz="1600" dirty="0" smtClean="0">
                <a:solidFill>
                  <a:srgbClr val="002060"/>
                </a:solidFill>
              </a:rPr>
              <a:t>f</a:t>
            </a:r>
            <a:endParaRPr lang="fr-FR" sz="1600" dirty="0">
              <a:solidFill>
                <a:srgbClr val="002060"/>
              </a:solidFill>
            </a:endParaRPr>
          </a:p>
        </p:txBody>
      </p:sp>
      <p:graphicFrame>
        <p:nvGraphicFramePr>
          <p:cNvPr id="3" name="Object 32"/>
          <p:cNvGraphicFramePr>
            <a:graphicFrameLocks noChangeAspect="1"/>
          </p:cNvGraphicFramePr>
          <p:nvPr/>
        </p:nvGraphicFramePr>
        <p:xfrm>
          <a:off x="4096884" y="3635839"/>
          <a:ext cx="1525587" cy="490073"/>
        </p:xfrm>
        <a:graphic>
          <a:graphicData uri="http://schemas.openxmlformats.org/presentationml/2006/ole">
            <p:oleObj spid="_x0000_s297988" name="Équation" r:id="rId7" imgW="634680" imgH="203040" progId="Equation.3">
              <p:embed/>
            </p:oleObj>
          </a:graphicData>
        </a:graphic>
      </p:graphicFrame>
      <p:graphicFrame>
        <p:nvGraphicFramePr>
          <p:cNvPr id="2" name="Object 33"/>
          <p:cNvGraphicFramePr>
            <a:graphicFrameLocks noChangeAspect="1"/>
          </p:cNvGraphicFramePr>
          <p:nvPr/>
        </p:nvGraphicFramePr>
        <p:xfrm>
          <a:off x="4148138" y="2268538"/>
          <a:ext cx="1603375" cy="498475"/>
        </p:xfrm>
        <a:graphic>
          <a:graphicData uri="http://schemas.openxmlformats.org/presentationml/2006/ole">
            <p:oleObj spid="_x0000_s297989" name="Équation" r:id="rId8" imgW="736560" imgH="228600" progId="Equation.3">
              <p:embed/>
            </p:oleObj>
          </a:graphicData>
        </a:graphic>
      </p:graphicFrame>
      <p:sp>
        <p:nvSpPr>
          <p:cNvPr id="63" name="ZoneTexte 64"/>
          <p:cNvSpPr txBox="1">
            <a:spLocks noChangeArrowheads="1"/>
          </p:cNvSpPr>
          <p:nvPr/>
        </p:nvSpPr>
        <p:spPr bwMode="auto">
          <a:xfrm>
            <a:off x="4620868" y="4406745"/>
            <a:ext cx="852029"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fr-FR" sz="1600" dirty="0">
                <a:solidFill>
                  <a:srgbClr val="002060"/>
                </a:solidFill>
              </a:rPr>
              <a:t>erreur </a:t>
            </a:r>
            <a:r>
              <a:rPr lang="fr-FR" sz="1600" dirty="0" smtClean="0">
                <a:solidFill>
                  <a:srgbClr val="002060"/>
                </a:solidFill>
              </a:rPr>
              <a:t>F</a:t>
            </a:r>
            <a:endParaRPr lang="fr-FR" sz="1600" dirty="0">
              <a:solidFill>
                <a:srgbClr val="002060"/>
              </a:solidFill>
            </a:endParaRPr>
          </a:p>
        </p:txBody>
      </p:sp>
      <p:cxnSp>
        <p:nvCxnSpPr>
          <p:cNvPr id="64" name="Connecteur droit avec flèche 63"/>
          <p:cNvCxnSpPr/>
          <p:nvPr/>
        </p:nvCxnSpPr>
        <p:spPr>
          <a:xfrm>
            <a:off x="5056188" y="4921250"/>
            <a:ext cx="0" cy="806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ZoneTexte 64"/>
          <p:cNvSpPr txBox="1">
            <a:spLocks noChangeArrowheads="1"/>
          </p:cNvSpPr>
          <p:nvPr/>
        </p:nvSpPr>
        <p:spPr bwMode="auto">
          <a:xfrm>
            <a:off x="6557397" y="1338263"/>
            <a:ext cx="2237921"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fr-FR" sz="1600" dirty="0">
                <a:solidFill>
                  <a:srgbClr val="002060"/>
                </a:solidFill>
              </a:rPr>
              <a:t>estimateur </a:t>
            </a:r>
            <a:r>
              <a:rPr lang="fr-FR" sz="1600" dirty="0" smtClean="0">
                <a:solidFill>
                  <a:srgbClr val="002060"/>
                </a:solidFill>
              </a:rPr>
              <a:t>de f </a:t>
            </a:r>
            <a:r>
              <a:rPr lang="fr-FR" sz="1600" dirty="0">
                <a:solidFill>
                  <a:srgbClr val="002060"/>
                </a:solidFill>
              </a:rPr>
              <a:t>aléatoire</a:t>
            </a:r>
          </a:p>
        </p:txBody>
      </p:sp>
      <p:cxnSp>
        <p:nvCxnSpPr>
          <p:cNvPr id="77" name="Connecteur droit avec flèche 76"/>
          <p:cNvCxnSpPr/>
          <p:nvPr/>
        </p:nvCxnSpPr>
        <p:spPr>
          <a:xfrm>
            <a:off x="7739063" y="1709738"/>
            <a:ext cx="0" cy="773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a:off x="3416175" y="4144487"/>
            <a:ext cx="2687638" cy="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sp>
        <p:nvSpPr>
          <p:cNvPr id="28"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9"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0"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18</a:t>
            </a:fld>
            <a:endParaRPr lang="fr-FR" dirty="0">
              <a:solidFill>
                <a:srgbClr val="002060"/>
              </a:solidFill>
            </a:endParaRPr>
          </a:p>
        </p:txBody>
      </p:sp>
      <p:graphicFrame>
        <p:nvGraphicFramePr>
          <p:cNvPr id="37" name="Object 3"/>
          <p:cNvGraphicFramePr>
            <a:graphicFrameLocks noChangeAspect="1"/>
          </p:cNvGraphicFramePr>
          <p:nvPr/>
        </p:nvGraphicFramePr>
        <p:xfrm>
          <a:off x="1142737" y="1462088"/>
          <a:ext cx="1425575" cy="506412"/>
        </p:xfrm>
        <a:graphic>
          <a:graphicData uri="http://schemas.openxmlformats.org/presentationml/2006/ole">
            <p:oleObj spid="_x0000_s297991" name="Équation" r:id="rId9" imgW="749160" imgH="26640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1" grpId="0"/>
      <p:bldP spid="36" grpId="0" animBg="1"/>
      <p:bldP spid="22543" grpId="0"/>
      <p:bldP spid="52" grpId="0" animBg="1"/>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Espace réservé de la date 32"/>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79875" name="Espace réservé du pied de page 3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79876" name="ZoneTexte 42"/>
          <p:cNvSpPr txBox="1">
            <a:spLocks noChangeArrowheads="1"/>
          </p:cNvSpPr>
          <p:nvPr/>
        </p:nvSpPr>
        <p:spPr bwMode="auto">
          <a:xfrm>
            <a:off x="809397" y="1209902"/>
            <a:ext cx="7673975" cy="338554"/>
          </a:xfrm>
          <a:prstGeom prst="rect">
            <a:avLst/>
          </a:prstGeom>
          <a:noFill/>
          <a:ln w="9525">
            <a:noFill/>
            <a:miter lim="800000"/>
            <a:headEnd/>
            <a:tailEnd/>
          </a:ln>
        </p:spPr>
        <p:txBody>
          <a:bodyPr>
            <a:spAutoFit/>
          </a:bodyPr>
          <a:lstStyle/>
          <a:p>
            <a:pPr>
              <a:buFont typeface="Arial" pitchFamily="34" charset="0"/>
              <a:buChar char="•"/>
            </a:pPr>
            <a:r>
              <a:rPr lang="fr-FR" sz="1600" dirty="0">
                <a:solidFill>
                  <a:srgbClr val="002060"/>
                </a:solidFill>
              </a:rPr>
              <a:t> </a:t>
            </a:r>
            <a:r>
              <a:rPr lang="fr-FR" sz="1600" dirty="0" smtClean="0">
                <a:solidFill>
                  <a:srgbClr val="002060"/>
                </a:solidFill>
              </a:rPr>
              <a:t>Briser la symétrie réduit l’erreur dans l’espace réel</a:t>
            </a:r>
            <a:endParaRPr lang="fr-FR" sz="1600" dirty="0">
              <a:solidFill>
                <a:srgbClr val="002060"/>
              </a:solidFill>
            </a:endParaRPr>
          </a:p>
        </p:txBody>
      </p:sp>
      <p:sp>
        <p:nvSpPr>
          <p:cNvPr id="64517" name="ZoneTexte 44"/>
          <p:cNvSpPr txBox="1">
            <a:spLocks noChangeArrowheads="1"/>
          </p:cNvSpPr>
          <p:nvPr/>
        </p:nvSpPr>
        <p:spPr bwMode="auto">
          <a:xfrm>
            <a:off x="3027363" y="4586288"/>
            <a:ext cx="3113087" cy="307975"/>
          </a:xfrm>
          <a:prstGeom prst="rect">
            <a:avLst/>
          </a:prstGeom>
          <a:noFill/>
          <a:ln w="9525">
            <a:noFill/>
            <a:miter lim="800000"/>
            <a:headEnd/>
            <a:tailEnd/>
          </a:ln>
        </p:spPr>
        <p:txBody>
          <a:bodyPr>
            <a:spAutoFit/>
          </a:bodyPr>
          <a:lstStyle/>
          <a:p>
            <a:pPr>
              <a:buFont typeface="Arial" pitchFamily="34" charset="0"/>
              <a:buChar char="•"/>
            </a:pPr>
            <a:r>
              <a:rPr lang="fr-FR" sz="1400" dirty="0">
                <a:solidFill>
                  <a:srgbClr val="002060"/>
                </a:solidFill>
              </a:rPr>
              <a:t> Approche toujours valide en </a:t>
            </a:r>
            <a:r>
              <a:rPr lang="fr-FR" sz="1400" dirty="0" smtClean="0">
                <a:solidFill>
                  <a:srgbClr val="002060"/>
                </a:solidFill>
              </a:rPr>
              <a:t>2D :</a:t>
            </a:r>
            <a:endParaRPr lang="fr-FR" sz="1400" dirty="0">
              <a:solidFill>
                <a:srgbClr val="002060"/>
              </a:solidFill>
            </a:endParaRPr>
          </a:p>
        </p:txBody>
      </p:sp>
      <p:pic>
        <p:nvPicPr>
          <p:cNvPr id="64518" name="Image 46" descr="2Dreconstruction.PN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2333625" y="4941888"/>
            <a:ext cx="4411663" cy="1631950"/>
          </a:xfrm>
          <a:prstGeom prst="rect">
            <a:avLst/>
          </a:prstGeom>
          <a:noFill/>
          <a:ln w="9525">
            <a:noFill/>
            <a:miter lim="800000"/>
            <a:headEnd/>
            <a:tailEnd/>
          </a:ln>
        </p:spPr>
      </p:pic>
      <p:sp>
        <p:nvSpPr>
          <p:cNvPr id="79879" name="ZoneTexte 52"/>
          <p:cNvSpPr txBox="1">
            <a:spLocks noChangeArrowheads="1"/>
          </p:cNvSpPr>
          <p:nvPr/>
        </p:nvSpPr>
        <p:spPr bwMode="auto">
          <a:xfrm>
            <a:off x="923484" y="3002691"/>
            <a:ext cx="1200970" cy="338554"/>
          </a:xfrm>
          <a:prstGeom prst="rect">
            <a:avLst/>
          </a:prstGeom>
          <a:noFill/>
          <a:ln w="9525">
            <a:noFill/>
            <a:miter lim="800000"/>
            <a:headEnd/>
            <a:tailEnd/>
          </a:ln>
        </p:spPr>
        <p:txBody>
          <a:bodyPr wrap="none">
            <a:spAutoFit/>
          </a:bodyPr>
          <a:lstStyle/>
          <a:p>
            <a:r>
              <a:rPr lang="fr-FR" sz="1600" dirty="0">
                <a:solidFill>
                  <a:srgbClr val="002060"/>
                </a:solidFill>
              </a:rPr>
              <a:t>e</a:t>
            </a:r>
            <a:r>
              <a:rPr lang="fr-FR" sz="1600" dirty="0" smtClean="0">
                <a:solidFill>
                  <a:srgbClr val="002060"/>
                </a:solidFill>
              </a:rPr>
              <a:t>rreur </a:t>
            </a:r>
            <a:r>
              <a:rPr lang="fr-FR" sz="1600" dirty="0">
                <a:solidFill>
                  <a:srgbClr val="002060"/>
                </a:solidFill>
              </a:rPr>
              <a:t>30%</a:t>
            </a:r>
          </a:p>
        </p:txBody>
      </p:sp>
      <p:sp>
        <p:nvSpPr>
          <p:cNvPr id="79880" name="ZoneTexte 54"/>
          <p:cNvSpPr txBox="1">
            <a:spLocks noChangeArrowheads="1"/>
          </p:cNvSpPr>
          <p:nvPr/>
        </p:nvSpPr>
        <p:spPr bwMode="auto">
          <a:xfrm>
            <a:off x="3956568" y="2993823"/>
            <a:ext cx="1087157" cy="338554"/>
          </a:xfrm>
          <a:prstGeom prst="rect">
            <a:avLst/>
          </a:prstGeom>
          <a:noFill/>
          <a:ln w="9525">
            <a:noFill/>
            <a:miter lim="800000"/>
            <a:headEnd/>
            <a:tailEnd/>
          </a:ln>
        </p:spPr>
        <p:txBody>
          <a:bodyPr wrap="none">
            <a:spAutoFit/>
          </a:bodyPr>
          <a:lstStyle/>
          <a:p>
            <a:r>
              <a:rPr lang="fr-FR" sz="1600" dirty="0">
                <a:solidFill>
                  <a:srgbClr val="002060"/>
                </a:solidFill>
              </a:rPr>
              <a:t>e</a:t>
            </a:r>
            <a:r>
              <a:rPr lang="fr-FR" sz="1600" dirty="0" smtClean="0">
                <a:solidFill>
                  <a:srgbClr val="002060"/>
                </a:solidFill>
              </a:rPr>
              <a:t>rreur </a:t>
            </a:r>
            <a:r>
              <a:rPr lang="fr-FR" sz="1600" dirty="0">
                <a:solidFill>
                  <a:srgbClr val="002060"/>
                </a:solidFill>
              </a:rPr>
              <a:t>8%</a:t>
            </a:r>
          </a:p>
        </p:txBody>
      </p:sp>
      <p:sp>
        <p:nvSpPr>
          <p:cNvPr id="79881" name="ZoneTexte 65"/>
          <p:cNvSpPr txBox="1">
            <a:spLocks noChangeArrowheads="1"/>
          </p:cNvSpPr>
          <p:nvPr/>
        </p:nvSpPr>
        <p:spPr bwMode="auto">
          <a:xfrm>
            <a:off x="6765879" y="2970703"/>
            <a:ext cx="1258678" cy="338554"/>
          </a:xfrm>
          <a:prstGeom prst="rect">
            <a:avLst/>
          </a:prstGeom>
          <a:noFill/>
          <a:ln w="9525">
            <a:noFill/>
            <a:miter lim="800000"/>
            <a:headEnd/>
            <a:tailEnd/>
          </a:ln>
        </p:spPr>
        <p:txBody>
          <a:bodyPr wrap="none">
            <a:spAutoFit/>
          </a:bodyPr>
          <a:lstStyle/>
          <a:p>
            <a:r>
              <a:rPr lang="fr-FR" sz="1600" dirty="0">
                <a:solidFill>
                  <a:srgbClr val="002060"/>
                </a:solidFill>
              </a:rPr>
              <a:t>e</a:t>
            </a:r>
            <a:r>
              <a:rPr lang="fr-FR" sz="1600" dirty="0" smtClean="0">
                <a:solidFill>
                  <a:srgbClr val="002060"/>
                </a:solidFill>
              </a:rPr>
              <a:t>rreur </a:t>
            </a:r>
            <a:r>
              <a:rPr lang="fr-FR" sz="1600" dirty="0">
                <a:solidFill>
                  <a:srgbClr val="002060"/>
                </a:solidFill>
              </a:rPr>
              <a:t>0.5%</a:t>
            </a:r>
          </a:p>
        </p:txBody>
      </p:sp>
      <p:pic>
        <p:nvPicPr>
          <p:cNvPr id="79882" name="Image 66" descr="SymRetreival.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269442" y="3332377"/>
            <a:ext cx="2336800" cy="1170752"/>
          </a:xfrm>
          <a:prstGeom prst="rect">
            <a:avLst/>
          </a:prstGeom>
          <a:noFill/>
          <a:ln w="9525">
            <a:noFill/>
            <a:miter lim="800000"/>
            <a:headEnd/>
            <a:tailEnd/>
          </a:ln>
        </p:spPr>
      </p:pic>
      <p:pic>
        <p:nvPicPr>
          <p:cNvPr id="79883" name="Image 67" descr="DiSymRetreival-30.pn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3284849" y="3309257"/>
            <a:ext cx="2344786" cy="1174750"/>
          </a:xfrm>
          <a:prstGeom prst="rect">
            <a:avLst/>
          </a:prstGeom>
          <a:noFill/>
          <a:ln w="9525">
            <a:noFill/>
            <a:miter lim="800000"/>
            <a:headEnd/>
            <a:tailEnd/>
          </a:ln>
        </p:spPr>
      </p:pic>
      <p:pic>
        <p:nvPicPr>
          <p:cNvPr id="79884" name="Image 68" descr="DiSymRetreival-25thin.pn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6113164" y="3290328"/>
            <a:ext cx="2328934" cy="1166812"/>
          </a:xfrm>
          <a:prstGeom prst="rect">
            <a:avLst/>
          </a:prstGeom>
          <a:noFill/>
          <a:ln w="9525">
            <a:noFill/>
            <a:miter lim="800000"/>
            <a:headEnd/>
            <a:tailEnd/>
          </a:ln>
        </p:spPr>
      </p:pic>
      <p:pic>
        <p:nvPicPr>
          <p:cNvPr id="79885" name="Image 69" descr="SYMsources.png"/>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20042" y="1565286"/>
            <a:ext cx="2140075" cy="1365925"/>
          </a:xfrm>
          <a:prstGeom prst="rect">
            <a:avLst/>
          </a:prstGeom>
          <a:noFill/>
          <a:ln w="9525">
            <a:noFill/>
            <a:miter lim="800000"/>
            <a:headEnd/>
            <a:tailEnd/>
          </a:ln>
        </p:spPr>
      </p:pic>
      <p:pic>
        <p:nvPicPr>
          <p:cNvPr id="79886" name="Image 70" descr="notSYMsources1.png"/>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3342883" y="1548456"/>
            <a:ext cx="2286752" cy="1366194"/>
          </a:xfrm>
          <a:prstGeom prst="rect">
            <a:avLst/>
          </a:prstGeom>
          <a:noFill/>
          <a:ln w="9525">
            <a:noFill/>
            <a:miter lim="800000"/>
            <a:headEnd/>
            <a:tailEnd/>
          </a:ln>
        </p:spPr>
      </p:pic>
      <p:pic>
        <p:nvPicPr>
          <p:cNvPr id="79887" name="Image 72" descr="notSYMsources2.png"/>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6136427" y="1526016"/>
            <a:ext cx="2346945" cy="1347144"/>
          </a:xfrm>
          <a:prstGeom prst="rect">
            <a:avLst/>
          </a:prstGeom>
          <a:noFill/>
          <a:ln w="9525">
            <a:noFill/>
            <a:miter lim="800000"/>
            <a:headEnd/>
            <a:tailEnd/>
          </a:ln>
        </p:spPr>
      </p:pic>
      <p:sp>
        <p:nvSpPr>
          <p:cNvPr id="16" name="Flèche droite 15"/>
          <p:cNvSpPr/>
          <p:nvPr/>
        </p:nvSpPr>
        <p:spPr>
          <a:xfrm rot="10800000" flipV="1">
            <a:off x="4091505" y="1954213"/>
            <a:ext cx="307975" cy="460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fr-FR"/>
          </a:p>
        </p:txBody>
      </p:sp>
      <p:sp>
        <p:nvSpPr>
          <p:cNvPr id="17" name="Flèche droite 16"/>
          <p:cNvSpPr/>
          <p:nvPr/>
        </p:nvSpPr>
        <p:spPr>
          <a:xfrm rot="10800000">
            <a:off x="6993678" y="2023142"/>
            <a:ext cx="307975" cy="460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fr-FR"/>
          </a:p>
        </p:txBody>
      </p:sp>
      <p:sp>
        <p:nvSpPr>
          <p:cNvPr id="19" name="Flèche droite 18"/>
          <p:cNvSpPr/>
          <p:nvPr/>
        </p:nvSpPr>
        <p:spPr>
          <a:xfrm rot="153340">
            <a:off x="6634202" y="2018968"/>
            <a:ext cx="307975" cy="460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fr-FR"/>
          </a:p>
        </p:txBody>
      </p:sp>
      <p:sp>
        <p:nvSpPr>
          <p:cNvPr id="20" name="ZoneTexte 19"/>
          <p:cNvSpPr txBox="1">
            <a:spLocks noChangeArrowheads="1"/>
          </p:cNvSpPr>
          <p:nvPr/>
        </p:nvSpPr>
        <p:spPr bwMode="auto">
          <a:xfrm>
            <a:off x="6996113" y="4894263"/>
            <a:ext cx="1441450" cy="523875"/>
          </a:xfrm>
          <a:prstGeom prst="rect">
            <a:avLst/>
          </a:prstGeom>
          <a:noFill/>
          <a:ln w="9525">
            <a:noFill/>
            <a:miter lim="800000"/>
            <a:headEnd/>
            <a:tailEnd/>
          </a:ln>
        </p:spPr>
        <p:txBody>
          <a:bodyPr wrap="none">
            <a:spAutoFit/>
          </a:bodyPr>
          <a:lstStyle/>
          <a:p>
            <a:pPr>
              <a:buFont typeface="Wingdings" pitchFamily="2" charset="2"/>
              <a:buChar char="Ø"/>
            </a:pPr>
            <a:r>
              <a:rPr lang="fr-FR" sz="1400">
                <a:solidFill>
                  <a:srgbClr val="002060"/>
                </a:solidFill>
              </a:rPr>
              <a:t> Convergence</a:t>
            </a:r>
          </a:p>
          <a:p>
            <a:r>
              <a:rPr lang="fr-FR" sz="1400">
                <a:solidFill>
                  <a:srgbClr val="002060"/>
                </a:solidFill>
              </a:rPr>
              <a:t>   espace réel</a:t>
            </a:r>
          </a:p>
        </p:txBody>
      </p:sp>
      <p:sp>
        <p:nvSpPr>
          <p:cNvPr id="21" name="ZoneTexte 20"/>
          <p:cNvSpPr txBox="1">
            <a:spLocks noChangeArrowheads="1"/>
          </p:cNvSpPr>
          <p:nvPr/>
        </p:nvSpPr>
        <p:spPr bwMode="auto">
          <a:xfrm>
            <a:off x="7021513" y="5557838"/>
            <a:ext cx="1527175" cy="523875"/>
          </a:xfrm>
          <a:prstGeom prst="rect">
            <a:avLst/>
          </a:prstGeom>
          <a:noFill/>
          <a:ln w="9525">
            <a:noFill/>
            <a:miter lim="800000"/>
            <a:headEnd/>
            <a:tailEnd/>
          </a:ln>
        </p:spPr>
        <p:txBody>
          <a:bodyPr wrap="none">
            <a:spAutoFit/>
          </a:bodyPr>
          <a:lstStyle/>
          <a:p>
            <a:pPr>
              <a:buFont typeface="Wingdings" pitchFamily="2" charset="2"/>
              <a:buChar char="Ø"/>
            </a:pPr>
            <a:r>
              <a:rPr lang="fr-FR" sz="1400">
                <a:solidFill>
                  <a:srgbClr val="002060"/>
                </a:solidFill>
              </a:rPr>
              <a:t> Convergence</a:t>
            </a:r>
          </a:p>
          <a:p>
            <a:r>
              <a:rPr lang="fr-FR" sz="1400">
                <a:solidFill>
                  <a:srgbClr val="002060"/>
                </a:solidFill>
              </a:rPr>
              <a:t>   espace Fourier</a:t>
            </a:r>
          </a:p>
        </p:txBody>
      </p:sp>
      <p:sp>
        <p:nvSpPr>
          <p:cNvPr id="22" name="Rectangle 21"/>
          <p:cNvSpPr/>
          <p:nvPr/>
        </p:nvSpPr>
        <p:spPr>
          <a:xfrm>
            <a:off x="4479309" y="1688495"/>
            <a:ext cx="96761" cy="10498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4" name="Connecteur droit 23"/>
          <p:cNvCxnSpPr/>
          <p:nvPr/>
        </p:nvCxnSpPr>
        <p:spPr>
          <a:xfrm>
            <a:off x="4576070" y="2738362"/>
            <a:ext cx="810381" cy="57089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flipH="1">
            <a:off x="3562490" y="2738362"/>
            <a:ext cx="916819" cy="570895"/>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284849" y="3309257"/>
            <a:ext cx="2344786" cy="11747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Rectangle 29"/>
          <p:cNvSpPr/>
          <p:nvPr/>
        </p:nvSpPr>
        <p:spPr>
          <a:xfrm>
            <a:off x="1477112" y="1711615"/>
            <a:ext cx="96761" cy="10498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1" name="Connecteur droit 30"/>
          <p:cNvCxnSpPr/>
          <p:nvPr/>
        </p:nvCxnSpPr>
        <p:spPr>
          <a:xfrm>
            <a:off x="1573873" y="2761482"/>
            <a:ext cx="810381" cy="57089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2" name="Connecteur droit 31"/>
          <p:cNvCxnSpPr/>
          <p:nvPr/>
        </p:nvCxnSpPr>
        <p:spPr>
          <a:xfrm flipH="1">
            <a:off x="560293" y="2761482"/>
            <a:ext cx="916819" cy="570895"/>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282652" y="3332377"/>
            <a:ext cx="2344786" cy="11747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Rectangle 33"/>
          <p:cNvSpPr/>
          <p:nvPr/>
        </p:nvSpPr>
        <p:spPr>
          <a:xfrm>
            <a:off x="7298457" y="1661628"/>
            <a:ext cx="96761" cy="10498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5" name="Connecteur droit 34"/>
          <p:cNvCxnSpPr/>
          <p:nvPr/>
        </p:nvCxnSpPr>
        <p:spPr>
          <a:xfrm>
            <a:off x="7395218" y="2711495"/>
            <a:ext cx="810381" cy="57089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Connecteur droit 35"/>
          <p:cNvCxnSpPr/>
          <p:nvPr/>
        </p:nvCxnSpPr>
        <p:spPr>
          <a:xfrm flipH="1">
            <a:off x="6381638" y="2711495"/>
            <a:ext cx="916819" cy="570895"/>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03997" y="3282390"/>
            <a:ext cx="2344786" cy="11747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19</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5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5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16" grpId="0" animBg="1"/>
      <p:bldP spid="17" grpId="0" animBg="1"/>
      <p:bldP spid="19" grpId="0" animBg="1"/>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Espace réservé de la date 11"/>
          <p:cNvSpPr>
            <a:spLocks noGrp="1"/>
          </p:cNvSpPr>
          <p:nvPr>
            <p:ph type="dt" sz="half"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65539" name="Espace réservé du pied de page 1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6"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a:t>
            </a:fld>
            <a:endParaRPr lang="fr-FR" dirty="0">
              <a:solidFill>
                <a:srgbClr val="002060"/>
              </a:solidFill>
            </a:endParaRPr>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Espace réservé de la date 32"/>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3556" name="Espace réservé du pied de page 3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pic>
        <p:nvPicPr>
          <p:cNvPr id="23557" name="Image 40" descr="MesureReconstructionSDI-experience.PNG"/>
          <p:cNvPicPr>
            <a:picLocks noChangeAspect="1"/>
          </p:cNvPicPr>
          <p:nvPr/>
        </p:nvPicPr>
        <p:blipFill>
          <a:blip r:embed="rId4">
            <a:clrChange>
              <a:clrFrom>
                <a:srgbClr val="FFFFFF"/>
              </a:clrFrom>
              <a:clrTo>
                <a:srgbClr val="FFFFFF">
                  <a:alpha val="0"/>
                </a:srgbClr>
              </a:clrTo>
            </a:clrChange>
          </a:blip>
          <a:srcRect l="50928" t="4613" r="24337"/>
          <a:stretch>
            <a:fillRect/>
          </a:stretch>
        </p:blipFill>
        <p:spPr bwMode="auto">
          <a:xfrm>
            <a:off x="3734790" y="1864012"/>
            <a:ext cx="1596710" cy="3389520"/>
          </a:xfrm>
          <a:prstGeom prst="rect">
            <a:avLst/>
          </a:prstGeom>
          <a:noFill/>
          <a:ln w="9525">
            <a:noFill/>
            <a:miter lim="800000"/>
            <a:headEnd/>
            <a:tailEnd/>
          </a:ln>
        </p:spPr>
      </p:pic>
      <p:sp>
        <p:nvSpPr>
          <p:cNvPr id="42" name="ZoneTexte 33"/>
          <p:cNvSpPr txBox="1">
            <a:spLocks noChangeArrowheads="1"/>
          </p:cNvSpPr>
          <p:nvPr/>
        </p:nvSpPr>
        <p:spPr bwMode="auto">
          <a:xfrm>
            <a:off x="1492250" y="1255024"/>
            <a:ext cx="3203698" cy="307777"/>
          </a:xfrm>
          <a:prstGeom prst="rect">
            <a:avLst/>
          </a:prstGeom>
          <a:solidFill>
            <a:schemeClr val="accent5">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400" dirty="0">
                <a:solidFill>
                  <a:srgbClr val="002060"/>
                </a:solidFill>
              </a:rPr>
              <a:t> Expérience </a:t>
            </a:r>
            <a:r>
              <a:rPr lang="fr-FR" sz="1400" dirty="0" smtClean="0">
                <a:solidFill>
                  <a:srgbClr val="002060"/>
                </a:solidFill>
              </a:rPr>
              <a:t>de </a:t>
            </a:r>
            <a:r>
              <a:rPr lang="fr-FR" sz="1400" dirty="0">
                <a:solidFill>
                  <a:srgbClr val="002060"/>
                </a:solidFill>
              </a:rPr>
              <a:t>reconstruction de phase</a:t>
            </a:r>
          </a:p>
        </p:txBody>
      </p:sp>
      <p:pic>
        <p:nvPicPr>
          <p:cNvPr id="23560" name="Image 9" descr="SDIsetup.png"/>
          <p:cNvPicPr>
            <a:picLocks noChangeAspect="1"/>
          </p:cNvPicPr>
          <p:nvPr/>
        </p:nvPicPr>
        <p:blipFill>
          <a:blip r:embed="rId5"/>
          <a:srcRect/>
          <a:stretch>
            <a:fillRect/>
          </a:stretch>
        </p:blipFill>
        <p:spPr bwMode="auto">
          <a:xfrm>
            <a:off x="192088" y="1692275"/>
            <a:ext cx="3381375" cy="2746375"/>
          </a:xfrm>
          <a:prstGeom prst="rect">
            <a:avLst/>
          </a:prstGeom>
          <a:noFill/>
          <a:ln w="9525">
            <a:noFill/>
            <a:miter lim="800000"/>
            <a:headEnd/>
            <a:tailEnd/>
          </a:ln>
        </p:spPr>
      </p:pic>
      <p:cxnSp>
        <p:nvCxnSpPr>
          <p:cNvPr id="12" name="Connecteur droit 11"/>
          <p:cNvCxnSpPr/>
          <p:nvPr/>
        </p:nvCxnSpPr>
        <p:spPr>
          <a:xfrm flipH="1" flipV="1">
            <a:off x="2820988" y="2916239"/>
            <a:ext cx="913802" cy="960436"/>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p:nvPr/>
        </p:nvCxnSpPr>
        <p:spPr>
          <a:xfrm flipH="1">
            <a:off x="2476500" y="2916238"/>
            <a:ext cx="344488"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331500" y="4146262"/>
            <a:ext cx="1896160" cy="584775"/>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a:t>
            </a:r>
            <a:r>
              <a:rPr lang="fr-FR" sz="1600" b="1" dirty="0" smtClean="0">
                <a:solidFill>
                  <a:srgbClr val="002060"/>
                </a:solidFill>
              </a:rPr>
              <a:t>Limite</a:t>
            </a:r>
            <a:r>
              <a:rPr lang="fr-FR" sz="1600" dirty="0" smtClean="0">
                <a:solidFill>
                  <a:srgbClr val="002060"/>
                </a:solidFill>
              </a:rPr>
              <a:t> </a:t>
            </a:r>
            <a:r>
              <a:rPr lang="fr-FR" sz="1600" b="1" dirty="0" smtClean="0">
                <a:solidFill>
                  <a:srgbClr val="002060"/>
                </a:solidFill>
              </a:rPr>
              <a:t>:</a:t>
            </a:r>
          </a:p>
          <a:p>
            <a:pPr>
              <a:buFont typeface="Arial" pitchFamily="34" charset="0"/>
              <a:buChar char="•"/>
            </a:pPr>
            <a:r>
              <a:rPr lang="fr-FR" sz="1600" dirty="0" smtClean="0">
                <a:solidFill>
                  <a:srgbClr val="002060"/>
                </a:solidFill>
              </a:rPr>
              <a:t> grain du diffuseur</a:t>
            </a:r>
            <a:endParaRPr lang="fr-FR" sz="1600" dirty="0">
              <a:solidFill>
                <a:srgbClr val="002060"/>
              </a:solidFill>
            </a:endParaRPr>
          </a:p>
        </p:txBody>
      </p:sp>
      <p:grpSp>
        <p:nvGrpSpPr>
          <p:cNvPr id="2" name="Groupe 30"/>
          <p:cNvGrpSpPr/>
          <p:nvPr/>
        </p:nvGrpSpPr>
        <p:grpSpPr>
          <a:xfrm>
            <a:off x="4089755" y="2400808"/>
            <a:ext cx="917859" cy="888206"/>
            <a:chOff x="7368540" y="2229071"/>
            <a:chExt cx="917859" cy="888206"/>
          </a:xfrm>
        </p:grpSpPr>
        <p:sp>
          <p:nvSpPr>
            <p:cNvPr id="26" name="Ellipse 25"/>
            <p:cNvSpPr/>
            <p:nvPr/>
          </p:nvSpPr>
          <p:spPr>
            <a:xfrm>
              <a:off x="7368540" y="301393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dirty="0"/>
            </a:p>
          </p:txBody>
        </p:sp>
        <p:sp>
          <p:nvSpPr>
            <p:cNvPr id="27" name="Ellipse 26"/>
            <p:cNvSpPr/>
            <p:nvPr/>
          </p:nvSpPr>
          <p:spPr>
            <a:xfrm>
              <a:off x="8183880" y="304822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llipse 27"/>
            <p:cNvSpPr/>
            <p:nvPr/>
          </p:nvSpPr>
          <p:spPr>
            <a:xfrm>
              <a:off x="8210550" y="253387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Ellipse 28"/>
            <p:cNvSpPr/>
            <p:nvPr/>
          </p:nvSpPr>
          <p:spPr>
            <a:xfrm>
              <a:off x="7821930" y="222907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llipse 29"/>
            <p:cNvSpPr/>
            <p:nvPr/>
          </p:nvSpPr>
          <p:spPr>
            <a:xfrm>
              <a:off x="7391400" y="247672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31" name="ZoneTexte 30"/>
          <p:cNvSpPr txBox="1"/>
          <p:nvPr/>
        </p:nvSpPr>
        <p:spPr>
          <a:xfrm>
            <a:off x="5331500" y="2600893"/>
            <a:ext cx="3287567" cy="584775"/>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Champ de référence non </a:t>
            </a:r>
          </a:p>
          <a:p>
            <a:r>
              <a:rPr lang="fr-FR" sz="1600" dirty="0" smtClean="0">
                <a:solidFill>
                  <a:srgbClr val="002060"/>
                </a:solidFill>
              </a:rPr>
              <a:t>   affecté par la détente du plasma</a:t>
            </a:r>
            <a:endParaRPr lang="fr-FR" sz="1600" dirty="0">
              <a:solidFill>
                <a:srgbClr val="002060"/>
              </a:solidFill>
            </a:endParaRPr>
          </a:p>
        </p:txBody>
      </p:sp>
      <p:sp>
        <p:nvSpPr>
          <p:cNvPr id="17" name="ZoneTexte 16"/>
          <p:cNvSpPr txBox="1"/>
          <p:nvPr/>
        </p:nvSpPr>
        <p:spPr>
          <a:xfrm>
            <a:off x="5331500" y="4914978"/>
            <a:ext cx="2937022" cy="1323439"/>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a:t>
            </a:r>
            <a:r>
              <a:rPr lang="fr-FR" sz="1600" b="1" dirty="0" smtClean="0">
                <a:solidFill>
                  <a:srgbClr val="002060"/>
                </a:solidFill>
              </a:rPr>
              <a:t>Solutions : </a:t>
            </a:r>
          </a:p>
          <a:p>
            <a:pPr>
              <a:buFont typeface="Arial" pitchFamily="34" charset="0"/>
              <a:buChar char="•"/>
            </a:pPr>
            <a:r>
              <a:rPr lang="fr-FR" sz="1600" dirty="0" smtClean="0">
                <a:solidFill>
                  <a:srgbClr val="002060"/>
                </a:solidFill>
              </a:rPr>
              <a:t> diffuseur plus fin</a:t>
            </a:r>
          </a:p>
          <a:p>
            <a:pPr>
              <a:buFont typeface="Arial" pitchFamily="34" charset="0"/>
              <a:buChar char="•"/>
            </a:pPr>
            <a:r>
              <a:rPr lang="fr-FR" sz="1600" dirty="0" smtClean="0">
                <a:solidFill>
                  <a:srgbClr val="002060"/>
                </a:solidFill>
              </a:rPr>
              <a:t> imagerie directe du faisceau</a:t>
            </a:r>
          </a:p>
          <a:p>
            <a:r>
              <a:rPr lang="fr-FR" sz="1600" dirty="0" smtClean="0">
                <a:solidFill>
                  <a:srgbClr val="002060"/>
                </a:solidFill>
              </a:rPr>
              <a:t>                (reprise d’image)     </a:t>
            </a:r>
          </a:p>
          <a:p>
            <a:r>
              <a:rPr lang="fr-FR" sz="1600" dirty="0" smtClean="0">
                <a:solidFill>
                  <a:srgbClr val="002060"/>
                </a:solidFill>
              </a:rPr>
              <a:t>    </a:t>
            </a:r>
            <a:endParaRPr lang="fr-FR" sz="1600" dirty="0">
              <a:solidFill>
                <a:srgbClr val="002060"/>
              </a:solidFill>
            </a:endParaRPr>
          </a:p>
        </p:txBody>
      </p:sp>
      <p:graphicFrame>
        <p:nvGraphicFramePr>
          <p:cNvPr id="37" name="Object 3"/>
          <p:cNvGraphicFramePr>
            <a:graphicFrameLocks noChangeAspect="1"/>
          </p:cNvGraphicFramePr>
          <p:nvPr/>
        </p:nvGraphicFramePr>
        <p:xfrm>
          <a:off x="5671779" y="2060770"/>
          <a:ext cx="508000" cy="458788"/>
        </p:xfrm>
        <a:graphic>
          <a:graphicData uri="http://schemas.openxmlformats.org/presentationml/2006/ole">
            <p:oleObj spid="_x0000_s333825" name="Équation" r:id="rId6" imgW="266400" imgH="241200" progId="Equation.3">
              <p:embed/>
            </p:oleObj>
          </a:graphicData>
        </a:graphic>
      </p:graphicFrame>
      <p:cxnSp>
        <p:nvCxnSpPr>
          <p:cNvPr id="20" name="Connecteur droit avec flèche 19"/>
          <p:cNvCxnSpPr/>
          <p:nvPr/>
        </p:nvCxnSpPr>
        <p:spPr>
          <a:xfrm flipH="1">
            <a:off x="5007614" y="2322800"/>
            <a:ext cx="621290" cy="3828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20</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Espace réservé de la date 11"/>
          <p:cNvSpPr>
            <a:spLocks noGrp="1"/>
          </p:cNvSpPr>
          <p:nvPr>
            <p:ph type="dt" sz="half"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73731" name="Espace réservé du pied de page 1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21</a:t>
            </a:fld>
            <a:endParaRPr lang="fr-FR" dirty="0">
              <a:solidFill>
                <a:srgbClr val="002060"/>
              </a:solidFill>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Espace réservé de la date 8"/>
          <p:cNvSpPr>
            <a:spLocks noGrp="1"/>
          </p:cNvSpPr>
          <p:nvPr>
            <p:ph type="dt" sz="half"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12293" name="Espace réservé du pied de page 1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2295" name="ZoneTexte 13"/>
          <p:cNvSpPr txBox="1">
            <a:spLocks noChangeArrowheads="1"/>
          </p:cNvSpPr>
          <p:nvPr/>
        </p:nvSpPr>
        <p:spPr bwMode="auto">
          <a:xfrm>
            <a:off x="630238" y="3133725"/>
            <a:ext cx="1423987" cy="368300"/>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Main pulse</a:t>
            </a:r>
          </a:p>
        </p:txBody>
      </p:sp>
      <p:sp>
        <p:nvSpPr>
          <p:cNvPr id="12296" name="ZoneTexte 15"/>
          <p:cNvSpPr txBox="1">
            <a:spLocks noChangeArrowheads="1"/>
          </p:cNvSpPr>
          <p:nvPr/>
        </p:nvSpPr>
        <p:spPr bwMode="auto">
          <a:xfrm>
            <a:off x="0" y="5680075"/>
            <a:ext cx="1179513" cy="369888"/>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Prepulse</a:t>
            </a:r>
          </a:p>
        </p:txBody>
      </p:sp>
      <p:pic>
        <p:nvPicPr>
          <p:cNvPr id="12297" name="Image 7" descr="HHGdetection.png"/>
          <p:cNvPicPr>
            <a:picLocks noChangeAspect="1"/>
          </p:cNvPicPr>
          <p:nvPr/>
        </p:nvPicPr>
        <p:blipFill>
          <a:blip r:embed="rId4"/>
          <a:srcRect/>
          <a:stretch>
            <a:fillRect/>
          </a:stretch>
        </p:blipFill>
        <p:spPr bwMode="auto">
          <a:xfrm>
            <a:off x="39688" y="1409700"/>
            <a:ext cx="7521575" cy="4270375"/>
          </a:xfrm>
          <a:prstGeom prst="rect">
            <a:avLst/>
          </a:prstGeom>
          <a:noFill/>
          <a:ln w="9525">
            <a:noFill/>
            <a:miter lim="800000"/>
            <a:headEnd/>
            <a:tailEnd/>
          </a:ln>
        </p:spPr>
      </p:pic>
      <p:pic>
        <p:nvPicPr>
          <p:cNvPr id="8" name="Image 7" descr="hhg-exemple.PNG"/>
          <p:cNvPicPr>
            <a:picLocks noChangeAspect="1"/>
          </p:cNvPicPr>
          <p:nvPr/>
        </p:nvPicPr>
        <p:blipFill>
          <a:blip r:embed="rId5">
            <a:clrChange>
              <a:clrFrom>
                <a:srgbClr val="FFFFFF"/>
              </a:clrFrom>
              <a:clrTo>
                <a:srgbClr val="FFFFFF">
                  <a:alpha val="0"/>
                </a:srgbClr>
              </a:clrTo>
            </a:clrChange>
          </a:blip>
          <a:stretch>
            <a:fillRect/>
          </a:stretch>
        </p:blipFill>
        <p:spPr>
          <a:xfrm>
            <a:off x="5667375" y="3382963"/>
            <a:ext cx="3476625" cy="2667000"/>
          </a:xfrm>
          <a:prstGeom prst="rect">
            <a:avLst/>
          </a:prstGeom>
          <a:effectLst>
            <a:outerShdw blurRad="76200" dist="12700" dir="8100000" sy="-23000" kx="800400" algn="br" rotWithShape="0">
              <a:prstClr val="black">
                <a:alpha val="20000"/>
              </a:prstClr>
            </a:outerShdw>
          </a:effectLst>
        </p:spPr>
      </p:pic>
      <p:cxnSp>
        <p:nvCxnSpPr>
          <p:cNvPr id="18" name="Connecteur droit avec flèche 17"/>
          <p:cNvCxnSpPr/>
          <p:nvPr/>
        </p:nvCxnSpPr>
        <p:spPr>
          <a:xfrm flipV="1">
            <a:off x="7561263" y="1630363"/>
            <a:ext cx="0" cy="11207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266" name="Object 3"/>
          <p:cNvGraphicFramePr>
            <a:graphicFrameLocks noChangeAspect="1"/>
          </p:cNvGraphicFramePr>
          <p:nvPr/>
        </p:nvGraphicFramePr>
        <p:xfrm>
          <a:off x="7561263" y="1998663"/>
          <a:ext cx="358775" cy="330200"/>
        </p:xfrm>
        <a:graphic>
          <a:graphicData uri="http://schemas.openxmlformats.org/presentationml/2006/ole">
            <p:oleObj spid="_x0000_s130050" name="Équation" r:id="rId6" imgW="152280" imgH="139680" progId="Equation.3">
              <p:embed/>
            </p:oleObj>
          </a:graphicData>
        </a:graphic>
      </p:graphicFrame>
      <p:sp>
        <p:nvSpPr>
          <p:cNvPr id="19" name="ZoneTexte 18"/>
          <p:cNvSpPr txBox="1">
            <a:spLocks noChangeArrowheads="1"/>
          </p:cNvSpPr>
          <p:nvPr/>
        </p:nvSpPr>
        <p:spPr bwMode="auto">
          <a:xfrm>
            <a:off x="6762750" y="3048000"/>
            <a:ext cx="1363663" cy="369888"/>
          </a:xfrm>
          <a:prstGeom prst="rect">
            <a:avLst/>
          </a:prstGeom>
          <a:noFill/>
          <a:ln w="9525">
            <a:noFill/>
            <a:miter lim="800000"/>
            <a:headEnd/>
            <a:tailEnd/>
          </a:ln>
        </p:spPr>
        <p:txBody>
          <a:bodyPr wrap="none">
            <a:spAutoFit/>
          </a:bodyPr>
          <a:lstStyle/>
          <a:p>
            <a:r>
              <a:rPr lang="fr-FR"/>
              <a:t>Multiple de </a:t>
            </a:r>
          </a:p>
        </p:txBody>
      </p:sp>
      <p:graphicFrame>
        <p:nvGraphicFramePr>
          <p:cNvPr id="20" name="Object 9"/>
          <p:cNvGraphicFramePr>
            <a:graphicFrameLocks noChangeAspect="1"/>
          </p:cNvGraphicFramePr>
          <p:nvPr/>
        </p:nvGraphicFramePr>
        <p:xfrm>
          <a:off x="7980363" y="2963863"/>
          <a:ext cx="447675" cy="538162"/>
        </p:xfrm>
        <a:graphic>
          <a:graphicData uri="http://schemas.openxmlformats.org/presentationml/2006/ole">
            <p:oleObj spid="_x0000_s130051" name="Équation" r:id="rId7" imgW="190440" imgH="228600" progId="Equation.3">
              <p:embed/>
            </p:oleObj>
          </a:graphicData>
        </a:graphic>
      </p:graphicFrame>
      <p:sp>
        <p:nvSpPr>
          <p:cNvPr id="1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22</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1000"/>
                                        <p:tgtEl>
                                          <p:spTgt spid="20"/>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Thèse\Soutenance\Réémission plasma\1d1.png"/>
          <p:cNvPicPr>
            <a:picLocks noChangeAspect="1" noChangeArrowheads="1"/>
          </p:cNvPicPr>
          <p:nvPr/>
        </p:nvPicPr>
        <p:blipFill>
          <a:blip r:embed="rId3" cstate="print"/>
          <a:srcRect t="11470" r="2819"/>
          <a:stretch>
            <a:fillRect/>
          </a:stretch>
        </p:blipFill>
        <p:spPr bwMode="auto">
          <a:xfrm>
            <a:off x="1734176" y="1018802"/>
            <a:ext cx="6050924" cy="4028378"/>
          </a:xfrm>
          <a:prstGeom prst="rect">
            <a:avLst/>
          </a:prstGeom>
          <a:noFill/>
        </p:spPr>
      </p:pic>
      <p:sp>
        <p:nvSpPr>
          <p:cNvPr id="11" name="Forme libre 10"/>
          <p:cNvSpPr/>
          <p:nvPr/>
        </p:nvSpPr>
        <p:spPr>
          <a:xfrm>
            <a:off x="4033833" y="4071942"/>
            <a:ext cx="1188132" cy="360042"/>
          </a:xfrm>
          <a:custGeom>
            <a:avLst/>
            <a:gdLst>
              <a:gd name="connsiteX0" fmla="*/ 2506980 w 2506980"/>
              <a:gd name="connsiteY0" fmla="*/ 330200 h 490220"/>
              <a:gd name="connsiteX1" fmla="*/ 2293620 w 2506980"/>
              <a:gd name="connsiteY1" fmla="*/ 25400 h 490220"/>
              <a:gd name="connsiteX2" fmla="*/ 1981200 w 2506980"/>
              <a:gd name="connsiteY2" fmla="*/ 482600 h 490220"/>
              <a:gd name="connsiteX3" fmla="*/ 1676400 w 2506980"/>
              <a:gd name="connsiteY3" fmla="*/ 71120 h 490220"/>
              <a:gd name="connsiteX4" fmla="*/ 1455420 w 2506980"/>
              <a:gd name="connsiteY4" fmla="*/ 429260 h 490220"/>
              <a:gd name="connsiteX5" fmla="*/ 1203960 w 2506980"/>
              <a:gd name="connsiteY5" fmla="*/ 63500 h 490220"/>
              <a:gd name="connsiteX6" fmla="*/ 952500 w 2506980"/>
              <a:gd name="connsiteY6" fmla="*/ 429260 h 490220"/>
              <a:gd name="connsiteX7" fmla="*/ 708660 w 2506980"/>
              <a:gd name="connsiteY7" fmla="*/ 71120 h 490220"/>
              <a:gd name="connsiteX8" fmla="*/ 472440 w 2506980"/>
              <a:gd name="connsiteY8" fmla="*/ 398780 h 490220"/>
              <a:gd name="connsiteX9" fmla="*/ 251460 w 2506980"/>
              <a:gd name="connsiteY9" fmla="*/ 93980 h 490220"/>
              <a:gd name="connsiteX10" fmla="*/ 0 w 2506980"/>
              <a:gd name="connsiteY10" fmla="*/ 375920 h 490220"/>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03960 w 2506980"/>
              <a:gd name="connsiteY5" fmla="*/ 72534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310972 w 2506980"/>
              <a:gd name="connsiteY9" fmla="*/ 8891 h 495891"/>
              <a:gd name="connsiteX10" fmla="*/ 0 w 2506980"/>
              <a:gd name="connsiteY10" fmla="*/ 384954 h 495891"/>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2500 w 2506980"/>
              <a:gd name="connsiteY6" fmla="*/ 440963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9044 w 2506980"/>
              <a:gd name="connsiteY6" fmla="*/ 371600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1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2 h 507449"/>
              <a:gd name="connsiteX1" fmla="*/ 2293620 w 2506980"/>
              <a:gd name="connsiteY1" fmla="*/ 45992 h 507449"/>
              <a:gd name="connsiteX2" fmla="*/ 1981200 w 2506980"/>
              <a:gd name="connsiteY2" fmla="*/ 503192 h 507449"/>
              <a:gd name="connsiteX3" fmla="*/ 1679124 w 2506980"/>
              <a:gd name="connsiteY3" fmla="*/ 20450 h 507449"/>
              <a:gd name="connsiteX4" fmla="*/ 1463100 w 2506980"/>
              <a:gd name="connsiteY4" fmla="*/ 380490 h 507449"/>
              <a:gd name="connsiteX5" fmla="*/ 1211580 w 2506980"/>
              <a:gd name="connsiteY5" fmla="*/ 20450 h 507449"/>
              <a:gd name="connsiteX6" fmla="*/ 959044 w 2506980"/>
              <a:gd name="connsiteY6" fmla="*/ 380489 h 507449"/>
              <a:gd name="connsiteX7" fmla="*/ 743020 w 2506980"/>
              <a:gd name="connsiteY7" fmla="*/ 20449 h 507449"/>
              <a:gd name="connsiteX8" fmla="*/ 526996 w 2506980"/>
              <a:gd name="connsiteY8" fmla="*/ 380489 h 507449"/>
              <a:gd name="connsiteX9" fmla="*/ 310972 w 2506980"/>
              <a:gd name="connsiteY9" fmla="*/ 20449 h 507449"/>
              <a:gd name="connsiteX10" fmla="*/ 0 w 2506980"/>
              <a:gd name="connsiteY10" fmla="*/ 396512 h 507449"/>
              <a:gd name="connsiteX0" fmla="*/ 2506980 w 2506980"/>
              <a:gd name="connsiteY0" fmla="*/ 333013 h 378733"/>
              <a:gd name="connsiteX1" fmla="*/ 2293620 w 2506980"/>
              <a:gd name="connsiteY1" fmla="*/ 28213 h 378733"/>
              <a:gd name="connsiteX2" fmla="*/ 1895148 w 2506980"/>
              <a:gd name="connsiteY2" fmla="*/ 362711 h 378733"/>
              <a:gd name="connsiteX3" fmla="*/ 1679124 w 2506980"/>
              <a:gd name="connsiteY3" fmla="*/ 2671 h 378733"/>
              <a:gd name="connsiteX4" fmla="*/ 1463100 w 2506980"/>
              <a:gd name="connsiteY4" fmla="*/ 362711 h 378733"/>
              <a:gd name="connsiteX5" fmla="*/ 1211580 w 2506980"/>
              <a:gd name="connsiteY5" fmla="*/ 2671 h 378733"/>
              <a:gd name="connsiteX6" fmla="*/ 959044 w 2506980"/>
              <a:gd name="connsiteY6" fmla="*/ 362710 h 378733"/>
              <a:gd name="connsiteX7" fmla="*/ 743020 w 2506980"/>
              <a:gd name="connsiteY7" fmla="*/ 2670 h 378733"/>
              <a:gd name="connsiteX8" fmla="*/ 526996 w 2506980"/>
              <a:gd name="connsiteY8" fmla="*/ 362710 h 378733"/>
              <a:gd name="connsiteX9" fmla="*/ 310972 w 2506980"/>
              <a:gd name="connsiteY9" fmla="*/ 2670 h 378733"/>
              <a:gd name="connsiteX10" fmla="*/ 0 w 2506980"/>
              <a:gd name="connsiteY10" fmla="*/ 378733 h 378733"/>
              <a:gd name="connsiteX0" fmla="*/ 2506980 w 2506980"/>
              <a:gd name="connsiteY0" fmla="*/ 335292 h 381012"/>
              <a:gd name="connsiteX1" fmla="*/ 2183180 w 2506980"/>
              <a:gd name="connsiteY1" fmla="*/ 4950 h 381012"/>
              <a:gd name="connsiteX2" fmla="*/ 1895148 w 2506980"/>
              <a:gd name="connsiteY2" fmla="*/ 364990 h 381012"/>
              <a:gd name="connsiteX3" fmla="*/ 1679124 w 2506980"/>
              <a:gd name="connsiteY3" fmla="*/ 4950 h 381012"/>
              <a:gd name="connsiteX4" fmla="*/ 1463100 w 2506980"/>
              <a:gd name="connsiteY4" fmla="*/ 364990 h 381012"/>
              <a:gd name="connsiteX5" fmla="*/ 1211580 w 2506980"/>
              <a:gd name="connsiteY5" fmla="*/ 4950 h 381012"/>
              <a:gd name="connsiteX6" fmla="*/ 959044 w 2506980"/>
              <a:gd name="connsiteY6" fmla="*/ 364989 h 381012"/>
              <a:gd name="connsiteX7" fmla="*/ 743020 w 2506980"/>
              <a:gd name="connsiteY7" fmla="*/ 4949 h 381012"/>
              <a:gd name="connsiteX8" fmla="*/ 526996 w 2506980"/>
              <a:gd name="connsiteY8" fmla="*/ 364989 h 381012"/>
              <a:gd name="connsiteX9" fmla="*/ 310972 w 2506980"/>
              <a:gd name="connsiteY9" fmla="*/ 4949 h 381012"/>
              <a:gd name="connsiteX10" fmla="*/ 0 w 2506980"/>
              <a:gd name="connsiteY10" fmla="*/ 381012 h 381012"/>
              <a:gd name="connsiteX0" fmla="*/ 2327196 w 2327196"/>
              <a:gd name="connsiteY0" fmla="*/ 300033 h 388063"/>
              <a:gd name="connsiteX1" fmla="*/ 2183180 w 2327196"/>
              <a:gd name="connsiteY1" fmla="*/ 12001 h 388063"/>
              <a:gd name="connsiteX2" fmla="*/ 1895148 w 2327196"/>
              <a:gd name="connsiteY2" fmla="*/ 372041 h 388063"/>
              <a:gd name="connsiteX3" fmla="*/ 1679124 w 2327196"/>
              <a:gd name="connsiteY3" fmla="*/ 12001 h 388063"/>
              <a:gd name="connsiteX4" fmla="*/ 1463100 w 2327196"/>
              <a:gd name="connsiteY4" fmla="*/ 372041 h 388063"/>
              <a:gd name="connsiteX5" fmla="*/ 1211580 w 2327196"/>
              <a:gd name="connsiteY5" fmla="*/ 12001 h 388063"/>
              <a:gd name="connsiteX6" fmla="*/ 959044 w 2327196"/>
              <a:gd name="connsiteY6" fmla="*/ 372040 h 388063"/>
              <a:gd name="connsiteX7" fmla="*/ 743020 w 2327196"/>
              <a:gd name="connsiteY7" fmla="*/ 12000 h 388063"/>
              <a:gd name="connsiteX8" fmla="*/ 526996 w 2327196"/>
              <a:gd name="connsiteY8" fmla="*/ 372040 h 388063"/>
              <a:gd name="connsiteX9" fmla="*/ 310972 w 2327196"/>
              <a:gd name="connsiteY9" fmla="*/ 12000 h 388063"/>
              <a:gd name="connsiteX10" fmla="*/ 0 w 2327196"/>
              <a:gd name="connsiteY10" fmla="*/ 388063 h 388063"/>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1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296144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2 h 372041"/>
              <a:gd name="connsiteX1" fmla="*/ 2016224 w 2232248"/>
              <a:gd name="connsiteY1" fmla="*/ 12001 h 372041"/>
              <a:gd name="connsiteX2" fmla="*/ 1800200 w 2232248"/>
              <a:gd name="connsiteY2" fmla="*/ 372040 h 372041"/>
              <a:gd name="connsiteX3" fmla="*/ 1584176 w 2232248"/>
              <a:gd name="connsiteY3" fmla="*/ 12000 h 372041"/>
              <a:gd name="connsiteX4" fmla="*/ 1368152 w 2232248"/>
              <a:gd name="connsiteY4" fmla="*/ 372041 h 372041"/>
              <a:gd name="connsiteX5" fmla="*/ 1116632 w 2232248"/>
              <a:gd name="connsiteY5" fmla="*/ 12000 h 372041"/>
              <a:gd name="connsiteX6" fmla="*/ 864096 w 2232248"/>
              <a:gd name="connsiteY6" fmla="*/ 372039 h 372041"/>
              <a:gd name="connsiteX7" fmla="*/ 648072 w 2232248"/>
              <a:gd name="connsiteY7" fmla="*/ 11999 h 372041"/>
              <a:gd name="connsiteX8" fmla="*/ 432048 w 2232248"/>
              <a:gd name="connsiteY8" fmla="*/ 372039 h 372041"/>
              <a:gd name="connsiteX9" fmla="*/ 216024 w 2232248"/>
              <a:gd name="connsiteY9" fmla="*/ 11999 h 372041"/>
              <a:gd name="connsiteX10" fmla="*/ 0 w 2232248"/>
              <a:gd name="connsiteY10" fmla="*/ 372041 h 372041"/>
              <a:gd name="connsiteX0" fmla="*/ 2232248 w 2232248"/>
              <a:gd name="connsiteY0" fmla="*/ 360042 h 360042"/>
              <a:gd name="connsiteX1" fmla="*/ 2016224 w 2232248"/>
              <a:gd name="connsiteY1" fmla="*/ 2 h 360042"/>
              <a:gd name="connsiteX2" fmla="*/ 1800200 w 2232248"/>
              <a:gd name="connsiteY2" fmla="*/ 360041 h 360042"/>
              <a:gd name="connsiteX3" fmla="*/ 1584176 w 2232248"/>
              <a:gd name="connsiteY3" fmla="*/ 1 h 360042"/>
              <a:gd name="connsiteX4" fmla="*/ 1368152 w 2232248"/>
              <a:gd name="connsiteY4" fmla="*/ 360042 h 360042"/>
              <a:gd name="connsiteX5" fmla="*/ 1116632 w 2232248"/>
              <a:gd name="connsiteY5" fmla="*/ 1 h 360042"/>
              <a:gd name="connsiteX6" fmla="*/ 864096 w 2232248"/>
              <a:gd name="connsiteY6" fmla="*/ 360040 h 360042"/>
              <a:gd name="connsiteX7" fmla="*/ 648072 w 2232248"/>
              <a:gd name="connsiteY7" fmla="*/ 0 h 360042"/>
              <a:gd name="connsiteX8" fmla="*/ 432048 w 2232248"/>
              <a:gd name="connsiteY8" fmla="*/ 360040 h 360042"/>
              <a:gd name="connsiteX9" fmla="*/ 216024 w 2232248"/>
              <a:gd name="connsiteY9" fmla="*/ 0 h 360042"/>
              <a:gd name="connsiteX10" fmla="*/ 0 w 2232248"/>
              <a:gd name="connsiteY10" fmla="*/ 360042 h 36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248" h="360042">
                <a:moveTo>
                  <a:pt x="2232248" y="360042"/>
                </a:moveTo>
                <a:cubicBezTo>
                  <a:pt x="2169383" y="194942"/>
                  <a:pt x="2088232" y="2"/>
                  <a:pt x="2016224" y="2"/>
                </a:cubicBezTo>
                <a:cubicBezTo>
                  <a:pt x="1944216" y="2"/>
                  <a:pt x="1872208" y="360041"/>
                  <a:pt x="1800200" y="360041"/>
                </a:cubicBezTo>
                <a:cubicBezTo>
                  <a:pt x="1728192" y="360041"/>
                  <a:pt x="1656184" y="1"/>
                  <a:pt x="1584176" y="1"/>
                </a:cubicBezTo>
                <a:cubicBezTo>
                  <a:pt x="1512168" y="1"/>
                  <a:pt x="1446076" y="360042"/>
                  <a:pt x="1368152" y="360042"/>
                </a:cubicBezTo>
                <a:cubicBezTo>
                  <a:pt x="1290228" y="360042"/>
                  <a:pt x="1200641" y="1"/>
                  <a:pt x="1116632" y="1"/>
                </a:cubicBezTo>
                <a:cubicBezTo>
                  <a:pt x="1032623" y="1"/>
                  <a:pt x="942189" y="360040"/>
                  <a:pt x="864096" y="360040"/>
                </a:cubicBezTo>
                <a:cubicBezTo>
                  <a:pt x="786003" y="360040"/>
                  <a:pt x="720080" y="0"/>
                  <a:pt x="648072" y="0"/>
                </a:cubicBezTo>
                <a:cubicBezTo>
                  <a:pt x="576064" y="0"/>
                  <a:pt x="504056" y="360040"/>
                  <a:pt x="432048" y="360040"/>
                </a:cubicBezTo>
                <a:cubicBezTo>
                  <a:pt x="360040" y="360040"/>
                  <a:pt x="288032" y="0"/>
                  <a:pt x="216024" y="0"/>
                </a:cubicBezTo>
                <a:cubicBezTo>
                  <a:pt x="144016" y="0"/>
                  <a:pt x="86360" y="217167"/>
                  <a:pt x="0" y="360042"/>
                </a:cubicBezTo>
              </a:path>
            </a:pathLst>
          </a:cu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Forme libre 11"/>
          <p:cNvSpPr/>
          <p:nvPr/>
        </p:nvSpPr>
        <p:spPr>
          <a:xfrm>
            <a:off x="3402798" y="3286126"/>
            <a:ext cx="1224717" cy="360041"/>
          </a:xfrm>
          <a:custGeom>
            <a:avLst/>
            <a:gdLst>
              <a:gd name="connsiteX0" fmla="*/ 2506980 w 2506980"/>
              <a:gd name="connsiteY0" fmla="*/ 330200 h 490220"/>
              <a:gd name="connsiteX1" fmla="*/ 2293620 w 2506980"/>
              <a:gd name="connsiteY1" fmla="*/ 25400 h 490220"/>
              <a:gd name="connsiteX2" fmla="*/ 1981200 w 2506980"/>
              <a:gd name="connsiteY2" fmla="*/ 482600 h 490220"/>
              <a:gd name="connsiteX3" fmla="*/ 1676400 w 2506980"/>
              <a:gd name="connsiteY3" fmla="*/ 71120 h 490220"/>
              <a:gd name="connsiteX4" fmla="*/ 1455420 w 2506980"/>
              <a:gd name="connsiteY4" fmla="*/ 429260 h 490220"/>
              <a:gd name="connsiteX5" fmla="*/ 1203960 w 2506980"/>
              <a:gd name="connsiteY5" fmla="*/ 63500 h 490220"/>
              <a:gd name="connsiteX6" fmla="*/ 952500 w 2506980"/>
              <a:gd name="connsiteY6" fmla="*/ 429260 h 490220"/>
              <a:gd name="connsiteX7" fmla="*/ 708660 w 2506980"/>
              <a:gd name="connsiteY7" fmla="*/ 71120 h 490220"/>
              <a:gd name="connsiteX8" fmla="*/ 472440 w 2506980"/>
              <a:gd name="connsiteY8" fmla="*/ 398780 h 490220"/>
              <a:gd name="connsiteX9" fmla="*/ 251460 w 2506980"/>
              <a:gd name="connsiteY9" fmla="*/ 93980 h 490220"/>
              <a:gd name="connsiteX10" fmla="*/ 0 w 2506980"/>
              <a:gd name="connsiteY10" fmla="*/ 375920 h 490220"/>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03960 w 2506980"/>
              <a:gd name="connsiteY5" fmla="*/ 72534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310972 w 2506980"/>
              <a:gd name="connsiteY9" fmla="*/ 8891 h 495891"/>
              <a:gd name="connsiteX10" fmla="*/ 0 w 2506980"/>
              <a:gd name="connsiteY10" fmla="*/ 384954 h 495891"/>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2500 w 2506980"/>
              <a:gd name="connsiteY6" fmla="*/ 440963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9044 w 2506980"/>
              <a:gd name="connsiteY6" fmla="*/ 371600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1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2 h 507449"/>
              <a:gd name="connsiteX1" fmla="*/ 2293620 w 2506980"/>
              <a:gd name="connsiteY1" fmla="*/ 45992 h 507449"/>
              <a:gd name="connsiteX2" fmla="*/ 1981200 w 2506980"/>
              <a:gd name="connsiteY2" fmla="*/ 503192 h 507449"/>
              <a:gd name="connsiteX3" fmla="*/ 1679124 w 2506980"/>
              <a:gd name="connsiteY3" fmla="*/ 20450 h 507449"/>
              <a:gd name="connsiteX4" fmla="*/ 1463100 w 2506980"/>
              <a:gd name="connsiteY4" fmla="*/ 380490 h 507449"/>
              <a:gd name="connsiteX5" fmla="*/ 1211580 w 2506980"/>
              <a:gd name="connsiteY5" fmla="*/ 20450 h 507449"/>
              <a:gd name="connsiteX6" fmla="*/ 959044 w 2506980"/>
              <a:gd name="connsiteY6" fmla="*/ 380489 h 507449"/>
              <a:gd name="connsiteX7" fmla="*/ 743020 w 2506980"/>
              <a:gd name="connsiteY7" fmla="*/ 20449 h 507449"/>
              <a:gd name="connsiteX8" fmla="*/ 526996 w 2506980"/>
              <a:gd name="connsiteY8" fmla="*/ 380489 h 507449"/>
              <a:gd name="connsiteX9" fmla="*/ 310972 w 2506980"/>
              <a:gd name="connsiteY9" fmla="*/ 20449 h 507449"/>
              <a:gd name="connsiteX10" fmla="*/ 0 w 2506980"/>
              <a:gd name="connsiteY10" fmla="*/ 396512 h 507449"/>
              <a:gd name="connsiteX0" fmla="*/ 2506980 w 2506980"/>
              <a:gd name="connsiteY0" fmla="*/ 333013 h 378733"/>
              <a:gd name="connsiteX1" fmla="*/ 2293620 w 2506980"/>
              <a:gd name="connsiteY1" fmla="*/ 28213 h 378733"/>
              <a:gd name="connsiteX2" fmla="*/ 1895148 w 2506980"/>
              <a:gd name="connsiteY2" fmla="*/ 362711 h 378733"/>
              <a:gd name="connsiteX3" fmla="*/ 1679124 w 2506980"/>
              <a:gd name="connsiteY3" fmla="*/ 2671 h 378733"/>
              <a:gd name="connsiteX4" fmla="*/ 1463100 w 2506980"/>
              <a:gd name="connsiteY4" fmla="*/ 362711 h 378733"/>
              <a:gd name="connsiteX5" fmla="*/ 1211580 w 2506980"/>
              <a:gd name="connsiteY5" fmla="*/ 2671 h 378733"/>
              <a:gd name="connsiteX6" fmla="*/ 959044 w 2506980"/>
              <a:gd name="connsiteY6" fmla="*/ 362710 h 378733"/>
              <a:gd name="connsiteX7" fmla="*/ 743020 w 2506980"/>
              <a:gd name="connsiteY7" fmla="*/ 2670 h 378733"/>
              <a:gd name="connsiteX8" fmla="*/ 526996 w 2506980"/>
              <a:gd name="connsiteY8" fmla="*/ 362710 h 378733"/>
              <a:gd name="connsiteX9" fmla="*/ 310972 w 2506980"/>
              <a:gd name="connsiteY9" fmla="*/ 2670 h 378733"/>
              <a:gd name="connsiteX10" fmla="*/ 0 w 2506980"/>
              <a:gd name="connsiteY10" fmla="*/ 378733 h 378733"/>
              <a:gd name="connsiteX0" fmla="*/ 2506980 w 2506980"/>
              <a:gd name="connsiteY0" fmla="*/ 335292 h 381012"/>
              <a:gd name="connsiteX1" fmla="*/ 2183180 w 2506980"/>
              <a:gd name="connsiteY1" fmla="*/ 4950 h 381012"/>
              <a:gd name="connsiteX2" fmla="*/ 1895148 w 2506980"/>
              <a:gd name="connsiteY2" fmla="*/ 364990 h 381012"/>
              <a:gd name="connsiteX3" fmla="*/ 1679124 w 2506980"/>
              <a:gd name="connsiteY3" fmla="*/ 4950 h 381012"/>
              <a:gd name="connsiteX4" fmla="*/ 1463100 w 2506980"/>
              <a:gd name="connsiteY4" fmla="*/ 364990 h 381012"/>
              <a:gd name="connsiteX5" fmla="*/ 1211580 w 2506980"/>
              <a:gd name="connsiteY5" fmla="*/ 4950 h 381012"/>
              <a:gd name="connsiteX6" fmla="*/ 959044 w 2506980"/>
              <a:gd name="connsiteY6" fmla="*/ 364989 h 381012"/>
              <a:gd name="connsiteX7" fmla="*/ 743020 w 2506980"/>
              <a:gd name="connsiteY7" fmla="*/ 4949 h 381012"/>
              <a:gd name="connsiteX8" fmla="*/ 526996 w 2506980"/>
              <a:gd name="connsiteY8" fmla="*/ 364989 h 381012"/>
              <a:gd name="connsiteX9" fmla="*/ 310972 w 2506980"/>
              <a:gd name="connsiteY9" fmla="*/ 4949 h 381012"/>
              <a:gd name="connsiteX10" fmla="*/ 0 w 2506980"/>
              <a:gd name="connsiteY10" fmla="*/ 381012 h 381012"/>
              <a:gd name="connsiteX0" fmla="*/ 2327196 w 2327196"/>
              <a:gd name="connsiteY0" fmla="*/ 300033 h 388063"/>
              <a:gd name="connsiteX1" fmla="*/ 2183180 w 2327196"/>
              <a:gd name="connsiteY1" fmla="*/ 12001 h 388063"/>
              <a:gd name="connsiteX2" fmla="*/ 1895148 w 2327196"/>
              <a:gd name="connsiteY2" fmla="*/ 372041 h 388063"/>
              <a:gd name="connsiteX3" fmla="*/ 1679124 w 2327196"/>
              <a:gd name="connsiteY3" fmla="*/ 12001 h 388063"/>
              <a:gd name="connsiteX4" fmla="*/ 1463100 w 2327196"/>
              <a:gd name="connsiteY4" fmla="*/ 372041 h 388063"/>
              <a:gd name="connsiteX5" fmla="*/ 1211580 w 2327196"/>
              <a:gd name="connsiteY5" fmla="*/ 12001 h 388063"/>
              <a:gd name="connsiteX6" fmla="*/ 959044 w 2327196"/>
              <a:gd name="connsiteY6" fmla="*/ 372040 h 388063"/>
              <a:gd name="connsiteX7" fmla="*/ 743020 w 2327196"/>
              <a:gd name="connsiteY7" fmla="*/ 12000 h 388063"/>
              <a:gd name="connsiteX8" fmla="*/ 526996 w 2327196"/>
              <a:gd name="connsiteY8" fmla="*/ 372040 h 388063"/>
              <a:gd name="connsiteX9" fmla="*/ 310972 w 2327196"/>
              <a:gd name="connsiteY9" fmla="*/ 12000 h 388063"/>
              <a:gd name="connsiteX10" fmla="*/ 0 w 2327196"/>
              <a:gd name="connsiteY10" fmla="*/ 388063 h 388063"/>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1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296144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2 h 372041"/>
              <a:gd name="connsiteX1" fmla="*/ 2016224 w 2232248"/>
              <a:gd name="connsiteY1" fmla="*/ 12001 h 372041"/>
              <a:gd name="connsiteX2" fmla="*/ 1800200 w 2232248"/>
              <a:gd name="connsiteY2" fmla="*/ 372040 h 372041"/>
              <a:gd name="connsiteX3" fmla="*/ 1584176 w 2232248"/>
              <a:gd name="connsiteY3" fmla="*/ 12000 h 372041"/>
              <a:gd name="connsiteX4" fmla="*/ 1368152 w 2232248"/>
              <a:gd name="connsiteY4" fmla="*/ 372041 h 372041"/>
              <a:gd name="connsiteX5" fmla="*/ 1116632 w 2232248"/>
              <a:gd name="connsiteY5" fmla="*/ 12000 h 372041"/>
              <a:gd name="connsiteX6" fmla="*/ 864096 w 2232248"/>
              <a:gd name="connsiteY6" fmla="*/ 372039 h 372041"/>
              <a:gd name="connsiteX7" fmla="*/ 648072 w 2232248"/>
              <a:gd name="connsiteY7" fmla="*/ 11999 h 372041"/>
              <a:gd name="connsiteX8" fmla="*/ 432048 w 2232248"/>
              <a:gd name="connsiteY8" fmla="*/ 372039 h 372041"/>
              <a:gd name="connsiteX9" fmla="*/ 216024 w 2232248"/>
              <a:gd name="connsiteY9" fmla="*/ 11999 h 372041"/>
              <a:gd name="connsiteX10" fmla="*/ 0 w 2232248"/>
              <a:gd name="connsiteY10" fmla="*/ 372041 h 372041"/>
              <a:gd name="connsiteX0" fmla="*/ 2232248 w 2232248"/>
              <a:gd name="connsiteY0" fmla="*/ 360042 h 360042"/>
              <a:gd name="connsiteX1" fmla="*/ 2016224 w 2232248"/>
              <a:gd name="connsiteY1" fmla="*/ 2 h 360042"/>
              <a:gd name="connsiteX2" fmla="*/ 1800200 w 2232248"/>
              <a:gd name="connsiteY2" fmla="*/ 360041 h 360042"/>
              <a:gd name="connsiteX3" fmla="*/ 1584176 w 2232248"/>
              <a:gd name="connsiteY3" fmla="*/ 1 h 360042"/>
              <a:gd name="connsiteX4" fmla="*/ 1368152 w 2232248"/>
              <a:gd name="connsiteY4" fmla="*/ 360042 h 360042"/>
              <a:gd name="connsiteX5" fmla="*/ 1116632 w 2232248"/>
              <a:gd name="connsiteY5" fmla="*/ 1 h 360042"/>
              <a:gd name="connsiteX6" fmla="*/ 864096 w 2232248"/>
              <a:gd name="connsiteY6" fmla="*/ 360040 h 360042"/>
              <a:gd name="connsiteX7" fmla="*/ 648072 w 2232248"/>
              <a:gd name="connsiteY7" fmla="*/ 0 h 360042"/>
              <a:gd name="connsiteX8" fmla="*/ 432048 w 2232248"/>
              <a:gd name="connsiteY8" fmla="*/ 360040 h 360042"/>
              <a:gd name="connsiteX9" fmla="*/ 216024 w 2232248"/>
              <a:gd name="connsiteY9" fmla="*/ 0 h 360042"/>
              <a:gd name="connsiteX10" fmla="*/ 0 w 2232248"/>
              <a:gd name="connsiteY10" fmla="*/ 360042 h 360042"/>
              <a:gd name="connsiteX0" fmla="*/ 2016224 w 2016224"/>
              <a:gd name="connsiteY0" fmla="*/ 360042 h 360042"/>
              <a:gd name="connsiteX1" fmla="*/ 1800200 w 2016224"/>
              <a:gd name="connsiteY1" fmla="*/ 2 h 360042"/>
              <a:gd name="connsiteX2" fmla="*/ 1584176 w 2016224"/>
              <a:gd name="connsiteY2" fmla="*/ 360041 h 360042"/>
              <a:gd name="connsiteX3" fmla="*/ 1368152 w 2016224"/>
              <a:gd name="connsiteY3" fmla="*/ 1 h 360042"/>
              <a:gd name="connsiteX4" fmla="*/ 1152128 w 2016224"/>
              <a:gd name="connsiteY4" fmla="*/ 360042 h 360042"/>
              <a:gd name="connsiteX5" fmla="*/ 900608 w 2016224"/>
              <a:gd name="connsiteY5" fmla="*/ 1 h 360042"/>
              <a:gd name="connsiteX6" fmla="*/ 648072 w 2016224"/>
              <a:gd name="connsiteY6" fmla="*/ 360040 h 360042"/>
              <a:gd name="connsiteX7" fmla="*/ 432048 w 2016224"/>
              <a:gd name="connsiteY7" fmla="*/ 0 h 360042"/>
              <a:gd name="connsiteX8" fmla="*/ 216024 w 2016224"/>
              <a:gd name="connsiteY8" fmla="*/ 360040 h 360042"/>
              <a:gd name="connsiteX9" fmla="*/ 0 w 2016224"/>
              <a:gd name="connsiteY9" fmla="*/ 0 h 360042"/>
              <a:gd name="connsiteX0" fmla="*/ 1800200 w 1800200"/>
              <a:gd name="connsiteY0" fmla="*/ 360042 h 360042"/>
              <a:gd name="connsiteX1" fmla="*/ 1584176 w 1800200"/>
              <a:gd name="connsiteY1" fmla="*/ 2 h 360042"/>
              <a:gd name="connsiteX2" fmla="*/ 1368152 w 1800200"/>
              <a:gd name="connsiteY2" fmla="*/ 360041 h 360042"/>
              <a:gd name="connsiteX3" fmla="*/ 1152128 w 1800200"/>
              <a:gd name="connsiteY3" fmla="*/ 1 h 360042"/>
              <a:gd name="connsiteX4" fmla="*/ 936104 w 1800200"/>
              <a:gd name="connsiteY4" fmla="*/ 360042 h 360042"/>
              <a:gd name="connsiteX5" fmla="*/ 684584 w 1800200"/>
              <a:gd name="connsiteY5" fmla="*/ 1 h 360042"/>
              <a:gd name="connsiteX6" fmla="*/ 432048 w 1800200"/>
              <a:gd name="connsiteY6" fmla="*/ 360040 h 360042"/>
              <a:gd name="connsiteX7" fmla="*/ 216024 w 1800200"/>
              <a:gd name="connsiteY7" fmla="*/ 0 h 360042"/>
              <a:gd name="connsiteX8" fmla="*/ 0 w 1800200"/>
              <a:gd name="connsiteY8" fmla="*/ 360040 h 360042"/>
              <a:gd name="connsiteX0" fmla="*/ 1584176 w 1584176"/>
              <a:gd name="connsiteY0" fmla="*/ 360042 h 360042"/>
              <a:gd name="connsiteX1" fmla="*/ 1368152 w 1584176"/>
              <a:gd name="connsiteY1" fmla="*/ 2 h 360042"/>
              <a:gd name="connsiteX2" fmla="*/ 1152128 w 1584176"/>
              <a:gd name="connsiteY2" fmla="*/ 360041 h 360042"/>
              <a:gd name="connsiteX3" fmla="*/ 936104 w 1584176"/>
              <a:gd name="connsiteY3" fmla="*/ 1 h 360042"/>
              <a:gd name="connsiteX4" fmla="*/ 720080 w 1584176"/>
              <a:gd name="connsiteY4" fmla="*/ 360042 h 360042"/>
              <a:gd name="connsiteX5" fmla="*/ 468560 w 1584176"/>
              <a:gd name="connsiteY5" fmla="*/ 1 h 360042"/>
              <a:gd name="connsiteX6" fmla="*/ 216024 w 1584176"/>
              <a:gd name="connsiteY6" fmla="*/ 360040 h 360042"/>
              <a:gd name="connsiteX7" fmla="*/ 0 w 1584176"/>
              <a:gd name="connsiteY7" fmla="*/ 0 h 360042"/>
              <a:gd name="connsiteX0" fmla="*/ 1368152 w 1368152"/>
              <a:gd name="connsiteY0" fmla="*/ 360041 h 360041"/>
              <a:gd name="connsiteX1" fmla="*/ 1152128 w 1368152"/>
              <a:gd name="connsiteY1" fmla="*/ 1 h 360041"/>
              <a:gd name="connsiteX2" fmla="*/ 936104 w 1368152"/>
              <a:gd name="connsiteY2" fmla="*/ 360040 h 360041"/>
              <a:gd name="connsiteX3" fmla="*/ 720080 w 1368152"/>
              <a:gd name="connsiteY3" fmla="*/ 0 h 360041"/>
              <a:gd name="connsiteX4" fmla="*/ 504056 w 1368152"/>
              <a:gd name="connsiteY4" fmla="*/ 360041 h 360041"/>
              <a:gd name="connsiteX5" fmla="*/ 252536 w 1368152"/>
              <a:gd name="connsiteY5" fmla="*/ 0 h 360041"/>
              <a:gd name="connsiteX6" fmla="*/ 0 w 1368152"/>
              <a:gd name="connsiteY6" fmla="*/ 360039 h 36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152" h="360041">
                <a:moveTo>
                  <a:pt x="1368152" y="360041"/>
                </a:moveTo>
                <a:cubicBezTo>
                  <a:pt x="1305287" y="194941"/>
                  <a:pt x="1224136" y="1"/>
                  <a:pt x="1152128" y="1"/>
                </a:cubicBezTo>
                <a:cubicBezTo>
                  <a:pt x="1080120" y="1"/>
                  <a:pt x="1008112" y="360040"/>
                  <a:pt x="936104" y="360040"/>
                </a:cubicBezTo>
                <a:cubicBezTo>
                  <a:pt x="864096" y="360040"/>
                  <a:pt x="792088" y="0"/>
                  <a:pt x="720080" y="0"/>
                </a:cubicBezTo>
                <a:cubicBezTo>
                  <a:pt x="648072" y="0"/>
                  <a:pt x="581980" y="360041"/>
                  <a:pt x="504056" y="360041"/>
                </a:cubicBezTo>
                <a:cubicBezTo>
                  <a:pt x="426132" y="360041"/>
                  <a:pt x="336545" y="0"/>
                  <a:pt x="252536" y="0"/>
                </a:cubicBezTo>
                <a:cubicBezTo>
                  <a:pt x="168527" y="0"/>
                  <a:pt x="78093" y="360039"/>
                  <a:pt x="0" y="360039"/>
                </a:cubicBezTo>
              </a:path>
            </a:pathLst>
          </a:cu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Forme libre 12"/>
          <p:cNvSpPr/>
          <p:nvPr/>
        </p:nvSpPr>
        <p:spPr>
          <a:xfrm>
            <a:off x="2644366" y="2500308"/>
            <a:ext cx="1317050" cy="360041"/>
          </a:xfrm>
          <a:custGeom>
            <a:avLst/>
            <a:gdLst>
              <a:gd name="connsiteX0" fmla="*/ 2506980 w 2506980"/>
              <a:gd name="connsiteY0" fmla="*/ 330200 h 490220"/>
              <a:gd name="connsiteX1" fmla="*/ 2293620 w 2506980"/>
              <a:gd name="connsiteY1" fmla="*/ 25400 h 490220"/>
              <a:gd name="connsiteX2" fmla="*/ 1981200 w 2506980"/>
              <a:gd name="connsiteY2" fmla="*/ 482600 h 490220"/>
              <a:gd name="connsiteX3" fmla="*/ 1676400 w 2506980"/>
              <a:gd name="connsiteY3" fmla="*/ 71120 h 490220"/>
              <a:gd name="connsiteX4" fmla="*/ 1455420 w 2506980"/>
              <a:gd name="connsiteY4" fmla="*/ 429260 h 490220"/>
              <a:gd name="connsiteX5" fmla="*/ 1203960 w 2506980"/>
              <a:gd name="connsiteY5" fmla="*/ 63500 h 490220"/>
              <a:gd name="connsiteX6" fmla="*/ 952500 w 2506980"/>
              <a:gd name="connsiteY6" fmla="*/ 429260 h 490220"/>
              <a:gd name="connsiteX7" fmla="*/ 708660 w 2506980"/>
              <a:gd name="connsiteY7" fmla="*/ 71120 h 490220"/>
              <a:gd name="connsiteX8" fmla="*/ 472440 w 2506980"/>
              <a:gd name="connsiteY8" fmla="*/ 398780 h 490220"/>
              <a:gd name="connsiteX9" fmla="*/ 251460 w 2506980"/>
              <a:gd name="connsiteY9" fmla="*/ 93980 h 490220"/>
              <a:gd name="connsiteX10" fmla="*/ 0 w 2506980"/>
              <a:gd name="connsiteY10" fmla="*/ 375920 h 490220"/>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03960 w 2506980"/>
              <a:gd name="connsiteY5" fmla="*/ 72534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310972 w 2506980"/>
              <a:gd name="connsiteY9" fmla="*/ 8891 h 495891"/>
              <a:gd name="connsiteX10" fmla="*/ 0 w 2506980"/>
              <a:gd name="connsiteY10" fmla="*/ 384954 h 495891"/>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2500 w 2506980"/>
              <a:gd name="connsiteY6" fmla="*/ 440963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9044 w 2506980"/>
              <a:gd name="connsiteY6" fmla="*/ 371600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1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2 h 507449"/>
              <a:gd name="connsiteX1" fmla="*/ 2293620 w 2506980"/>
              <a:gd name="connsiteY1" fmla="*/ 45992 h 507449"/>
              <a:gd name="connsiteX2" fmla="*/ 1981200 w 2506980"/>
              <a:gd name="connsiteY2" fmla="*/ 503192 h 507449"/>
              <a:gd name="connsiteX3" fmla="*/ 1679124 w 2506980"/>
              <a:gd name="connsiteY3" fmla="*/ 20450 h 507449"/>
              <a:gd name="connsiteX4" fmla="*/ 1463100 w 2506980"/>
              <a:gd name="connsiteY4" fmla="*/ 380490 h 507449"/>
              <a:gd name="connsiteX5" fmla="*/ 1211580 w 2506980"/>
              <a:gd name="connsiteY5" fmla="*/ 20450 h 507449"/>
              <a:gd name="connsiteX6" fmla="*/ 959044 w 2506980"/>
              <a:gd name="connsiteY6" fmla="*/ 380489 h 507449"/>
              <a:gd name="connsiteX7" fmla="*/ 743020 w 2506980"/>
              <a:gd name="connsiteY7" fmla="*/ 20449 h 507449"/>
              <a:gd name="connsiteX8" fmla="*/ 526996 w 2506980"/>
              <a:gd name="connsiteY8" fmla="*/ 380489 h 507449"/>
              <a:gd name="connsiteX9" fmla="*/ 310972 w 2506980"/>
              <a:gd name="connsiteY9" fmla="*/ 20449 h 507449"/>
              <a:gd name="connsiteX10" fmla="*/ 0 w 2506980"/>
              <a:gd name="connsiteY10" fmla="*/ 396512 h 507449"/>
              <a:gd name="connsiteX0" fmla="*/ 2506980 w 2506980"/>
              <a:gd name="connsiteY0" fmla="*/ 333013 h 378733"/>
              <a:gd name="connsiteX1" fmla="*/ 2293620 w 2506980"/>
              <a:gd name="connsiteY1" fmla="*/ 28213 h 378733"/>
              <a:gd name="connsiteX2" fmla="*/ 1895148 w 2506980"/>
              <a:gd name="connsiteY2" fmla="*/ 362711 h 378733"/>
              <a:gd name="connsiteX3" fmla="*/ 1679124 w 2506980"/>
              <a:gd name="connsiteY3" fmla="*/ 2671 h 378733"/>
              <a:gd name="connsiteX4" fmla="*/ 1463100 w 2506980"/>
              <a:gd name="connsiteY4" fmla="*/ 362711 h 378733"/>
              <a:gd name="connsiteX5" fmla="*/ 1211580 w 2506980"/>
              <a:gd name="connsiteY5" fmla="*/ 2671 h 378733"/>
              <a:gd name="connsiteX6" fmla="*/ 959044 w 2506980"/>
              <a:gd name="connsiteY6" fmla="*/ 362710 h 378733"/>
              <a:gd name="connsiteX7" fmla="*/ 743020 w 2506980"/>
              <a:gd name="connsiteY7" fmla="*/ 2670 h 378733"/>
              <a:gd name="connsiteX8" fmla="*/ 526996 w 2506980"/>
              <a:gd name="connsiteY8" fmla="*/ 362710 h 378733"/>
              <a:gd name="connsiteX9" fmla="*/ 310972 w 2506980"/>
              <a:gd name="connsiteY9" fmla="*/ 2670 h 378733"/>
              <a:gd name="connsiteX10" fmla="*/ 0 w 2506980"/>
              <a:gd name="connsiteY10" fmla="*/ 378733 h 378733"/>
              <a:gd name="connsiteX0" fmla="*/ 2506980 w 2506980"/>
              <a:gd name="connsiteY0" fmla="*/ 335292 h 381012"/>
              <a:gd name="connsiteX1" fmla="*/ 2183180 w 2506980"/>
              <a:gd name="connsiteY1" fmla="*/ 4950 h 381012"/>
              <a:gd name="connsiteX2" fmla="*/ 1895148 w 2506980"/>
              <a:gd name="connsiteY2" fmla="*/ 364990 h 381012"/>
              <a:gd name="connsiteX3" fmla="*/ 1679124 w 2506980"/>
              <a:gd name="connsiteY3" fmla="*/ 4950 h 381012"/>
              <a:gd name="connsiteX4" fmla="*/ 1463100 w 2506980"/>
              <a:gd name="connsiteY4" fmla="*/ 364990 h 381012"/>
              <a:gd name="connsiteX5" fmla="*/ 1211580 w 2506980"/>
              <a:gd name="connsiteY5" fmla="*/ 4950 h 381012"/>
              <a:gd name="connsiteX6" fmla="*/ 959044 w 2506980"/>
              <a:gd name="connsiteY6" fmla="*/ 364989 h 381012"/>
              <a:gd name="connsiteX7" fmla="*/ 743020 w 2506980"/>
              <a:gd name="connsiteY7" fmla="*/ 4949 h 381012"/>
              <a:gd name="connsiteX8" fmla="*/ 526996 w 2506980"/>
              <a:gd name="connsiteY8" fmla="*/ 364989 h 381012"/>
              <a:gd name="connsiteX9" fmla="*/ 310972 w 2506980"/>
              <a:gd name="connsiteY9" fmla="*/ 4949 h 381012"/>
              <a:gd name="connsiteX10" fmla="*/ 0 w 2506980"/>
              <a:gd name="connsiteY10" fmla="*/ 381012 h 381012"/>
              <a:gd name="connsiteX0" fmla="*/ 2327196 w 2327196"/>
              <a:gd name="connsiteY0" fmla="*/ 300033 h 388063"/>
              <a:gd name="connsiteX1" fmla="*/ 2183180 w 2327196"/>
              <a:gd name="connsiteY1" fmla="*/ 12001 h 388063"/>
              <a:gd name="connsiteX2" fmla="*/ 1895148 w 2327196"/>
              <a:gd name="connsiteY2" fmla="*/ 372041 h 388063"/>
              <a:gd name="connsiteX3" fmla="*/ 1679124 w 2327196"/>
              <a:gd name="connsiteY3" fmla="*/ 12001 h 388063"/>
              <a:gd name="connsiteX4" fmla="*/ 1463100 w 2327196"/>
              <a:gd name="connsiteY4" fmla="*/ 372041 h 388063"/>
              <a:gd name="connsiteX5" fmla="*/ 1211580 w 2327196"/>
              <a:gd name="connsiteY5" fmla="*/ 12001 h 388063"/>
              <a:gd name="connsiteX6" fmla="*/ 959044 w 2327196"/>
              <a:gd name="connsiteY6" fmla="*/ 372040 h 388063"/>
              <a:gd name="connsiteX7" fmla="*/ 743020 w 2327196"/>
              <a:gd name="connsiteY7" fmla="*/ 12000 h 388063"/>
              <a:gd name="connsiteX8" fmla="*/ 526996 w 2327196"/>
              <a:gd name="connsiteY8" fmla="*/ 372040 h 388063"/>
              <a:gd name="connsiteX9" fmla="*/ 310972 w 2327196"/>
              <a:gd name="connsiteY9" fmla="*/ 12000 h 388063"/>
              <a:gd name="connsiteX10" fmla="*/ 0 w 2327196"/>
              <a:gd name="connsiteY10" fmla="*/ 388063 h 388063"/>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1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296144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2 h 372041"/>
              <a:gd name="connsiteX1" fmla="*/ 2016224 w 2232248"/>
              <a:gd name="connsiteY1" fmla="*/ 12001 h 372041"/>
              <a:gd name="connsiteX2" fmla="*/ 1800200 w 2232248"/>
              <a:gd name="connsiteY2" fmla="*/ 372040 h 372041"/>
              <a:gd name="connsiteX3" fmla="*/ 1584176 w 2232248"/>
              <a:gd name="connsiteY3" fmla="*/ 12000 h 372041"/>
              <a:gd name="connsiteX4" fmla="*/ 1368152 w 2232248"/>
              <a:gd name="connsiteY4" fmla="*/ 372041 h 372041"/>
              <a:gd name="connsiteX5" fmla="*/ 1116632 w 2232248"/>
              <a:gd name="connsiteY5" fmla="*/ 12000 h 372041"/>
              <a:gd name="connsiteX6" fmla="*/ 864096 w 2232248"/>
              <a:gd name="connsiteY6" fmla="*/ 372039 h 372041"/>
              <a:gd name="connsiteX7" fmla="*/ 648072 w 2232248"/>
              <a:gd name="connsiteY7" fmla="*/ 11999 h 372041"/>
              <a:gd name="connsiteX8" fmla="*/ 432048 w 2232248"/>
              <a:gd name="connsiteY8" fmla="*/ 372039 h 372041"/>
              <a:gd name="connsiteX9" fmla="*/ 216024 w 2232248"/>
              <a:gd name="connsiteY9" fmla="*/ 11999 h 372041"/>
              <a:gd name="connsiteX10" fmla="*/ 0 w 2232248"/>
              <a:gd name="connsiteY10" fmla="*/ 372041 h 372041"/>
              <a:gd name="connsiteX0" fmla="*/ 2232248 w 2232248"/>
              <a:gd name="connsiteY0" fmla="*/ 360042 h 360042"/>
              <a:gd name="connsiteX1" fmla="*/ 2016224 w 2232248"/>
              <a:gd name="connsiteY1" fmla="*/ 2 h 360042"/>
              <a:gd name="connsiteX2" fmla="*/ 1800200 w 2232248"/>
              <a:gd name="connsiteY2" fmla="*/ 360041 h 360042"/>
              <a:gd name="connsiteX3" fmla="*/ 1584176 w 2232248"/>
              <a:gd name="connsiteY3" fmla="*/ 1 h 360042"/>
              <a:gd name="connsiteX4" fmla="*/ 1368152 w 2232248"/>
              <a:gd name="connsiteY4" fmla="*/ 360042 h 360042"/>
              <a:gd name="connsiteX5" fmla="*/ 1116632 w 2232248"/>
              <a:gd name="connsiteY5" fmla="*/ 1 h 360042"/>
              <a:gd name="connsiteX6" fmla="*/ 864096 w 2232248"/>
              <a:gd name="connsiteY6" fmla="*/ 360040 h 360042"/>
              <a:gd name="connsiteX7" fmla="*/ 648072 w 2232248"/>
              <a:gd name="connsiteY7" fmla="*/ 0 h 360042"/>
              <a:gd name="connsiteX8" fmla="*/ 432048 w 2232248"/>
              <a:gd name="connsiteY8" fmla="*/ 360040 h 360042"/>
              <a:gd name="connsiteX9" fmla="*/ 216024 w 2232248"/>
              <a:gd name="connsiteY9" fmla="*/ 0 h 360042"/>
              <a:gd name="connsiteX10" fmla="*/ 0 w 2232248"/>
              <a:gd name="connsiteY10" fmla="*/ 360042 h 360042"/>
              <a:gd name="connsiteX0" fmla="*/ 2016224 w 2016224"/>
              <a:gd name="connsiteY0" fmla="*/ 360042 h 360042"/>
              <a:gd name="connsiteX1" fmla="*/ 1800200 w 2016224"/>
              <a:gd name="connsiteY1" fmla="*/ 2 h 360042"/>
              <a:gd name="connsiteX2" fmla="*/ 1584176 w 2016224"/>
              <a:gd name="connsiteY2" fmla="*/ 360041 h 360042"/>
              <a:gd name="connsiteX3" fmla="*/ 1368152 w 2016224"/>
              <a:gd name="connsiteY3" fmla="*/ 1 h 360042"/>
              <a:gd name="connsiteX4" fmla="*/ 1152128 w 2016224"/>
              <a:gd name="connsiteY4" fmla="*/ 360042 h 360042"/>
              <a:gd name="connsiteX5" fmla="*/ 900608 w 2016224"/>
              <a:gd name="connsiteY5" fmla="*/ 1 h 360042"/>
              <a:gd name="connsiteX6" fmla="*/ 648072 w 2016224"/>
              <a:gd name="connsiteY6" fmla="*/ 360040 h 360042"/>
              <a:gd name="connsiteX7" fmla="*/ 432048 w 2016224"/>
              <a:gd name="connsiteY7" fmla="*/ 0 h 360042"/>
              <a:gd name="connsiteX8" fmla="*/ 216024 w 2016224"/>
              <a:gd name="connsiteY8" fmla="*/ 360040 h 360042"/>
              <a:gd name="connsiteX9" fmla="*/ 0 w 2016224"/>
              <a:gd name="connsiteY9" fmla="*/ 0 h 360042"/>
              <a:gd name="connsiteX0" fmla="*/ 1800200 w 1800200"/>
              <a:gd name="connsiteY0" fmla="*/ 360042 h 360042"/>
              <a:gd name="connsiteX1" fmla="*/ 1584176 w 1800200"/>
              <a:gd name="connsiteY1" fmla="*/ 2 h 360042"/>
              <a:gd name="connsiteX2" fmla="*/ 1368152 w 1800200"/>
              <a:gd name="connsiteY2" fmla="*/ 360041 h 360042"/>
              <a:gd name="connsiteX3" fmla="*/ 1152128 w 1800200"/>
              <a:gd name="connsiteY3" fmla="*/ 1 h 360042"/>
              <a:gd name="connsiteX4" fmla="*/ 936104 w 1800200"/>
              <a:gd name="connsiteY4" fmla="*/ 360042 h 360042"/>
              <a:gd name="connsiteX5" fmla="*/ 684584 w 1800200"/>
              <a:gd name="connsiteY5" fmla="*/ 1 h 360042"/>
              <a:gd name="connsiteX6" fmla="*/ 432048 w 1800200"/>
              <a:gd name="connsiteY6" fmla="*/ 360040 h 360042"/>
              <a:gd name="connsiteX7" fmla="*/ 216024 w 1800200"/>
              <a:gd name="connsiteY7" fmla="*/ 0 h 360042"/>
              <a:gd name="connsiteX8" fmla="*/ 0 w 1800200"/>
              <a:gd name="connsiteY8" fmla="*/ 360040 h 360042"/>
              <a:gd name="connsiteX0" fmla="*/ 1584176 w 1584176"/>
              <a:gd name="connsiteY0" fmla="*/ 360042 h 360042"/>
              <a:gd name="connsiteX1" fmla="*/ 1368152 w 1584176"/>
              <a:gd name="connsiteY1" fmla="*/ 2 h 360042"/>
              <a:gd name="connsiteX2" fmla="*/ 1152128 w 1584176"/>
              <a:gd name="connsiteY2" fmla="*/ 360041 h 360042"/>
              <a:gd name="connsiteX3" fmla="*/ 936104 w 1584176"/>
              <a:gd name="connsiteY3" fmla="*/ 1 h 360042"/>
              <a:gd name="connsiteX4" fmla="*/ 720080 w 1584176"/>
              <a:gd name="connsiteY4" fmla="*/ 360042 h 360042"/>
              <a:gd name="connsiteX5" fmla="*/ 468560 w 1584176"/>
              <a:gd name="connsiteY5" fmla="*/ 1 h 360042"/>
              <a:gd name="connsiteX6" fmla="*/ 216024 w 1584176"/>
              <a:gd name="connsiteY6" fmla="*/ 360040 h 360042"/>
              <a:gd name="connsiteX7" fmla="*/ 0 w 1584176"/>
              <a:gd name="connsiteY7" fmla="*/ 0 h 360042"/>
              <a:gd name="connsiteX0" fmla="*/ 1368152 w 1368152"/>
              <a:gd name="connsiteY0" fmla="*/ 360041 h 360041"/>
              <a:gd name="connsiteX1" fmla="*/ 1152128 w 1368152"/>
              <a:gd name="connsiteY1" fmla="*/ 1 h 360041"/>
              <a:gd name="connsiteX2" fmla="*/ 936104 w 1368152"/>
              <a:gd name="connsiteY2" fmla="*/ 360040 h 360041"/>
              <a:gd name="connsiteX3" fmla="*/ 720080 w 1368152"/>
              <a:gd name="connsiteY3" fmla="*/ 0 h 360041"/>
              <a:gd name="connsiteX4" fmla="*/ 504056 w 1368152"/>
              <a:gd name="connsiteY4" fmla="*/ 360041 h 360041"/>
              <a:gd name="connsiteX5" fmla="*/ 252536 w 1368152"/>
              <a:gd name="connsiteY5" fmla="*/ 0 h 360041"/>
              <a:gd name="connsiteX6" fmla="*/ 0 w 1368152"/>
              <a:gd name="connsiteY6" fmla="*/ 360039 h 360041"/>
              <a:gd name="connsiteX0" fmla="*/ 1115616 w 1115616"/>
              <a:gd name="connsiteY0" fmla="*/ 360041 h 360041"/>
              <a:gd name="connsiteX1" fmla="*/ 899592 w 1115616"/>
              <a:gd name="connsiteY1" fmla="*/ 1 h 360041"/>
              <a:gd name="connsiteX2" fmla="*/ 683568 w 1115616"/>
              <a:gd name="connsiteY2" fmla="*/ 360040 h 360041"/>
              <a:gd name="connsiteX3" fmla="*/ 467544 w 1115616"/>
              <a:gd name="connsiteY3" fmla="*/ 0 h 360041"/>
              <a:gd name="connsiteX4" fmla="*/ 251520 w 1115616"/>
              <a:gd name="connsiteY4" fmla="*/ 360041 h 360041"/>
              <a:gd name="connsiteX5" fmla="*/ 0 w 1115616"/>
              <a:gd name="connsiteY5" fmla="*/ 0 h 360041"/>
              <a:gd name="connsiteX0" fmla="*/ 864096 w 864096"/>
              <a:gd name="connsiteY0" fmla="*/ 360041 h 360041"/>
              <a:gd name="connsiteX1" fmla="*/ 648072 w 864096"/>
              <a:gd name="connsiteY1" fmla="*/ 1 h 360041"/>
              <a:gd name="connsiteX2" fmla="*/ 432048 w 864096"/>
              <a:gd name="connsiteY2" fmla="*/ 360040 h 360041"/>
              <a:gd name="connsiteX3" fmla="*/ 216024 w 864096"/>
              <a:gd name="connsiteY3" fmla="*/ 0 h 360041"/>
              <a:gd name="connsiteX4" fmla="*/ 0 w 864096"/>
              <a:gd name="connsiteY4" fmla="*/ 360041 h 36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96" h="360041">
                <a:moveTo>
                  <a:pt x="864096" y="360041"/>
                </a:moveTo>
                <a:cubicBezTo>
                  <a:pt x="801231" y="194941"/>
                  <a:pt x="720080" y="1"/>
                  <a:pt x="648072" y="1"/>
                </a:cubicBezTo>
                <a:cubicBezTo>
                  <a:pt x="576064" y="1"/>
                  <a:pt x="504056" y="360040"/>
                  <a:pt x="432048" y="360040"/>
                </a:cubicBezTo>
                <a:cubicBezTo>
                  <a:pt x="360040" y="360040"/>
                  <a:pt x="288032" y="0"/>
                  <a:pt x="216024" y="0"/>
                </a:cubicBezTo>
                <a:cubicBezTo>
                  <a:pt x="144016" y="0"/>
                  <a:pt x="77924" y="360041"/>
                  <a:pt x="0" y="360041"/>
                </a:cubicBezTo>
              </a:path>
            </a:pathLst>
          </a:cu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p:cNvSpPr txBox="1"/>
          <p:nvPr/>
        </p:nvSpPr>
        <p:spPr>
          <a:xfrm>
            <a:off x="4769778" y="1785926"/>
            <a:ext cx="642163" cy="369332"/>
          </a:xfrm>
          <a:prstGeom prst="rect">
            <a:avLst/>
          </a:prstGeom>
          <a:noFill/>
        </p:spPr>
        <p:txBody>
          <a:bodyPr wrap="none" rtlCol="0">
            <a:spAutoFit/>
          </a:bodyPr>
          <a:lstStyle/>
          <a:p>
            <a:r>
              <a:rPr lang="fr-FR" dirty="0"/>
              <a:t>Vide</a:t>
            </a:r>
          </a:p>
        </p:txBody>
      </p:sp>
      <p:sp>
        <p:nvSpPr>
          <p:cNvPr id="9" name="ZoneTexte 8"/>
          <p:cNvSpPr txBox="1"/>
          <p:nvPr/>
        </p:nvSpPr>
        <p:spPr>
          <a:xfrm>
            <a:off x="3885007" y="2285992"/>
            <a:ext cx="2044149" cy="369332"/>
          </a:xfrm>
          <a:prstGeom prst="rect">
            <a:avLst/>
          </a:prstGeom>
          <a:noFill/>
        </p:spPr>
        <p:txBody>
          <a:bodyPr wrap="none" rtlCol="0">
            <a:spAutoFit/>
          </a:bodyPr>
          <a:lstStyle/>
          <a:p>
            <a:r>
              <a:rPr lang="fr-FR" dirty="0"/>
              <a:t>Plasma sur-dense</a:t>
            </a:r>
          </a:p>
        </p:txBody>
      </p:sp>
      <p:sp>
        <p:nvSpPr>
          <p:cNvPr id="25" name="ZoneTexte 24"/>
          <p:cNvSpPr txBox="1"/>
          <p:nvPr/>
        </p:nvSpPr>
        <p:spPr>
          <a:xfrm>
            <a:off x="1531253" y="5877272"/>
            <a:ext cx="5787162" cy="40011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fr-FR" sz="2000" dirty="0"/>
              <a:t>Emission cohérente de photon d’énergie </a:t>
            </a:r>
            <a:r>
              <a:rPr lang="el-GR" sz="2000" dirty="0"/>
              <a:t>ω</a:t>
            </a:r>
            <a:r>
              <a:rPr lang="fr-FR" sz="2000" dirty="0"/>
              <a:t>=</a:t>
            </a:r>
            <a:r>
              <a:rPr lang="el-GR" sz="2000" dirty="0"/>
              <a:t>ω</a:t>
            </a:r>
            <a:r>
              <a:rPr lang="fr-FR" sz="2000" baseline="-25000" dirty="0"/>
              <a:t>p</a:t>
            </a:r>
            <a:r>
              <a:rPr lang="fr-FR" sz="2000" dirty="0"/>
              <a:t>(x)</a:t>
            </a:r>
            <a:endParaRPr lang="fr-FR" sz="2000" baseline="30000" dirty="0"/>
          </a:p>
        </p:txBody>
      </p:sp>
      <p:sp>
        <p:nvSpPr>
          <p:cNvPr id="26" name="ZoneTexte 25"/>
          <p:cNvSpPr txBox="1"/>
          <p:nvPr/>
        </p:nvSpPr>
        <p:spPr>
          <a:xfrm>
            <a:off x="769252" y="5373216"/>
            <a:ext cx="7957628" cy="40011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fr-FR" sz="2000" dirty="0"/>
              <a:t>Excitation d’onde plasma à la fréquence locale </a:t>
            </a:r>
            <a:r>
              <a:rPr lang="el-GR" sz="2000" dirty="0"/>
              <a:t>ω</a:t>
            </a:r>
            <a:r>
              <a:rPr lang="fr-FR" sz="2000" baseline="-25000" dirty="0"/>
              <a:t>p</a:t>
            </a:r>
            <a:r>
              <a:rPr lang="fr-FR" sz="2000" dirty="0"/>
              <a:t>(x)=(n</a:t>
            </a:r>
            <a:r>
              <a:rPr lang="fr-FR" sz="2000" baseline="-25000" dirty="0"/>
              <a:t>e</a:t>
            </a:r>
            <a:r>
              <a:rPr lang="fr-FR" sz="2000" dirty="0"/>
              <a:t>(x)e</a:t>
            </a:r>
            <a:r>
              <a:rPr lang="fr-FR" sz="2000" baseline="30000" dirty="0"/>
              <a:t>2</a:t>
            </a:r>
            <a:r>
              <a:rPr lang="fr-FR" sz="2000" dirty="0"/>
              <a:t>/</a:t>
            </a:r>
            <a:r>
              <a:rPr lang="el-GR" sz="2000" dirty="0"/>
              <a:t>ε</a:t>
            </a:r>
            <a:r>
              <a:rPr lang="fr-FR" sz="2000" baseline="-25000" dirty="0"/>
              <a:t>0</a:t>
            </a:r>
            <a:r>
              <a:rPr lang="fr-FR" sz="2000" dirty="0"/>
              <a:t>m)</a:t>
            </a:r>
            <a:r>
              <a:rPr lang="fr-FR" sz="2000" baseline="30000" dirty="0"/>
              <a:t>1/2</a:t>
            </a:r>
          </a:p>
        </p:txBody>
      </p:sp>
      <p:pic>
        <p:nvPicPr>
          <p:cNvPr id="4099" name="Picture 3" descr="G:\Thèse\Soutenance\Réémission plasma\1d2.png"/>
          <p:cNvPicPr>
            <a:picLocks noChangeAspect="1" noChangeArrowheads="1"/>
          </p:cNvPicPr>
          <p:nvPr/>
        </p:nvPicPr>
        <p:blipFill>
          <a:blip r:embed="rId4" cstate="print"/>
          <a:srcRect/>
          <a:stretch>
            <a:fillRect/>
          </a:stretch>
        </p:blipFill>
        <p:spPr bwMode="auto">
          <a:xfrm>
            <a:off x="1727159" y="1025211"/>
            <a:ext cx="5811681" cy="4032000"/>
          </a:xfrm>
          <a:prstGeom prst="rect">
            <a:avLst/>
          </a:prstGeom>
          <a:noFill/>
        </p:spPr>
      </p:pic>
      <p:pic>
        <p:nvPicPr>
          <p:cNvPr id="4101" name="Picture 5" descr="G:\Thèse\Soutenance\Réémission plasma\g7201.png"/>
          <p:cNvPicPr>
            <a:picLocks noChangeAspect="1" noChangeArrowheads="1"/>
          </p:cNvPicPr>
          <p:nvPr/>
        </p:nvPicPr>
        <p:blipFill>
          <a:blip r:embed="rId5" cstate="print"/>
          <a:srcRect/>
          <a:stretch>
            <a:fillRect/>
          </a:stretch>
        </p:blipFill>
        <p:spPr bwMode="auto">
          <a:xfrm rot="19760922">
            <a:off x="3214401" y="2386716"/>
            <a:ext cx="1409321" cy="301752"/>
          </a:xfrm>
          <a:prstGeom prst="rect">
            <a:avLst/>
          </a:prstGeom>
          <a:noFill/>
        </p:spPr>
      </p:pic>
      <p:pic>
        <p:nvPicPr>
          <p:cNvPr id="4102" name="Picture 6" descr="G:\Thèse\Soutenance\Réémission plasma\g7206.png"/>
          <p:cNvPicPr>
            <a:picLocks noChangeAspect="1" noChangeArrowheads="1"/>
          </p:cNvPicPr>
          <p:nvPr/>
        </p:nvPicPr>
        <p:blipFill>
          <a:blip r:embed="rId6" cstate="print"/>
          <a:srcRect/>
          <a:stretch>
            <a:fillRect/>
          </a:stretch>
        </p:blipFill>
        <p:spPr bwMode="auto">
          <a:xfrm rot="19721484">
            <a:off x="4323099" y="3595851"/>
            <a:ext cx="1152146" cy="246888"/>
          </a:xfrm>
          <a:prstGeom prst="rect">
            <a:avLst/>
          </a:prstGeom>
          <a:noFill/>
        </p:spPr>
      </p:pic>
      <p:pic>
        <p:nvPicPr>
          <p:cNvPr id="4103" name="Picture 7" descr="G:\Thèse\Soutenance\Réémission plasma\g8260-1.png"/>
          <p:cNvPicPr>
            <a:picLocks noChangeAspect="1" noChangeArrowheads="1"/>
          </p:cNvPicPr>
          <p:nvPr/>
        </p:nvPicPr>
        <p:blipFill>
          <a:blip r:embed="rId7" cstate="print"/>
          <a:srcRect/>
          <a:stretch>
            <a:fillRect/>
          </a:stretch>
        </p:blipFill>
        <p:spPr bwMode="auto">
          <a:xfrm rot="19676484">
            <a:off x="3853221" y="2961727"/>
            <a:ext cx="1138430" cy="301752"/>
          </a:xfrm>
          <a:prstGeom prst="rect">
            <a:avLst/>
          </a:prstGeom>
          <a:noFill/>
        </p:spPr>
      </p:pic>
      <p:sp>
        <p:nvSpPr>
          <p:cNvPr id="24" name="Rectangle 53"/>
          <p:cNvSpPr>
            <a:spLocks noChangeArrowheads="1"/>
          </p:cNvSpPr>
          <p:nvPr/>
        </p:nvSpPr>
        <p:spPr bwMode="auto">
          <a:xfrm>
            <a:off x="3975282" y="734101"/>
            <a:ext cx="1697038"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a:solidFill>
                  <a:schemeClr val="accent4"/>
                </a:solidFill>
                <a:latin typeface="+mj-lt"/>
                <a:ea typeface="Gill Sans" charset="0"/>
              </a:rPr>
              <a:t>Brunel </a:t>
            </a:r>
            <a:r>
              <a:rPr lang="fr-FR" sz="1600" b="1" i="1" dirty="0">
                <a:solidFill>
                  <a:schemeClr val="accent4"/>
                </a:solidFill>
                <a:latin typeface="+mj-lt"/>
                <a:ea typeface="Gill Sans" charset="0"/>
              </a:rPr>
              <a:t>PRL </a:t>
            </a:r>
            <a:r>
              <a:rPr lang="fr-FR" sz="1600" b="1" dirty="0">
                <a:solidFill>
                  <a:schemeClr val="accent4"/>
                </a:solidFill>
                <a:latin typeface="+mj-lt"/>
                <a:ea typeface="Gill Sans" charset="0"/>
              </a:rPr>
              <a:t>(1987)</a:t>
            </a:r>
          </a:p>
        </p:txBody>
      </p:sp>
      <p:sp>
        <p:nvSpPr>
          <p:cNvPr id="27" name="Rectangle 53"/>
          <p:cNvSpPr>
            <a:spLocks noChangeArrowheads="1"/>
          </p:cNvSpPr>
          <p:nvPr/>
        </p:nvSpPr>
        <p:spPr bwMode="auto">
          <a:xfrm>
            <a:off x="3920484" y="1132563"/>
            <a:ext cx="2982913"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Thaury</a:t>
            </a:r>
            <a:r>
              <a:rPr lang="fr-FR" sz="1600" b="1" dirty="0">
                <a:solidFill>
                  <a:schemeClr val="accent4"/>
                </a:solidFill>
                <a:latin typeface="+mj-lt"/>
                <a:ea typeface="Gill Sans" charset="0"/>
              </a:rPr>
              <a:t>, </a:t>
            </a:r>
            <a:r>
              <a:rPr lang="fr-FR" sz="1600" b="1" dirty="0" err="1">
                <a:solidFill>
                  <a:schemeClr val="accent4"/>
                </a:solidFill>
                <a:latin typeface="+mj-lt"/>
                <a:ea typeface="Gill Sans" charset="0"/>
              </a:rPr>
              <a:t>Quéré</a:t>
            </a:r>
            <a:r>
              <a:rPr lang="fr-FR" sz="1600" b="1" dirty="0">
                <a:solidFill>
                  <a:schemeClr val="accent4"/>
                </a:solidFill>
                <a:latin typeface="+mj-lt"/>
                <a:ea typeface="Gill Sans" charset="0"/>
              </a:rPr>
              <a:t> </a:t>
            </a:r>
            <a:r>
              <a:rPr lang="fr-FR" sz="1600" b="1" i="1" dirty="0">
                <a:solidFill>
                  <a:schemeClr val="accent4"/>
                </a:solidFill>
                <a:latin typeface="+mj-lt"/>
                <a:ea typeface="Gill Sans" charset="0"/>
              </a:rPr>
              <a:t>J. of </a:t>
            </a:r>
            <a:r>
              <a:rPr lang="fr-FR" sz="1600" b="1" i="1" dirty="0" err="1">
                <a:solidFill>
                  <a:schemeClr val="accent4"/>
                </a:solidFill>
                <a:latin typeface="+mj-lt"/>
                <a:ea typeface="Gill Sans" charset="0"/>
              </a:rPr>
              <a:t>Phys.B</a:t>
            </a:r>
            <a:r>
              <a:rPr lang="fr-FR" sz="1600" b="1" i="1" dirty="0">
                <a:solidFill>
                  <a:schemeClr val="accent4"/>
                </a:solidFill>
                <a:latin typeface="+mj-lt"/>
                <a:ea typeface="Gill Sans" charset="0"/>
              </a:rPr>
              <a:t> </a:t>
            </a:r>
            <a:r>
              <a:rPr lang="fr-FR" sz="1600" b="1" dirty="0">
                <a:solidFill>
                  <a:schemeClr val="accent4"/>
                </a:solidFill>
                <a:latin typeface="+mj-lt"/>
                <a:ea typeface="Gill Sans" charset="0"/>
              </a:rPr>
              <a:t>(2010)</a:t>
            </a:r>
          </a:p>
        </p:txBody>
      </p:sp>
      <p:sp>
        <p:nvSpPr>
          <p:cNvPr id="19" name="Rectangle 18"/>
          <p:cNvSpPr/>
          <p:nvPr/>
        </p:nvSpPr>
        <p:spPr>
          <a:xfrm>
            <a:off x="7813460" y="1102956"/>
            <a:ext cx="78899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fr-FR" dirty="0" smtClean="0">
                <a:cs typeface="Arial" pitchFamily="34" charset="0"/>
              </a:rPr>
              <a:t>a</a:t>
            </a:r>
            <a:r>
              <a:rPr lang="fr-FR" sz="1200" dirty="0" smtClean="0">
                <a:cs typeface="Arial" pitchFamily="34" charset="0"/>
              </a:rPr>
              <a:t>0</a:t>
            </a:r>
            <a:r>
              <a:rPr lang="fr-FR" dirty="0" smtClean="0">
                <a:cs typeface="Arial" pitchFamily="34" charset="0"/>
              </a:rPr>
              <a:t> &lt; 1</a:t>
            </a:r>
            <a:endParaRPr lang="fr-FR" dirty="0"/>
          </a:p>
        </p:txBody>
      </p:sp>
      <p:sp>
        <p:nvSpPr>
          <p:cNvPr id="22"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3"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23</a:t>
            </a:fld>
            <a:endParaRPr lang="fr-FR" dirty="0">
              <a:solidFill>
                <a:srgbClr val="002060"/>
              </a:solidFill>
            </a:endParaRPr>
          </a:p>
        </p:txBody>
      </p:sp>
    </p:spTree>
    <p:extLst>
      <p:ext uri="{BB962C8B-B14F-4D97-AF65-F5344CB8AC3E}">
        <p14:creationId xmlns:p14="http://schemas.microsoft.com/office/powerpoint/2010/main" xmlns="" val="93721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500"/>
                            </p:stCondLst>
                            <p:childTnLst>
                              <p:par>
                                <p:cTn id="15" presetID="22" presetClass="entr" presetSubtype="8" fill="hold" grpId="0" nodeType="after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09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101"/>
                                        </p:tgtEl>
                                        <p:attrNameLst>
                                          <p:attrName>style.visibility</p:attrName>
                                        </p:attrNameLst>
                                      </p:cBhvr>
                                      <p:to>
                                        <p:strVal val="visible"/>
                                      </p:to>
                                    </p:set>
                                    <p:animEffect transition="in" filter="wipe(left)">
                                      <p:cBhvr>
                                        <p:cTn id="30" dur="500"/>
                                        <p:tgtEl>
                                          <p:spTgt spid="4101"/>
                                        </p:tgtEl>
                                      </p:cBhvr>
                                    </p:animEffect>
                                  </p:childTnLst>
                                </p:cTn>
                              </p:par>
                            </p:childTnLst>
                          </p:cTn>
                        </p:par>
                        <p:par>
                          <p:cTn id="31" fill="hold">
                            <p:stCondLst>
                              <p:cond delay="500"/>
                            </p:stCondLst>
                            <p:childTnLst>
                              <p:par>
                                <p:cTn id="32" presetID="22" presetClass="entr" presetSubtype="8" fill="hold" nodeType="afterEffect">
                                  <p:stCondLst>
                                    <p:cond delay="500"/>
                                  </p:stCondLst>
                                  <p:childTnLst>
                                    <p:set>
                                      <p:cBhvr>
                                        <p:cTn id="33" dur="1" fill="hold">
                                          <p:stCondLst>
                                            <p:cond delay="0"/>
                                          </p:stCondLst>
                                        </p:cTn>
                                        <p:tgtEl>
                                          <p:spTgt spid="4103"/>
                                        </p:tgtEl>
                                        <p:attrNameLst>
                                          <p:attrName>style.visibility</p:attrName>
                                        </p:attrNameLst>
                                      </p:cBhvr>
                                      <p:to>
                                        <p:strVal val="visible"/>
                                      </p:to>
                                    </p:set>
                                    <p:animEffect transition="in" filter="wipe(left)">
                                      <p:cBhvr>
                                        <p:cTn id="34" dur="500"/>
                                        <p:tgtEl>
                                          <p:spTgt spid="4103"/>
                                        </p:tgtEl>
                                      </p:cBhvr>
                                    </p:animEffect>
                                  </p:childTnLst>
                                </p:cTn>
                              </p:par>
                            </p:childTnLst>
                          </p:cTn>
                        </p:par>
                        <p:par>
                          <p:cTn id="35" fill="hold">
                            <p:stCondLst>
                              <p:cond delay="1500"/>
                            </p:stCondLst>
                            <p:childTnLst>
                              <p:par>
                                <p:cTn id="36" presetID="22" presetClass="entr" presetSubtype="8" fill="hold" nodeType="afterEffect">
                                  <p:stCondLst>
                                    <p:cond delay="500"/>
                                  </p:stCondLst>
                                  <p:childTnLst>
                                    <p:set>
                                      <p:cBhvr>
                                        <p:cTn id="37" dur="1" fill="hold">
                                          <p:stCondLst>
                                            <p:cond delay="0"/>
                                          </p:stCondLst>
                                        </p:cTn>
                                        <p:tgtEl>
                                          <p:spTgt spid="4102"/>
                                        </p:tgtEl>
                                        <p:attrNameLst>
                                          <p:attrName>style.visibility</p:attrName>
                                        </p:attrNameLst>
                                      </p:cBhvr>
                                      <p:to>
                                        <p:strVal val="visible"/>
                                      </p:to>
                                    </p:set>
                                    <p:animEffect transition="in" filter="wipe(left)">
                                      <p:cBhvr>
                                        <p:cTn id="38"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ZoneTexte 45"/>
          <p:cNvSpPr txBox="1">
            <a:spLocks noChangeArrowheads="1"/>
          </p:cNvSpPr>
          <p:nvPr/>
        </p:nvSpPr>
        <p:spPr bwMode="auto">
          <a:xfrm>
            <a:off x="765175" y="1328738"/>
            <a:ext cx="4562475" cy="339725"/>
          </a:xfrm>
          <a:prstGeom prst="rect">
            <a:avLst/>
          </a:prstGeom>
          <a:noFill/>
          <a:ln w="9525">
            <a:noFill/>
            <a:miter lim="800000"/>
            <a:headEnd/>
            <a:tailEnd/>
          </a:ln>
        </p:spPr>
        <p:txBody>
          <a:bodyPr wrap="none">
            <a:spAutoFit/>
          </a:bodyPr>
          <a:lstStyle/>
          <a:p>
            <a:pPr>
              <a:buFont typeface="Wingdings" pitchFamily="2" charset="2"/>
              <a:buChar char="Ø"/>
            </a:pPr>
            <a:r>
              <a:rPr lang="fr-FR" sz="1600">
                <a:solidFill>
                  <a:srgbClr val="002060"/>
                </a:solidFill>
              </a:rPr>
              <a:t> Disparition de l’émission CWE à long gradient</a:t>
            </a:r>
          </a:p>
        </p:txBody>
      </p:sp>
      <p:pic>
        <p:nvPicPr>
          <p:cNvPr id="74759" name="Image 59" descr="LongCWEdrops.PN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1030288" y="4046538"/>
            <a:ext cx="3911600" cy="2314575"/>
          </a:xfrm>
          <a:prstGeom prst="rect">
            <a:avLst/>
          </a:prstGeom>
          <a:noFill/>
          <a:ln w="9525">
            <a:noFill/>
            <a:miter lim="800000"/>
            <a:headEnd/>
            <a:tailEnd/>
          </a:ln>
        </p:spPr>
      </p:pic>
      <p:sp>
        <p:nvSpPr>
          <p:cNvPr id="61" name="Rectangle 53"/>
          <p:cNvSpPr>
            <a:spLocks noChangeArrowheads="1"/>
          </p:cNvSpPr>
          <p:nvPr/>
        </p:nvSpPr>
        <p:spPr bwMode="auto">
          <a:xfrm>
            <a:off x="4941888" y="4865688"/>
            <a:ext cx="1808162" cy="338137"/>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Thaury</a:t>
            </a:r>
            <a:r>
              <a:rPr lang="fr-FR" sz="1600" b="1" dirty="0">
                <a:solidFill>
                  <a:schemeClr val="accent4"/>
                </a:solidFill>
                <a:latin typeface="+mj-lt"/>
                <a:ea typeface="Gill Sans" charset="0"/>
              </a:rPr>
              <a:t>, </a:t>
            </a:r>
            <a:r>
              <a:rPr lang="fr-FR" sz="1600" b="1" i="1" dirty="0" err="1">
                <a:solidFill>
                  <a:schemeClr val="accent4"/>
                </a:solidFill>
                <a:latin typeface="+mj-lt"/>
                <a:ea typeface="Gill Sans" charset="0"/>
              </a:rPr>
              <a:t>PhD</a:t>
            </a:r>
            <a:r>
              <a:rPr lang="fr-FR" sz="1600" b="1" dirty="0">
                <a:solidFill>
                  <a:schemeClr val="accent4"/>
                </a:solidFill>
                <a:latin typeface="+mj-lt"/>
                <a:ea typeface="Gill Sans" charset="0"/>
              </a:rPr>
              <a:t> (2008)</a:t>
            </a:r>
          </a:p>
        </p:txBody>
      </p:sp>
      <p:sp>
        <p:nvSpPr>
          <p:cNvPr id="63" name="Rectangle 53"/>
          <p:cNvSpPr>
            <a:spLocks noChangeArrowheads="1"/>
          </p:cNvSpPr>
          <p:nvPr/>
        </p:nvSpPr>
        <p:spPr bwMode="auto">
          <a:xfrm>
            <a:off x="4941888" y="5203825"/>
            <a:ext cx="3035511" cy="338554"/>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Thaury</a:t>
            </a:r>
            <a:r>
              <a:rPr lang="fr-FR" sz="1600" b="1" dirty="0">
                <a:solidFill>
                  <a:schemeClr val="accent4"/>
                </a:solidFill>
                <a:latin typeface="+mj-lt"/>
                <a:ea typeface="Gill Sans" charset="0"/>
              </a:rPr>
              <a:t>, </a:t>
            </a:r>
            <a:r>
              <a:rPr lang="fr-FR" sz="1600" b="1" dirty="0" err="1" smtClean="0">
                <a:solidFill>
                  <a:schemeClr val="accent4"/>
                </a:solidFill>
                <a:latin typeface="+mj-lt"/>
                <a:ea typeface="Gill Sans" charset="0"/>
              </a:rPr>
              <a:t>Quéré</a:t>
            </a:r>
            <a:r>
              <a:rPr lang="fr-FR" sz="1600" b="1" dirty="0" smtClean="0">
                <a:solidFill>
                  <a:schemeClr val="accent4"/>
                </a:solidFill>
                <a:latin typeface="+mj-lt"/>
                <a:ea typeface="Gill Sans" charset="0"/>
              </a:rPr>
              <a:t>, </a:t>
            </a:r>
            <a:r>
              <a:rPr lang="fr-FR" sz="1600" b="1" i="1" dirty="0" smtClean="0">
                <a:solidFill>
                  <a:schemeClr val="accent4"/>
                </a:solidFill>
                <a:latin typeface="+mj-lt"/>
                <a:ea typeface="Gill Sans" charset="0"/>
              </a:rPr>
              <a:t>J</a:t>
            </a:r>
            <a:r>
              <a:rPr lang="fr-FR" sz="1600" b="1" i="1" dirty="0">
                <a:solidFill>
                  <a:schemeClr val="accent4"/>
                </a:solidFill>
                <a:latin typeface="+mj-lt"/>
                <a:ea typeface="Gill Sans" charset="0"/>
              </a:rPr>
              <a:t>. of </a:t>
            </a:r>
            <a:r>
              <a:rPr lang="fr-FR" sz="1600" b="1" i="1" dirty="0" err="1">
                <a:solidFill>
                  <a:schemeClr val="accent4"/>
                </a:solidFill>
                <a:latin typeface="+mj-lt"/>
                <a:ea typeface="Gill Sans" charset="0"/>
              </a:rPr>
              <a:t>Phys.B</a:t>
            </a:r>
            <a:r>
              <a:rPr lang="fr-FR" sz="1600" b="1" i="1" dirty="0">
                <a:solidFill>
                  <a:schemeClr val="accent4"/>
                </a:solidFill>
                <a:latin typeface="+mj-lt"/>
                <a:ea typeface="Gill Sans" charset="0"/>
              </a:rPr>
              <a:t> </a:t>
            </a:r>
            <a:r>
              <a:rPr lang="fr-FR" sz="1600" b="1" dirty="0">
                <a:solidFill>
                  <a:schemeClr val="accent4"/>
                </a:solidFill>
                <a:latin typeface="+mj-lt"/>
                <a:ea typeface="Gill Sans" charset="0"/>
              </a:rPr>
              <a:t>(2010)</a:t>
            </a:r>
          </a:p>
        </p:txBody>
      </p:sp>
      <p:sp>
        <p:nvSpPr>
          <p:cNvPr id="64" name="Rectangle 53"/>
          <p:cNvSpPr>
            <a:spLocks noChangeArrowheads="1"/>
          </p:cNvSpPr>
          <p:nvPr/>
        </p:nvSpPr>
        <p:spPr bwMode="auto">
          <a:xfrm>
            <a:off x="4941888" y="5526088"/>
            <a:ext cx="1997075" cy="338137"/>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Malvache</a:t>
            </a:r>
            <a:r>
              <a:rPr lang="fr-FR" sz="1600" b="1" dirty="0">
                <a:solidFill>
                  <a:schemeClr val="accent4"/>
                </a:solidFill>
                <a:latin typeface="+mj-lt"/>
                <a:ea typeface="Gill Sans" charset="0"/>
              </a:rPr>
              <a:t> </a:t>
            </a:r>
            <a:r>
              <a:rPr lang="fr-FR" sz="1600" b="1" i="1" dirty="0" err="1">
                <a:solidFill>
                  <a:schemeClr val="accent4"/>
                </a:solidFill>
                <a:latin typeface="+mj-lt"/>
                <a:ea typeface="Gill Sans" charset="0"/>
              </a:rPr>
              <a:t>PhD</a:t>
            </a:r>
            <a:r>
              <a:rPr lang="fr-FR" sz="1600" b="1" i="1" dirty="0">
                <a:solidFill>
                  <a:schemeClr val="accent4"/>
                </a:solidFill>
                <a:latin typeface="+mj-lt"/>
                <a:ea typeface="Gill Sans" charset="0"/>
              </a:rPr>
              <a:t> </a:t>
            </a:r>
            <a:r>
              <a:rPr lang="fr-FR" sz="1600" b="1" dirty="0">
                <a:solidFill>
                  <a:schemeClr val="accent4"/>
                </a:solidFill>
                <a:latin typeface="+mj-lt"/>
                <a:ea typeface="Gill Sans" charset="0"/>
              </a:rPr>
              <a:t>(2011)</a:t>
            </a:r>
          </a:p>
        </p:txBody>
      </p:sp>
      <p:sp>
        <p:nvSpPr>
          <p:cNvPr id="65" name="Rectangle 53"/>
          <p:cNvSpPr>
            <a:spLocks noChangeArrowheads="1"/>
          </p:cNvSpPr>
          <p:nvPr/>
        </p:nvSpPr>
        <p:spPr bwMode="auto">
          <a:xfrm>
            <a:off x="6750050" y="4865688"/>
            <a:ext cx="1651000" cy="338137"/>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Borot</a:t>
            </a:r>
            <a:r>
              <a:rPr lang="fr-FR" sz="1600" b="1" dirty="0">
                <a:solidFill>
                  <a:schemeClr val="accent4"/>
                </a:solidFill>
                <a:latin typeface="+mj-lt"/>
                <a:ea typeface="Gill Sans" charset="0"/>
              </a:rPr>
              <a:t> </a:t>
            </a:r>
            <a:r>
              <a:rPr lang="fr-FR" sz="1600" b="1" i="1" dirty="0" err="1">
                <a:solidFill>
                  <a:schemeClr val="accent4"/>
                </a:solidFill>
                <a:latin typeface="+mj-lt"/>
                <a:ea typeface="Gill Sans" charset="0"/>
              </a:rPr>
              <a:t>PhD</a:t>
            </a:r>
            <a:r>
              <a:rPr lang="fr-FR" sz="1600" b="1" dirty="0">
                <a:solidFill>
                  <a:schemeClr val="accent4"/>
                </a:solidFill>
                <a:latin typeface="+mj-lt"/>
                <a:ea typeface="Gill Sans" charset="0"/>
              </a:rPr>
              <a:t> (2012)</a:t>
            </a:r>
          </a:p>
        </p:txBody>
      </p:sp>
      <p:sp>
        <p:nvSpPr>
          <p:cNvPr id="74766" name="ZoneTexte 45"/>
          <p:cNvSpPr txBox="1">
            <a:spLocks noChangeArrowheads="1"/>
          </p:cNvSpPr>
          <p:nvPr/>
        </p:nvSpPr>
        <p:spPr bwMode="auto">
          <a:xfrm>
            <a:off x="768350" y="3877469"/>
            <a:ext cx="5759450" cy="338138"/>
          </a:xfrm>
          <a:prstGeom prst="rect">
            <a:avLst/>
          </a:prstGeom>
          <a:noFill/>
          <a:ln w="9525">
            <a:noFill/>
            <a:miter lim="800000"/>
            <a:headEnd/>
            <a:tailEnd/>
          </a:ln>
        </p:spPr>
        <p:txBody>
          <a:bodyPr wrap="none">
            <a:spAutoFit/>
          </a:bodyPr>
          <a:lstStyle/>
          <a:p>
            <a:pPr>
              <a:buFont typeface="Wingdings" pitchFamily="2" charset="2"/>
              <a:buChar char="Ø"/>
            </a:pPr>
            <a:r>
              <a:rPr lang="fr-FR" sz="1600" dirty="0">
                <a:solidFill>
                  <a:srgbClr val="002060"/>
                </a:solidFill>
              </a:rPr>
              <a:t> Temps d’excitation du plasma comparable au cycle optique</a:t>
            </a:r>
          </a:p>
        </p:txBody>
      </p:sp>
      <p:grpSp>
        <p:nvGrpSpPr>
          <p:cNvPr id="23" name="Groupe 22"/>
          <p:cNvGrpSpPr/>
          <p:nvPr/>
        </p:nvGrpSpPr>
        <p:grpSpPr>
          <a:xfrm>
            <a:off x="4286250" y="1889125"/>
            <a:ext cx="4416425" cy="1665287"/>
            <a:chOff x="4286250" y="1846263"/>
            <a:chExt cx="4416425" cy="1665287"/>
          </a:xfrm>
        </p:grpSpPr>
        <p:pic>
          <p:nvPicPr>
            <p:cNvPr id="74754" name="Image 13" descr="plasmaDetendu.png"/>
            <p:cNvPicPr>
              <a:picLocks noChangeAspect="1"/>
            </p:cNvPicPr>
            <p:nvPr/>
          </p:nvPicPr>
          <p:blipFill>
            <a:blip r:embed="rId3"/>
            <a:srcRect/>
            <a:stretch>
              <a:fillRect/>
            </a:stretch>
          </p:blipFill>
          <p:spPr bwMode="auto">
            <a:xfrm>
              <a:off x="5197475" y="2011363"/>
              <a:ext cx="1206500" cy="1066800"/>
            </a:xfrm>
            <a:prstGeom prst="rect">
              <a:avLst/>
            </a:prstGeom>
            <a:noFill/>
            <a:ln w="9525">
              <a:noFill/>
              <a:miter lim="800000"/>
              <a:headEnd/>
              <a:tailEnd/>
            </a:ln>
          </p:spPr>
        </p:pic>
        <p:sp>
          <p:nvSpPr>
            <p:cNvPr id="74764" name="Rectangle 45"/>
            <p:cNvSpPr>
              <a:spLocks noChangeArrowheads="1"/>
            </p:cNvSpPr>
            <p:nvPr/>
          </p:nvSpPr>
          <p:spPr bwMode="auto">
            <a:xfrm>
              <a:off x="4286250" y="2138363"/>
              <a:ext cx="1181099" cy="369332"/>
            </a:xfrm>
            <a:prstGeom prst="rect">
              <a:avLst/>
            </a:prstGeom>
            <a:noFill/>
            <a:ln w="9525">
              <a:noFill/>
              <a:miter lim="800000"/>
              <a:headEnd/>
              <a:tailEnd/>
            </a:ln>
          </p:spPr>
          <p:txBody>
            <a:bodyPr wrap="square">
              <a:spAutoFit/>
            </a:bodyPr>
            <a:lstStyle/>
            <a:p>
              <a:r>
                <a:rPr lang="fr-FR" dirty="0">
                  <a:latin typeface="Century Gothic" pitchFamily="34" charset="0"/>
                </a:rPr>
                <a:t>&gt; </a:t>
              </a:r>
              <a:r>
                <a:rPr lang="fr-FR" dirty="0" smtClean="0">
                  <a:latin typeface="Symbol" pitchFamily="18" charset="2"/>
                </a:rPr>
                <a:t>l/10</a:t>
              </a:r>
              <a:endParaRPr lang="fr-FR" dirty="0">
                <a:latin typeface="Century Gothic" pitchFamily="34" charset="0"/>
              </a:endParaRPr>
            </a:p>
          </p:txBody>
        </p:sp>
        <p:cxnSp>
          <p:nvCxnSpPr>
            <p:cNvPr id="24" name="Connecteur droit avec flèche 23"/>
            <p:cNvCxnSpPr/>
            <p:nvPr/>
          </p:nvCxnSpPr>
          <p:spPr>
            <a:xfrm>
              <a:off x="5118100" y="2093913"/>
              <a:ext cx="0" cy="55880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pic>
          <p:nvPicPr>
            <p:cNvPr id="74767" name="Image 25" descr="emissionPlasma.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6884988" y="2093913"/>
              <a:ext cx="1817687" cy="1417637"/>
            </a:xfrm>
            <a:prstGeom prst="rect">
              <a:avLst/>
            </a:prstGeom>
            <a:noFill/>
            <a:ln w="9525">
              <a:noFill/>
              <a:miter lim="800000"/>
              <a:headEnd/>
              <a:tailEnd/>
            </a:ln>
          </p:spPr>
        </p:pic>
        <p:sp>
          <p:nvSpPr>
            <p:cNvPr id="74769" name="ZoneTexte 27"/>
            <p:cNvSpPr txBox="1">
              <a:spLocks noChangeArrowheads="1"/>
            </p:cNvSpPr>
            <p:nvPr/>
          </p:nvSpPr>
          <p:spPr bwMode="auto">
            <a:xfrm>
              <a:off x="7386638" y="1846263"/>
              <a:ext cx="1208087" cy="338137"/>
            </a:xfrm>
            <a:prstGeom prst="rect">
              <a:avLst/>
            </a:prstGeom>
            <a:noFill/>
            <a:ln w="9525">
              <a:noFill/>
              <a:miter lim="800000"/>
              <a:headEnd/>
              <a:tailEnd/>
            </a:ln>
          </p:spPr>
          <p:txBody>
            <a:bodyPr wrap="none">
              <a:spAutoFit/>
            </a:bodyPr>
            <a:lstStyle/>
            <a:p>
              <a:r>
                <a:rPr lang="fr-FR" sz="1600" i="1" dirty="0">
                  <a:solidFill>
                    <a:srgbClr val="002060"/>
                  </a:solidFill>
                </a:rPr>
                <a:t>Expérience</a:t>
              </a:r>
            </a:p>
          </p:txBody>
        </p:sp>
      </p:grpSp>
      <p:grpSp>
        <p:nvGrpSpPr>
          <p:cNvPr id="22" name="Groupe 21"/>
          <p:cNvGrpSpPr/>
          <p:nvPr/>
        </p:nvGrpSpPr>
        <p:grpSpPr>
          <a:xfrm>
            <a:off x="266700" y="1736725"/>
            <a:ext cx="3629025" cy="1768475"/>
            <a:chOff x="5110163" y="1536700"/>
            <a:chExt cx="3629025" cy="1768475"/>
          </a:xfrm>
        </p:grpSpPr>
        <p:pic>
          <p:nvPicPr>
            <p:cNvPr id="74768" name="Image 26" descr="hhg-exemple.PN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875463" y="1874838"/>
              <a:ext cx="1863725" cy="1430337"/>
            </a:xfrm>
            <a:prstGeom prst="rect">
              <a:avLst/>
            </a:prstGeom>
            <a:noFill/>
            <a:ln w="9525">
              <a:noFill/>
              <a:miter lim="800000"/>
              <a:headEnd/>
              <a:tailEnd/>
            </a:ln>
          </p:spPr>
        </p:pic>
        <p:sp>
          <p:nvSpPr>
            <p:cNvPr id="74770" name="ZoneTexte 28"/>
            <p:cNvSpPr txBox="1">
              <a:spLocks noChangeArrowheads="1"/>
            </p:cNvSpPr>
            <p:nvPr/>
          </p:nvSpPr>
          <p:spPr bwMode="auto">
            <a:xfrm>
              <a:off x="7351713" y="1536700"/>
              <a:ext cx="1209675" cy="338138"/>
            </a:xfrm>
            <a:prstGeom prst="rect">
              <a:avLst/>
            </a:prstGeom>
            <a:noFill/>
            <a:ln w="9525">
              <a:noFill/>
              <a:miter lim="800000"/>
              <a:headEnd/>
              <a:tailEnd/>
            </a:ln>
          </p:spPr>
          <p:txBody>
            <a:bodyPr wrap="none">
              <a:spAutoFit/>
            </a:bodyPr>
            <a:lstStyle/>
            <a:p>
              <a:r>
                <a:rPr lang="fr-FR" sz="1600" i="1">
                  <a:solidFill>
                    <a:srgbClr val="002060"/>
                  </a:solidFill>
                </a:rPr>
                <a:t>Expérience</a:t>
              </a:r>
            </a:p>
          </p:txBody>
        </p:sp>
        <p:pic>
          <p:nvPicPr>
            <p:cNvPr id="74771" name="Image 30" descr="plasma.png"/>
            <p:cNvPicPr>
              <a:picLocks noChangeAspect="1"/>
            </p:cNvPicPr>
            <p:nvPr/>
          </p:nvPicPr>
          <p:blipFill>
            <a:blip r:embed="rId6"/>
            <a:srcRect/>
            <a:stretch>
              <a:fillRect/>
            </a:stretch>
          </p:blipFill>
          <p:spPr bwMode="auto">
            <a:xfrm>
              <a:off x="5110163" y="2362200"/>
              <a:ext cx="1279525" cy="579438"/>
            </a:xfrm>
            <a:prstGeom prst="rect">
              <a:avLst/>
            </a:prstGeom>
            <a:noFill/>
            <a:ln w="9525">
              <a:noFill/>
              <a:miter lim="800000"/>
              <a:headEnd/>
              <a:tailEnd/>
            </a:ln>
          </p:spPr>
        </p:pic>
        <p:sp>
          <p:nvSpPr>
            <p:cNvPr id="74772" name="Rectangle 45"/>
            <p:cNvSpPr>
              <a:spLocks noChangeArrowheads="1"/>
            </p:cNvSpPr>
            <p:nvPr/>
          </p:nvSpPr>
          <p:spPr bwMode="auto">
            <a:xfrm>
              <a:off x="6002338" y="1957388"/>
              <a:ext cx="633413" cy="368300"/>
            </a:xfrm>
            <a:prstGeom prst="rect">
              <a:avLst/>
            </a:prstGeom>
            <a:noFill/>
            <a:ln w="9525">
              <a:noFill/>
              <a:miter lim="800000"/>
              <a:headEnd/>
              <a:tailEnd/>
            </a:ln>
          </p:spPr>
          <p:txBody>
            <a:bodyPr>
              <a:spAutoFit/>
            </a:bodyPr>
            <a:lstStyle/>
            <a:p>
              <a:r>
                <a:rPr lang="fr-FR">
                  <a:latin typeface="Century Gothic" pitchFamily="34" charset="0"/>
                </a:rPr>
                <a:t>&lt;&lt;</a:t>
              </a:r>
              <a:r>
                <a:rPr lang="fr-FR">
                  <a:latin typeface="Symbol" pitchFamily="18" charset="2"/>
                </a:rPr>
                <a:t>l</a:t>
              </a:r>
              <a:endParaRPr lang="fr-FR">
                <a:latin typeface="Century Gothic" pitchFamily="34" charset="0"/>
              </a:endParaRPr>
            </a:p>
          </p:txBody>
        </p:sp>
        <p:cxnSp>
          <p:nvCxnSpPr>
            <p:cNvPr id="33" name="Connecteur droit avec flèche 32"/>
            <p:cNvCxnSpPr/>
            <p:nvPr/>
          </p:nvCxnSpPr>
          <p:spPr>
            <a:xfrm>
              <a:off x="6251576" y="2317750"/>
              <a:ext cx="0" cy="322263"/>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sp>
        <p:nvSpPr>
          <p:cNvPr id="26"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7"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24</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P spid="65" grpId="0" animBg="1"/>
      <p:bldP spid="747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 44" descr="optimalHHG.PNG"/>
          <p:cNvPicPr>
            <a:picLocks noChangeAspect="1"/>
          </p:cNvPicPr>
          <p:nvPr/>
        </p:nvPicPr>
        <p:blipFill>
          <a:blip r:embed="rId4"/>
          <a:stretch>
            <a:fillRect/>
          </a:stretch>
        </p:blipFill>
        <p:spPr>
          <a:xfrm>
            <a:off x="103128" y="2293938"/>
            <a:ext cx="4657725" cy="1835150"/>
          </a:xfrm>
          <a:prstGeom prst="rect">
            <a:avLst/>
          </a:prstGeom>
        </p:spPr>
        <p:style>
          <a:lnRef idx="2">
            <a:schemeClr val="accent1"/>
          </a:lnRef>
          <a:fillRef idx="1">
            <a:schemeClr val="lt1"/>
          </a:fillRef>
          <a:effectRef idx="0">
            <a:schemeClr val="accent1"/>
          </a:effectRef>
          <a:fontRef idx="minor">
            <a:schemeClr val="dk1"/>
          </a:fontRef>
        </p:style>
      </p:pic>
      <p:sp>
        <p:nvSpPr>
          <p:cNvPr id="14348" name="ZoneTexte 47"/>
          <p:cNvSpPr txBox="1">
            <a:spLocks noChangeArrowheads="1"/>
          </p:cNvSpPr>
          <p:nvPr/>
        </p:nvSpPr>
        <p:spPr bwMode="auto">
          <a:xfrm>
            <a:off x="488950" y="1301750"/>
            <a:ext cx="4299575" cy="338554"/>
          </a:xfrm>
          <a:prstGeom prst="rect">
            <a:avLst/>
          </a:prstGeom>
          <a:noFill/>
          <a:ln w="9525">
            <a:noFill/>
            <a:miter lim="800000"/>
            <a:headEnd/>
            <a:tailEnd/>
          </a:ln>
        </p:spPr>
        <p:txBody>
          <a:bodyPr wrap="none">
            <a:spAutoFit/>
          </a:bodyPr>
          <a:lstStyle/>
          <a:p>
            <a:pPr>
              <a:buFont typeface="Wingdings" pitchFamily="2" charset="2"/>
              <a:buChar char="Ø"/>
            </a:pPr>
            <a:r>
              <a:rPr lang="fr-FR" sz="1600" b="1" dirty="0">
                <a:solidFill>
                  <a:srgbClr val="002060"/>
                </a:solidFill>
              </a:rPr>
              <a:t> Il faut un gradient court</a:t>
            </a:r>
            <a:r>
              <a:rPr lang="fr-FR" sz="1600" b="1" dirty="0" smtClean="0">
                <a:solidFill>
                  <a:srgbClr val="002060"/>
                </a:solidFill>
              </a:rPr>
              <a:t>… mais </a:t>
            </a:r>
            <a:r>
              <a:rPr lang="fr-FR" sz="1600" b="1" dirty="0">
                <a:solidFill>
                  <a:srgbClr val="002060"/>
                </a:solidFill>
              </a:rPr>
              <a:t>pas trop</a:t>
            </a:r>
          </a:p>
        </p:txBody>
      </p:sp>
      <p:pic>
        <p:nvPicPr>
          <p:cNvPr id="49" name="Image 48" descr="ResonnanceCWEcourtGradient.PNG"/>
          <p:cNvPicPr>
            <a:picLocks noChangeAspect="1"/>
          </p:cNvPicPr>
          <p:nvPr/>
        </p:nvPicPr>
        <p:blipFill>
          <a:blip r:embed="rId5"/>
          <a:stretch>
            <a:fillRect/>
          </a:stretch>
        </p:blipFill>
        <p:spPr>
          <a:xfrm>
            <a:off x="4895772" y="2380116"/>
            <a:ext cx="4158374" cy="1679942"/>
          </a:xfrm>
          <a:prstGeom prst="rect">
            <a:avLst/>
          </a:prstGeom>
        </p:spPr>
        <p:style>
          <a:lnRef idx="2">
            <a:schemeClr val="accent1"/>
          </a:lnRef>
          <a:fillRef idx="1">
            <a:schemeClr val="lt1"/>
          </a:fillRef>
          <a:effectRef idx="0">
            <a:schemeClr val="accent1"/>
          </a:effectRef>
          <a:fontRef idx="minor">
            <a:schemeClr val="dk1"/>
          </a:fontRef>
        </p:style>
      </p:pic>
      <p:sp>
        <p:nvSpPr>
          <p:cNvPr id="11276" name="ZoneTexte 49"/>
          <p:cNvSpPr txBox="1">
            <a:spLocks noChangeArrowheads="1"/>
          </p:cNvSpPr>
          <p:nvPr/>
        </p:nvSpPr>
        <p:spPr bwMode="auto">
          <a:xfrm>
            <a:off x="6444056" y="1370180"/>
            <a:ext cx="1649811" cy="307777"/>
          </a:xfrm>
          <a:prstGeom prst="rect">
            <a:avLst/>
          </a:prstGeom>
          <a:noFill/>
          <a:ln w="9525">
            <a:noFill/>
            <a:miter lim="800000"/>
            <a:headEnd/>
            <a:tailEnd/>
          </a:ln>
        </p:spPr>
        <p:txBody>
          <a:bodyPr wrap="none">
            <a:spAutoFit/>
          </a:bodyPr>
          <a:lstStyle/>
          <a:p>
            <a:r>
              <a:rPr lang="fr-FR" sz="1400" dirty="0">
                <a:solidFill>
                  <a:srgbClr val="002060"/>
                </a:solidFill>
              </a:rPr>
              <a:t>Simulation PIC </a:t>
            </a:r>
            <a:r>
              <a:rPr lang="fr-FR" sz="1400" dirty="0" smtClean="0">
                <a:solidFill>
                  <a:srgbClr val="002060"/>
                </a:solidFill>
              </a:rPr>
              <a:t>1D</a:t>
            </a:r>
            <a:endParaRPr lang="fr-FR" sz="1400" dirty="0">
              <a:solidFill>
                <a:srgbClr val="002060"/>
              </a:solidFill>
            </a:endParaRPr>
          </a:p>
        </p:txBody>
      </p:sp>
      <p:sp>
        <p:nvSpPr>
          <p:cNvPr id="14351" name="ZoneTexte 50"/>
          <p:cNvSpPr txBox="1">
            <a:spLocks noChangeArrowheads="1"/>
          </p:cNvSpPr>
          <p:nvPr/>
        </p:nvSpPr>
        <p:spPr bwMode="auto">
          <a:xfrm>
            <a:off x="1169988" y="1665288"/>
            <a:ext cx="2900362" cy="307975"/>
          </a:xfrm>
          <a:prstGeom prst="rect">
            <a:avLst/>
          </a:prstGeom>
          <a:noFill/>
          <a:ln w="9525">
            <a:noFill/>
            <a:miter lim="800000"/>
            <a:headEnd/>
            <a:tailEnd/>
          </a:ln>
        </p:spPr>
        <p:txBody>
          <a:bodyPr wrap="none">
            <a:spAutoFit/>
          </a:bodyPr>
          <a:lstStyle/>
          <a:p>
            <a:r>
              <a:rPr lang="fr-FR" sz="1400">
                <a:solidFill>
                  <a:srgbClr val="002060"/>
                </a:solidFill>
              </a:rPr>
              <a:t>Résultat expérience pompe/sonde</a:t>
            </a:r>
          </a:p>
        </p:txBody>
      </p:sp>
      <p:graphicFrame>
        <p:nvGraphicFramePr>
          <p:cNvPr id="11266" name="Object 3"/>
          <p:cNvGraphicFramePr>
            <a:graphicFrameLocks noChangeAspect="1"/>
          </p:cNvGraphicFramePr>
          <p:nvPr/>
        </p:nvGraphicFramePr>
        <p:xfrm>
          <a:off x="6097074" y="1788898"/>
          <a:ext cx="1058863" cy="328613"/>
        </p:xfrm>
        <a:graphic>
          <a:graphicData uri="http://schemas.openxmlformats.org/presentationml/2006/ole">
            <p:oleObj spid="_x0000_s136194" name="Équation" r:id="rId6" imgW="736560" imgH="228600" progId="Equation.3">
              <p:embed/>
            </p:oleObj>
          </a:graphicData>
        </a:graphic>
      </p:graphicFrame>
      <p:graphicFrame>
        <p:nvGraphicFramePr>
          <p:cNvPr id="11267" name="Object 3"/>
          <p:cNvGraphicFramePr>
            <a:graphicFrameLocks noChangeAspect="1"/>
          </p:cNvGraphicFramePr>
          <p:nvPr/>
        </p:nvGraphicFramePr>
        <p:xfrm>
          <a:off x="7310486" y="1758831"/>
          <a:ext cx="584200" cy="347663"/>
        </p:xfrm>
        <a:graphic>
          <a:graphicData uri="http://schemas.openxmlformats.org/presentationml/2006/ole">
            <p:oleObj spid="_x0000_s136195" name="Équation" r:id="rId7" imgW="406080" imgH="241200" progId="Equation.3">
              <p:embed/>
            </p:oleObj>
          </a:graphicData>
        </a:graphic>
      </p:graphicFrame>
      <p:graphicFrame>
        <p:nvGraphicFramePr>
          <p:cNvPr id="14340" name="Object 5"/>
          <p:cNvGraphicFramePr>
            <a:graphicFrameLocks noChangeAspect="1"/>
          </p:cNvGraphicFramePr>
          <p:nvPr/>
        </p:nvGraphicFramePr>
        <p:xfrm>
          <a:off x="2197100" y="1947863"/>
          <a:ext cx="749300" cy="328612"/>
        </p:xfrm>
        <a:graphic>
          <a:graphicData uri="http://schemas.openxmlformats.org/presentationml/2006/ole">
            <p:oleObj spid="_x0000_s136196" name="Équation" r:id="rId8" imgW="520560" imgH="228600" progId="Equation.3">
              <p:embed/>
            </p:oleObj>
          </a:graphicData>
        </a:graphic>
      </p:graphicFrame>
      <p:sp>
        <p:nvSpPr>
          <p:cNvPr id="20" name="ZoneTexte 50"/>
          <p:cNvSpPr txBox="1">
            <a:spLocks noChangeArrowheads="1"/>
          </p:cNvSpPr>
          <p:nvPr/>
        </p:nvSpPr>
        <p:spPr bwMode="auto">
          <a:xfrm>
            <a:off x="3400425" y="4375150"/>
            <a:ext cx="2464136" cy="338554"/>
          </a:xfrm>
          <a:prstGeom prst="rect">
            <a:avLst/>
          </a:prstGeom>
          <a:noFill/>
          <a:ln w="9525">
            <a:noFill/>
            <a:miter lim="800000"/>
            <a:headEnd/>
            <a:tailEnd/>
          </a:ln>
        </p:spPr>
        <p:txBody>
          <a:bodyPr wrap="none">
            <a:spAutoFit/>
          </a:bodyPr>
          <a:lstStyle/>
          <a:p>
            <a:r>
              <a:rPr lang="fr-FR" sz="1600" b="1">
                <a:solidFill>
                  <a:srgbClr val="002060"/>
                </a:solidFill>
              </a:rPr>
              <a:t>Amortissement Landau</a:t>
            </a:r>
          </a:p>
        </p:txBody>
      </p:sp>
      <p:graphicFrame>
        <p:nvGraphicFramePr>
          <p:cNvPr id="2" name="Object 19"/>
          <p:cNvGraphicFramePr>
            <a:graphicFrameLocks noChangeAspect="1"/>
          </p:cNvGraphicFramePr>
          <p:nvPr/>
        </p:nvGraphicFramePr>
        <p:xfrm>
          <a:off x="4238625" y="5351463"/>
          <a:ext cx="1222375" cy="601662"/>
        </p:xfrm>
        <a:graphic>
          <a:graphicData uri="http://schemas.openxmlformats.org/presentationml/2006/ole">
            <p:oleObj spid="_x0000_s136197" name="Équation" r:id="rId9" imgW="850680" imgH="419040" progId="Equation.3">
              <p:embed/>
            </p:oleObj>
          </a:graphicData>
        </a:graphic>
      </p:graphicFrame>
      <p:graphicFrame>
        <p:nvGraphicFramePr>
          <p:cNvPr id="3" name="Object 20"/>
          <p:cNvGraphicFramePr>
            <a:graphicFrameLocks noChangeAspect="1"/>
          </p:cNvGraphicFramePr>
          <p:nvPr/>
        </p:nvGraphicFramePr>
        <p:xfrm>
          <a:off x="4438650" y="6037263"/>
          <a:ext cx="876300" cy="365125"/>
        </p:xfrm>
        <a:graphic>
          <a:graphicData uri="http://schemas.openxmlformats.org/presentationml/2006/ole">
            <p:oleObj spid="_x0000_s136198" name="Équation" r:id="rId10" imgW="609480" imgH="253800" progId="Equation.3">
              <p:embed/>
            </p:oleObj>
          </a:graphicData>
        </a:graphic>
      </p:graphicFrame>
      <p:sp>
        <p:nvSpPr>
          <p:cNvPr id="23" name="Rectangle 53"/>
          <p:cNvSpPr>
            <a:spLocks noChangeArrowheads="1"/>
          </p:cNvSpPr>
          <p:nvPr/>
        </p:nvSpPr>
        <p:spPr bwMode="auto">
          <a:xfrm>
            <a:off x="3752850" y="4953000"/>
            <a:ext cx="2813050" cy="338138"/>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smtClean="0">
                <a:solidFill>
                  <a:schemeClr val="accent4"/>
                </a:solidFill>
                <a:latin typeface="+mj-lt"/>
                <a:ea typeface="Gill Sans" charset="0"/>
              </a:rPr>
              <a:t>Karpman</a:t>
            </a:r>
            <a:r>
              <a:rPr lang="fr-FR" sz="1600" b="1" i="1" dirty="0">
                <a:solidFill>
                  <a:schemeClr val="accent4"/>
                </a:solidFill>
                <a:latin typeface="+mj-lt"/>
                <a:ea typeface="Gill Sans" charset="0"/>
              </a:rPr>
              <a:t>,</a:t>
            </a:r>
            <a:r>
              <a:rPr lang="fr-FR" sz="1600" b="1" i="1" dirty="0" smtClean="0">
                <a:solidFill>
                  <a:schemeClr val="accent4"/>
                </a:solidFill>
                <a:latin typeface="+mj-lt"/>
                <a:ea typeface="Gill Sans" charset="0"/>
              </a:rPr>
              <a:t> </a:t>
            </a:r>
            <a:r>
              <a:rPr lang="fr-FR" sz="1600" b="1" i="1" dirty="0">
                <a:solidFill>
                  <a:schemeClr val="accent4"/>
                </a:solidFill>
                <a:latin typeface="+mj-lt"/>
                <a:ea typeface="Gill Sans" charset="0"/>
              </a:rPr>
              <a:t>Tech </a:t>
            </a:r>
            <a:r>
              <a:rPr lang="fr-FR" sz="1600" b="1" i="1" dirty="0" err="1">
                <a:solidFill>
                  <a:schemeClr val="accent4"/>
                </a:solidFill>
                <a:latin typeface="+mj-lt"/>
                <a:ea typeface="Gill Sans" charset="0"/>
              </a:rPr>
              <a:t>Rep</a:t>
            </a:r>
            <a:r>
              <a:rPr lang="fr-FR" sz="1600" b="1" i="1" dirty="0">
                <a:solidFill>
                  <a:schemeClr val="accent4"/>
                </a:solidFill>
                <a:latin typeface="+mj-lt"/>
                <a:ea typeface="Gill Sans" charset="0"/>
              </a:rPr>
              <a:t>. </a:t>
            </a:r>
            <a:r>
              <a:rPr lang="fr-FR" sz="1600" b="1" i="1" dirty="0" err="1">
                <a:solidFill>
                  <a:schemeClr val="accent4"/>
                </a:solidFill>
                <a:latin typeface="+mj-lt"/>
                <a:ea typeface="Gill Sans" charset="0"/>
              </a:rPr>
              <a:t>Inst</a:t>
            </a:r>
            <a:r>
              <a:rPr lang="fr-FR" sz="1600" b="1" dirty="0">
                <a:solidFill>
                  <a:schemeClr val="accent4"/>
                </a:solidFill>
                <a:latin typeface="+mj-lt"/>
                <a:ea typeface="Gill Sans" charset="0"/>
              </a:rPr>
              <a:t> (1974)</a:t>
            </a:r>
          </a:p>
        </p:txBody>
      </p:sp>
      <p:sp>
        <p:nvSpPr>
          <p:cNvPr id="25" name="ZoneTexte 24"/>
          <p:cNvSpPr txBox="1">
            <a:spLocks noChangeArrowheads="1"/>
          </p:cNvSpPr>
          <p:nvPr/>
        </p:nvSpPr>
        <p:spPr bwMode="auto">
          <a:xfrm>
            <a:off x="176213" y="4673600"/>
            <a:ext cx="3515706" cy="523220"/>
          </a:xfrm>
          <a:prstGeom prst="rect">
            <a:avLst/>
          </a:prstGeom>
          <a:noFill/>
          <a:ln w="9525">
            <a:noFill/>
            <a:miter lim="800000"/>
            <a:headEnd/>
            <a:tailEnd/>
          </a:ln>
        </p:spPr>
        <p:txBody>
          <a:bodyPr wrap="none">
            <a:spAutoFit/>
          </a:bodyPr>
          <a:lstStyle/>
          <a:p>
            <a:r>
              <a:rPr lang="fr-FR" sz="1400" dirty="0">
                <a:solidFill>
                  <a:srgbClr val="002060"/>
                </a:solidFill>
              </a:rPr>
              <a:t>Réponse d’un plasma à une </a:t>
            </a:r>
            <a:r>
              <a:rPr lang="fr-FR" sz="1400" dirty="0" smtClean="0">
                <a:solidFill>
                  <a:srgbClr val="002060"/>
                </a:solidFill>
              </a:rPr>
              <a:t>perturbation :</a:t>
            </a:r>
            <a:endParaRPr lang="fr-FR" sz="1400" dirty="0">
              <a:solidFill>
                <a:srgbClr val="002060"/>
              </a:solidFill>
            </a:endParaRPr>
          </a:p>
          <a:p>
            <a:r>
              <a:rPr lang="fr-FR" sz="1400" dirty="0">
                <a:solidFill>
                  <a:srgbClr val="002060"/>
                </a:solidFill>
              </a:rPr>
              <a:t>(solution équation </a:t>
            </a:r>
            <a:r>
              <a:rPr lang="fr-FR" sz="1400" dirty="0" err="1">
                <a:solidFill>
                  <a:srgbClr val="002060"/>
                </a:solidFill>
              </a:rPr>
              <a:t>Vlasov</a:t>
            </a:r>
            <a:r>
              <a:rPr lang="fr-FR" sz="1400" dirty="0">
                <a:solidFill>
                  <a:srgbClr val="002060"/>
                </a:solidFill>
              </a:rPr>
              <a:t>)</a:t>
            </a:r>
          </a:p>
        </p:txBody>
      </p:sp>
      <p:sp>
        <p:nvSpPr>
          <p:cNvPr id="26" name="Rectangle 53"/>
          <p:cNvSpPr>
            <a:spLocks noChangeArrowheads="1"/>
          </p:cNvSpPr>
          <p:nvPr/>
        </p:nvSpPr>
        <p:spPr bwMode="auto">
          <a:xfrm>
            <a:off x="254000" y="5180013"/>
            <a:ext cx="2489912" cy="338554"/>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smtClean="0">
                <a:solidFill>
                  <a:schemeClr val="accent4"/>
                </a:solidFill>
                <a:latin typeface="+mj-lt"/>
                <a:ea typeface="Gill Sans" charset="0"/>
              </a:rPr>
              <a:t>Landau, </a:t>
            </a:r>
            <a:r>
              <a:rPr lang="fr-FR" sz="1600" b="1" i="1" dirty="0">
                <a:solidFill>
                  <a:schemeClr val="accent4"/>
                </a:solidFill>
                <a:latin typeface="+mj-lt"/>
                <a:ea typeface="Gill Sans" charset="0"/>
              </a:rPr>
              <a:t>J. of </a:t>
            </a:r>
            <a:r>
              <a:rPr lang="fr-FR" sz="1600" b="1" i="1" dirty="0" err="1" smtClean="0">
                <a:solidFill>
                  <a:schemeClr val="accent4"/>
                </a:solidFill>
                <a:latin typeface="+mj-lt"/>
                <a:ea typeface="Gill Sans" charset="0"/>
              </a:rPr>
              <a:t>Physics</a:t>
            </a:r>
            <a:r>
              <a:rPr lang="fr-FR" sz="1600" b="1" i="1" dirty="0" smtClean="0">
                <a:solidFill>
                  <a:schemeClr val="accent4"/>
                </a:solidFill>
                <a:latin typeface="+mj-lt"/>
                <a:ea typeface="Gill Sans" charset="0"/>
              </a:rPr>
              <a:t> </a:t>
            </a:r>
            <a:r>
              <a:rPr lang="fr-FR" sz="1600" b="1" dirty="0" smtClean="0">
                <a:solidFill>
                  <a:schemeClr val="accent4"/>
                </a:solidFill>
                <a:latin typeface="+mj-lt"/>
                <a:ea typeface="Gill Sans" charset="0"/>
              </a:rPr>
              <a:t>(</a:t>
            </a:r>
            <a:r>
              <a:rPr lang="fr-FR" sz="1600" b="1" dirty="0">
                <a:solidFill>
                  <a:schemeClr val="accent4"/>
                </a:solidFill>
                <a:latin typeface="+mj-lt"/>
                <a:ea typeface="Gill Sans" charset="0"/>
              </a:rPr>
              <a:t>1945)</a:t>
            </a:r>
          </a:p>
        </p:txBody>
      </p:sp>
      <p:graphicFrame>
        <p:nvGraphicFramePr>
          <p:cNvPr id="28" name="Object 7"/>
          <p:cNvGraphicFramePr>
            <a:graphicFrameLocks noChangeAspect="1"/>
          </p:cNvGraphicFramePr>
          <p:nvPr/>
        </p:nvGraphicFramePr>
        <p:xfrm>
          <a:off x="561975" y="5659438"/>
          <a:ext cx="2413000" cy="665162"/>
        </p:xfrm>
        <a:graphic>
          <a:graphicData uri="http://schemas.openxmlformats.org/presentationml/2006/ole">
            <p:oleObj spid="_x0000_s136199" name="Équation" r:id="rId11" imgW="876240" imgH="241200" progId="Equation.3">
              <p:embed/>
            </p:oleObj>
          </a:graphicData>
        </a:graphic>
      </p:graphicFrame>
      <p:sp>
        <p:nvSpPr>
          <p:cNvPr id="24" name="ZoneTexte 23"/>
          <p:cNvSpPr txBox="1"/>
          <p:nvPr/>
        </p:nvSpPr>
        <p:spPr>
          <a:xfrm>
            <a:off x="6717729" y="4953000"/>
            <a:ext cx="2226246"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342900" indent="-342900" algn="ctr">
              <a:buFont typeface="Wingdings" pitchFamily="2" charset="2"/>
              <a:buChar char="Ø"/>
            </a:pPr>
            <a:r>
              <a:rPr lang="fr-FR" dirty="0" smtClean="0"/>
              <a:t>Importance </a:t>
            </a:r>
            <a:r>
              <a:rPr lang="fr-FR" dirty="0" smtClean="0"/>
              <a:t>du contraste</a:t>
            </a:r>
          </a:p>
          <a:p>
            <a:pPr algn="ctr"/>
            <a:r>
              <a:rPr lang="fr-FR" dirty="0" smtClean="0"/>
              <a:t> pour résoudre l’optimum</a:t>
            </a:r>
          </a:p>
        </p:txBody>
      </p:sp>
      <p:sp>
        <p:nvSpPr>
          <p:cNvPr id="21"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2"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25</a:t>
            </a:fld>
            <a:endParaRPr lang="fr-FR" dirty="0">
              <a:solidFill>
                <a:srgbClr val="002060"/>
              </a:solidFill>
            </a:endParaRPr>
          </a:p>
        </p:txBody>
      </p:sp>
      <p:sp>
        <p:nvSpPr>
          <p:cNvPr id="30" name="Rectangle 29"/>
          <p:cNvSpPr/>
          <p:nvPr/>
        </p:nvSpPr>
        <p:spPr>
          <a:xfrm>
            <a:off x="5849795" y="2655057"/>
            <a:ext cx="914400" cy="1733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29" name="Object 3"/>
          <p:cNvGraphicFramePr>
            <a:graphicFrameLocks noChangeAspect="1"/>
          </p:cNvGraphicFramePr>
          <p:nvPr/>
        </p:nvGraphicFramePr>
        <p:xfrm>
          <a:off x="5813032" y="2645481"/>
          <a:ext cx="895350" cy="257175"/>
        </p:xfrm>
        <a:graphic>
          <a:graphicData uri="http://schemas.openxmlformats.org/presentationml/2006/ole">
            <p:oleObj spid="_x0000_s136200" name="Équation" r:id="rId12" imgW="622080" imgH="177480" progId="Equation.3">
              <p:embed/>
            </p:oleObj>
          </a:graphicData>
        </a:graphic>
      </p:graphicFrame>
      <p:sp>
        <p:nvSpPr>
          <p:cNvPr id="32" name="Rectangle 31"/>
          <p:cNvSpPr/>
          <p:nvPr/>
        </p:nvSpPr>
        <p:spPr>
          <a:xfrm>
            <a:off x="7753898" y="2664236"/>
            <a:ext cx="914400" cy="1733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33" name="Object 3"/>
          <p:cNvGraphicFramePr>
            <a:graphicFrameLocks noChangeAspect="1"/>
          </p:cNvGraphicFramePr>
          <p:nvPr/>
        </p:nvGraphicFramePr>
        <p:xfrm>
          <a:off x="7673880" y="2632075"/>
          <a:ext cx="1004887" cy="257175"/>
        </p:xfrm>
        <a:graphic>
          <a:graphicData uri="http://schemas.openxmlformats.org/presentationml/2006/ole">
            <p:oleObj spid="_x0000_s136202" name="Équation" r:id="rId13" imgW="698400" imgH="177480" progId="Equation.3">
              <p:embed/>
            </p:oleObj>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6" grpId="0"/>
      <p:bldP spid="20" grpId="0"/>
      <p:bldP spid="23" grpId="0" animBg="1"/>
      <p:bldP spid="25" grpId="0"/>
      <p:bldP spid="26" grpId="0" animBg="1"/>
      <p:bldP spid="24" grpId="0" animBg="1"/>
      <p:bldP spid="30"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6"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26</a:t>
            </a:fld>
            <a:endParaRPr lang="fr-FR" dirty="0">
              <a:solidFill>
                <a:srgbClr val="002060"/>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20"/>
          <p:cNvGrpSpPr>
            <a:grpSpLocks/>
          </p:cNvGrpSpPr>
          <p:nvPr/>
        </p:nvGrpSpPr>
        <p:grpSpPr bwMode="auto">
          <a:xfrm>
            <a:off x="1919288" y="1071563"/>
            <a:ext cx="7104062" cy="4010025"/>
            <a:chOff x="1919113" y="1071279"/>
            <a:chExt cx="7104116" cy="4009676"/>
          </a:xfrm>
        </p:grpSpPr>
        <p:cxnSp>
          <p:nvCxnSpPr>
            <p:cNvPr id="9" name="Forme 8"/>
            <p:cNvCxnSpPr>
              <a:stCxn id="6" idx="0"/>
              <a:endCxn id="19" idx="0"/>
            </p:cNvCxnSpPr>
            <p:nvPr/>
          </p:nvCxnSpPr>
          <p:spPr>
            <a:xfrm rot="5400000" flipH="1" flipV="1">
              <a:off x="3869401" y="-293273"/>
              <a:ext cx="611135" cy="4511709"/>
            </a:xfrm>
            <a:prstGeom prst="bentConnector3">
              <a:avLst>
                <a:gd name="adj1" fmla="val 137346"/>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sp>
          <p:nvSpPr>
            <p:cNvPr id="82952" name="ZoneTexte 11"/>
            <p:cNvSpPr txBox="1">
              <a:spLocks noChangeArrowheads="1"/>
            </p:cNvSpPr>
            <p:nvPr/>
          </p:nvSpPr>
          <p:spPr bwMode="auto">
            <a:xfrm>
              <a:off x="2482712" y="1071279"/>
              <a:ext cx="945515" cy="369332"/>
            </a:xfrm>
            <a:prstGeom prst="rect">
              <a:avLst/>
            </a:prstGeom>
            <a:noFill/>
            <a:ln w="9525">
              <a:noFill/>
              <a:miter lim="800000"/>
              <a:headEnd/>
              <a:tailEnd/>
            </a:ln>
          </p:spPr>
          <p:txBody>
            <a:bodyPr wrap="none">
              <a:spAutoFit/>
            </a:bodyPr>
            <a:lstStyle/>
            <a:p>
              <a:r>
                <a:rPr lang="fr-FR" i="1">
                  <a:solidFill>
                    <a:srgbClr val="002060"/>
                  </a:solidFill>
                </a:rPr>
                <a:t>Vue 3D</a:t>
              </a:r>
            </a:p>
          </p:txBody>
        </p:sp>
        <p:pic>
          <p:nvPicPr>
            <p:cNvPr id="19" name="Image 18" descr="SetUP-anticorr.png"/>
            <p:cNvPicPr>
              <a:picLocks noChangeAspect="1"/>
            </p:cNvPicPr>
            <p:nvPr/>
          </p:nvPicPr>
          <p:blipFill>
            <a:blip r:embed="rId2"/>
            <a:stretch>
              <a:fillRect/>
            </a:stretch>
          </p:blipFill>
          <p:spPr>
            <a:xfrm>
              <a:off x="3838415" y="1657015"/>
              <a:ext cx="5184814" cy="3423940"/>
            </a:xfrm>
            <a:prstGeom prst="rect">
              <a:avLst/>
            </a:prstGeom>
          </p:spPr>
          <p:style>
            <a:lnRef idx="1">
              <a:schemeClr val="dk1"/>
            </a:lnRef>
            <a:fillRef idx="3">
              <a:schemeClr val="dk1"/>
            </a:fillRef>
            <a:effectRef idx="2">
              <a:schemeClr val="dk1"/>
            </a:effectRef>
            <a:fontRef idx="minor">
              <a:schemeClr val="lt1"/>
            </a:fontRef>
          </p:style>
        </p:pic>
      </p:grpSp>
      <p:pic>
        <p:nvPicPr>
          <p:cNvPr id="10" name="Image 9" descr="HHGdetection.png"/>
          <p:cNvPicPr>
            <a:picLocks noChangeAspect="1"/>
          </p:cNvPicPr>
          <p:nvPr/>
        </p:nvPicPr>
        <p:blipFill>
          <a:blip r:embed="rId3"/>
          <a:stretch>
            <a:fillRect/>
          </a:stretch>
        </p:blipFill>
        <p:spPr>
          <a:xfrm>
            <a:off x="0" y="1917700"/>
            <a:ext cx="4457562" cy="2530476"/>
          </a:xfrm>
          <a:prstGeom prst="rect">
            <a:avLst/>
          </a:prstGeom>
        </p:spPr>
      </p:pic>
      <p:cxnSp>
        <p:nvCxnSpPr>
          <p:cNvPr id="16" name="Connecteur droit 15"/>
          <p:cNvCxnSpPr/>
          <p:nvPr/>
        </p:nvCxnSpPr>
        <p:spPr>
          <a:xfrm>
            <a:off x="1971742" y="3009900"/>
            <a:ext cx="354012" cy="0"/>
          </a:xfrm>
          <a:prstGeom prst="line">
            <a:avLst/>
          </a:prstGeom>
          <a:ln w="63500">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1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17"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27</a:t>
            </a:fld>
            <a:endParaRPr lang="fr-FR" dirty="0">
              <a:solidFill>
                <a:srgbClr val="002060"/>
              </a:solidFill>
            </a:endParaRPr>
          </a:p>
        </p:txBody>
      </p:sp>
      <p:sp>
        <p:nvSpPr>
          <p:cNvPr id="11" name="Rectangle 53"/>
          <p:cNvSpPr>
            <a:spLocks noChangeArrowheads="1"/>
          </p:cNvSpPr>
          <p:nvPr/>
        </p:nvSpPr>
        <p:spPr bwMode="auto">
          <a:xfrm>
            <a:off x="5953161" y="3943196"/>
            <a:ext cx="1406104" cy="584775"/>
          </a:xfrm>
          <a:prstGeom prst="rect">
            <a:avLst/>
          </a:prstGeom>
          <a:solidFill>
            <a:srgbClr val="F6F7E6"/>
          </a:solidFill>
          <a:ln w="9525">
            <a:solidFill>
              <a:srgbClr val="7030A0"/>
            </a:solidFill>
            <a:miter lim="800000"/>
            <a:headEnd/>
            <a:tailEnd/>
          </a:ln>
        </p:spPr>
        <p:txBody>
          <a:bodyPr wrap="square">
            <a:spAutoFit/>
          </a:bodyPr>
          <a:lstStyle/>
          <a:p>
            <a:pPr algn="ctr">
              <a:defRPr/>
            </a:pPr>
            <a:r>
              <a:rPr lang="fr-FR" sz="1600" b="1" dirty="0" smtClean="0">
                <a:solidFill>
                  <a:schemeClr val="accent4"/>
                </a:solidFill>
                <a:latin typeface="+mj-lt"/>
                <a:ea typeface="Gill Sans" charset="0"/>
              </a:rPr>
              <a:t>ACQUISITION SIMULTANEE</a:t>
            </a:r>
            <a:endParaRPr lang="fr-FR" sz="1600" b="1" dirty="0">
              <a:solidFill>
                <a:schemeClr val="accent4"/>
              </a:solidFill>
              <a:latin typeface="+mj-lt"/>
              <a:ea typeface="Gill Sans"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10"/>
          <p:cNvGraphicFramePr>
            <a:graphicFrameLocks noChangeAspect="1"/>
          </p:cNvGraphicFramePr>
          <p:nvPr/>
        </p:nvGraphicFramePr>
        <p:xfrm>
          <a:off x="2797175" y="1169988"/>
          <a:ext cx="1249363" cy="500062"/>
        </p:xfrm>
        <a:graphic>
          <a:graphicData uri="http://schemas.openxmlformats.org/presentationml/2006/ole">
            <p:oleObj spid="_x0000_s26626" name="Équation" r:id="rId4" imgW="596880" imgH="228600" progId="Equation.3">
              <p:embed/>
            </p:oleObj>
          </a:graphicData>
        </a:graphic>
      </p:graphicFrame>
      <p:grpSp>
        <p:nvGrpSpPr>
          <p:cNvPr id="3" name="Groupe 37"/>
          <p:cNvGrpSpPr>
            <a:grpSpLocks/>
          </p:cNvGrpSpPr>
          <p:nvPr/>
        </p:nvGrpSpPr>
        <p:grpSpPr bwMode="auto">
          <a:xfrm>
            <a:off x="7008813" y="2060575"/>
            <a:ext cx="1885950" cy="3535363"/>
            <a:chOff x="6696901" y="1711325"/>
            <a:chExt cx="1885950" cy="3535363"/>
          </a:xfrm>
        </p:grpSpPr>
        <p:graphicFrame>
          <p:nvGraphicFramePr>
            <p:cNvPr id="7175" name="Object 7"/>
            <p:cNvGraphicFramePr>
              <a:graphicFrameLocks noChangeAspect="1"/>
            </p:cNvGraphicFramePr>
            <p:nvPr/>
          </p:nvGraphicFramePr>
          <p:xfrm>
            <a:off x="6696901" y="2667000"/>
            <a:ext cx="1885950" cy="1193800"/>
          </p:xfrm>
          <a:graphic>
            <a:graphicData uri="http://schemas.openxmlformats.org/presentationml/2006/ole">
              <p:oleObj spid="_x0000_s26630" name="Équation" r:id="rId5" imgW="901440" imgH="545760" progId="Equation.3">
                <p:embed/>
              </p:oleObj>
            </a:graphicData>
          </a:graphic>
        </p:graphicFrame>
        <p:graphicFrame>
          <p:nvGraphicFramePr>
            <p:cNvPr id="7176" name="Object 14"/>
            <p:cNvGraphicFramePr>
              <a:graphicFrameLocks noChangeAspect="1"/>
            </p:cNvGraphicFramePr>
            <p:nvPr/>
          </p:nvGraphicFramePr>
          <p:xfrm>
            <a:off x="7099302" y="4857750"/>
            <a:ext cx="1169988" cy="388938"/>
          </p:xfrm>
          <a:graphic>
            <a:graphicData uri="http://schemas.openxmlformats.org/presentationml/2006/ole">
              <p:oleObj spid="_x0000_s26631" name="Équation" r:id="rId6" imgW="558720" imgH="177480" progId="Equation.3">
                <p:embed/>
              </p:oleObj>
            </a:graphicData>
          </a:graphic>
        </p:graphicFrame>
        <p:sp>
          <p:nvSpPr>
            <p:cNvPr id="34" name="Flèche vers le bas 33"/>
            <p:cNvSpPr/>
            <p:nvPr/>
          </p:nvSpPr>
          <p:spPr>
            <a:xfrm flipH="1">
              <a:off x="7624001" y="3954463"/>
              <a:ext cx="117475" cy="7493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6640" name="ZoneTexte 34"/>
            <p:cNvSpPr txBox="1">
              <a:spLocks noChangeArrowheads="1"/>
            </p:cNvSpPr>
            <p:nvPr/>
          </p:nvSpPr>
          <p:spPr bwMode="auto">
            <a:xfrm>
              <a:off x="7274011" y="1711325"/>
              <a:ext cx="1133644" cy="369332"/>
            </a:xfrm>
            <a:prstGeom prst="rect">
              <a:avLst/>
            </a:prstGeom>
            <a:noFill/>
            <a:ln w="9525">
              <a:noFill/>
              <a:miter lim="800000"/>
              <a:headEnd/>
              <a:tailEnd/>
            </a:ln>
          </p:spPr>
          <p:txBody>
            <a:bodyPr wrap="none">
              <a:spAutoFit/>
            </a:bodyPr>
            <a:lstStyle/>
            <a:p>
              <a:r>
                <a:rPr lang="fr-FR"/>
                <a:t>Scaling : </a:t>
              </a:r>
            </a:p>
          </p:txBody>
        </p:sp>
        <p:graphicFrame>
          <p:nvGraphicFramePr>
            <p:cNvPr id="7177" name="Object 25"/>
            <p:cNvGraphicFramePr>
              <a:graphicFrameLocks noChangeAspect="1"/>
            </p:cNvGraphicFramePr>
            <p:nvPr/>
          </p:nvGraphicFramePr>
          <p:xfrm>
            <a:off x="7099302" y="2181225"/>
            <a:ext cx="1089025" cy="527050"/>
          </p:xfrm>
          <a:graphic>
            <a:graphicData uri="http://schemas.openxmlformats.org/presentationml/2006/ole">
              <p:oleObj spid="_x0000_s26632" name="Équation" r:id="rId7" imgW="520560" imgH="241200" progId="Equation.3">
                <p:embed/>
              </p:oleObj>
            </a:graphicData>
          </a:graphic>
        </p:graphicFrame>
      </p:grpSp>
      <p:pic>
        <p:nvPicPr>
          <p:cNvPr id="19467" name="Image 32" descr="AnticorrelationResults.PNG"/>
          <p:cNvPicPr>
            <a:picLocks noChangeAspect="1"/>
          </p:cNvPicPr>
          <p:nvPr/>
        </p:nvPicPr>
        <p:blipFill>
          <a:blip r:embed="rId8"/>
          <a:srcRect/>
          <a:stretch>
            <a:fillRect/>
          </a:stretch>
        </p:blipFill>
        <p:spPr bwMode="auto">
          <a:xfrm>
            <a:off x="28575" y="2071688"/>
            <a:ext cx="6869113" cy="3524250"/>
          </a:xfrm>
          <a:prstGeom prst="rect">
            <a:avLst/>
          </a:prstGeom>
          <a:ln>
            <a:headEnd/>
            <a:tailEnd/>
          </a:ln>
        </p:spPr>
        <p:style>
          <a:lnRef idx="2">
            <a:schemeClr val="accent4"/>
          </a:lnRef>
          <a:fillRef idx="1">
            <a:schemeClr val="lt1"/>
          </a:fillRef>
          <a:effectRef idx="0">
            <a:schemeClr val="accent4"/>
          </a:effectRef>
          <a:fontRef idx="minor">
            <a:schemeClr val="dk1"/>
          </a:fontRef>
        </p:style>
      </p:pic>
      <p:graphicFrame>
        <p:nvGraphicFramePr>
          <p:cNvPr id="2" name="Object 29"/>
          <p:cNvGraphicFramePr>
            <a:graphicFrameLocks noChangeAspect="1"/>
          </p:cNvGraphicFramePr>
          <p:nvPr/>
        </p:nvGraphicFramePr>
        <p:xfrm>
          <a:off x="3671888" y="3484563"/>
          <a:ext cx="1516062" cy="387350"/>
        </p:xfrm>
        <a:graphic>
          <a:graphicData uri="http://schemas.openxmlformats.org/presentationml/2006/ole">
            <p:oleObj spid="_x0000_s26627" name="Équation" r:id="rId9" imgW="723600" imgH="177480" progId="Equation.3">
              <p:embed/>
            </p:oleObj>
          </a:graphicData>
        </a:graphic>
      </p:graphicFrame>
      <p:graphicFrame>
        <p:nvGraphicFramePr>
          <p:cNvPr id="26628" name="Object 9"/>
          <p:cNvGraphicFramePr>
            <a:graphicFrameLocks noChangeAspect="1"/>
          </p:cNvGraphicFramePr>
          <p:nvPr/>
        </p:nvGraphicFramePr>
        <p:xfrm>
          <a:off x="3671888" y="2068513"/>
          <a:ext cx="2311400" cy="407987"/>
        </p:xfrm>
        <a:graphic>
          <a:graphicData uri="http://schemas.openxmlformats.org/presentationml/2006/ole">
            <p:oleObj spid="_x0000_s26628" name="Équation" r:id="rId10" imgW="1498320" imgH="253800" progId="Equation.3">
              <p:embed/>
            </p:oleObj>
          </a:graphicData>
        </a:graphic>
      </p:graphicFrame>
      <p:graphicFrame>
        <p:nvGraphicFramePr>
          <p:cNvPr id="26629" name="Object 2"/>
          <p:cNvGraphicFramePr>
            <a:graphicFrameLocks noChangeAspect="1"/>
          </p:cNvGraphicFramePr>
          <p:nvPr/>
        </p:nvGraphicFramePr>
        <p:xfrm>
          <a:off x="825500" y="2103438"/>
          <a:ext cx="2292350" cy="407987"/>
        </p:xfrm>
        <a:graphic>
          <a:graphicData uri="http://schemas.openxmlformats.org/presentationml/2006/ole">
            <p:oleObj spid="_x0000_s26629" name="Équation" r:id="rId11" imgW="1485720" imgH="253800" progId="Equation.3">
              <p:embed/>
            </p:oleObj>
          </a:graphicData>
        </a:graphic>
      </p:graphicFrame>
      <p:cxnSp>
        <p:nvCxnSpPr>
          <p:cNvPr id="17" name="Connecteur droit 16"/>
          <p:cNvCxnSpPr/>
          <p:nvPr/>
        </p:nvCxnSpPr>
        <p:spPr>
          <a:xfrm flipH="1">
            <a:off x="4157663" y="3871913"/>
            <a:ext cx="9525" cy="83185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18" name="Double flèche horizontale 17"/>
          <p:cNvSpPr/>
          <p:nvPr/>
        </p:nvSpPr>
        <p:spPr>
          <a:xfrm>
            <a:off x="3787775" y="4114800"/>
            <a:ext cx="369888" cy="146050"/>
          </a:xfrm>
          <a:prstGeom prst="leftRightArrow">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9"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0"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2"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28</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heckerboard(across)">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3"/>
          <p:cNvGraphicFramePr>
            <a:graphicFrameLocks noChangeAspect="1"/>
          </p:cNvGraphicFramePr>
          <p:nvPr/>
        </p:nvGraphicFramePr>
        <p:xfrm>
          <a:off x="6205538" y="2452688"/>
          <a:ext cx="1141412" cy="501650"/>
        </p:xfrm>
        <a:graphic>
          <a:graphicData uri="http://schemas.openxmlformats.org/presentationml/2006/ole">
            <p:oleObj spid="_x0000_s27650" name="Équation" r:id="rId4" imgW="520560" imgH="228600" progId="Equation.3">
              <p:embed/>
            </p:oleObj>
          </a:graphicData>
        </a:graphic>
      </p:graphicFrame>
      <p:graphicFrame>
        <p:nvGraphicFramePr>
          <p:cNvPr id="27651" name="Object 6"/>
          <p:cNvGraphicFramePr>
            <a:graphicFrameLocks noChangeAspect="1"/>
          </p:cNvGraphicFramePr>
          <p:nvPr/>
        </p:nvGraphicFramePr>
        <p:xfrm>
          <a:off x="4494213" y="1211263"/>
          <a:ext cx="1301750" cy="400050"/>
        </p:xfrm>
        <a:graphic>
          <a:graphicData uri="http://schemas.openxmlformats.org/presentationml/2006/ole">
            <p:oleObj spid="_x0000_s27651" name="Équation" r:id="rId5" imgW="787320" imgH="241200" progId="Equation.3">
              <p:embed/>
            </p:oleObj>
          </a:graphicData>
        </a:graphic>
      </p:graphicFrame>
      <p:graphicFrame>
        <p:nvGraphicFramePr>
          <p:cNvPr id="27652" name="Object 7"/>
          <p:cNvGraphicFramePr>
            <a:graphicFrameLocks noChangeAspect="1"/>
          </p:cNvGraphicFramePr>
          <p:nvPr/>
        </p:nvGraphicFramePr>
        <p:xfrm>
          <a:off x="4494213" y="1547813"/>
          <a:ext cx="1316037" cy="409575"/>
        </p:xfrm>
        <a:graphic>
          <a:graphicData uri="http://schemas.openxmlformats.org/presentationml/2006/ole">
            <p:oleObj spid="_x0000_s27652" name="Équation" r:id="rId6" imgW="736560" imgH="228600" progId="Equation.3">
              <p:embed/>
            </p:oleObj>
          </a:graphicData>
        </a:graphic>
      </p:graphicFrame>
      <p:pic>
        <p:nvPicPr>
          <p:cNvPr id="27656" name="Image 13" descr="simuAnticorr.PNG"/>
          <p:cNvPicPr>
            <a:picLocks noChangeAspect="1"/>
          </p:cNvPicPr>
          <p:nvPr/>
        </p:nvPicPr>
        <p:blipFill>
          <a:blip r:embed="rId7">
            <a:clrChange>
              <a:clrFrom>
                <a:srgbClr val="FFFFFF"/>
              </a:clrFrom>
              <a:clrTo>
                <a:srgbClr val="FFFFFF">
                  <a:alpha val="0"/>
                </a:srgbClr>
              </a:clrTo>
            </a:clrChange>
          </a:blip>
          <a:srcRect l="49817" t="8328"/>
          <a:stretch>
            <a:fillRect/>
          </a:stretch>
        </p:blipFill>
        <p:spPr bwMode="auto">
          <a:xfrm>
            <a:off x="461963" y="2917825"/>
            <a:ext cx="4127500" cy="3070225"/>
          </a:xfrm>
          <a:prstGeom prst="rect">
            <a:avLst/>
          </a:prstGeom>
          <a:noFill/>
          <a:ln w="9525">
            <a:noFill/>
            <a:miter lim="800000"/>
            <a:headEnd/>
            <a:tailEnd/>
          </a:ln>
        </p:spPr>
      </p:pic>
      <p:graphicFrame>
        <p:nvGraphicFramePr>
          <p:cNvPr id="27653" name="Object 48"/>
          <p:cNvGraphicFramePr>
            <a:graphicFrameLocks noChangeAspect="1"/>
          </p:cNvGraphicFramePr>
          <p:nvPr/>
        </p:nvGraphicFramePr>
        <p:xfrm>
          <a:off x="2011363" y="2506663"/>
          <a:ext cx="1016000" cy="447675"/>
        </p:xfrm>
        <a:graphic>
          <a:graphicData uri="http://schemas.openxmlformats.org/presentationml/2006/ole">
            <p:oleObj spid="_x0000_s27653" name="Équation" r:id="rId8" imgW="520560" imgH="228600" progId="Equation.3">
              <p:embed/>
            </p:oleObj>
          </a:graphicData>
        </a:graphic>
      </p:graphicFrame>
      <p:graphicFrame>
        <p:nvGraphicFramePr>
          <p:cNvPr id="27654" name="Object 49"/>
          <p:cNvGraphicFramePr>
            <a:graphicFrameLocks noChangeAspect="1"/>
          </p:cNvGraphicFramePr>
          <p:nvPr/>
        </p:nvGraphicFramePr>
        <p:xfrm>
          <a:off x="4494213" y="1957388"/>
          <a:ext cx="941387" cy="339725"/>
        </p:xfrm>
        <a:graphic>
          <a:graphicData uri="http://schemas.openxmlformats.org/presentationml/2006/ole">
            <p:oleObj spid="_x0000_s27654" name="Équation" r:id="rId9" imgW="495000" imgH="177480" progId="Equation.3">
              <p:embed/>
            </p:oleObj>
          </a:graphicData>
        </a:graphic>
      </p:graphicFrame>
      <p:pic>
        <p:nvPicPr>
          <p:cNvPr id="27657" name="Image 12" descr="simuAnticorr.PNG"/>
          <p:cNvPicPr>
            <a:picLocks noChangeAspect="1"/>
          </p:cNvPicPr>
          <p:nvPr/>
        </p:nvPicPr>
        <p:blipFill>
          <a:blip r:embed="rId7">
            <a:clrChange>
              <a:clrFrom>
                <a:srgbClr val="FFFFFF"/>
              </a:clrFrom>
              <a:clrTo>
                <a:srgbClr val="FFFFFF">
                  <a:alpha val="0"/>
                </a:srgbClr>
              </a:clrTo>
            </a:clrChange>
          </a:blip>
          <a:srcRect t="9410" r="50182"/>
          <a:stretch>
            <a:fillRect/>
          </a:stretch>
        </p:blipFill>
        <p:spPr bwMode="auto">
          <a:xfrm>
            <a:off x="4964113" y="2954338"/>
            <a:ext cx="4098925" cy="3033712"/>
          </a:xfrm>
          <a:prstGeom prst="rect">
            <a:avLst/>
          </a:prstGeom>
          <a:noFill/>
          <a:ln w="9525">
            <a:noFill/>
            <a:miter lim="800000"/>
            <a:headEnd/>
            <a:tailEnd/>
          </a:ln>
        </p:spPr>
      </p:pic>
      <p:sp>
        <p:nvSpPr>
          <p:cNvPr id="16" name="Rectangle 36"/>
          <p:cNvSpPr>
            <a:spLocks noChangeArrowheads="1"/>
          </p:cNvSpPr>
          <p:nvPr/>
        </p:nvSpPr>
        <p:spPr bwMode="auto">
          <a:xfrm>
            <a:off x="2288369" y="1439863"/>
            <a:ext cx="1808187" cy="830997"/>
          </a:xfrm>
          <a:prstGeom prst="rect">
            <a:avLst/>
          </a:prstGeom>
          <a:solidFill>
            <a:srgbClr val="F6F7E6"/>
          </a:solidFill>
          <a:ln w="9525">
            <a:solidFill>
              <a:srgbClr val="7030A0"/>
            </a:solidFill>
            <a:miter lim="800000"/>
            <a:headEnd/>
            <a:tailEnd/>
          </a:ln>
        </p:spPr>
        <p:txBody>
          <a:bodyPr wrap="none">
            <a:spAutoFit/>
          </a:bodyPr>
          <a:lstStyle/>
          <a:p>
            <a:pPr algn="ctr">
              <a:defRPr/>
            </a:pPr>
            <a:r>
              <a:rPr lang="en-US" sz="1600" b="1" dirty="0">
                <a:solidFill>
                  <a:schemeClr val="accent4"/>
                </a:solidFill>
                <a:latin typeface="+mj-lt"/>
                <a:ea typeface="Century Gothic" charset="0"/>
                <a:cs typeface="Arial" pitchFamily="34" charset="0"/>
              </a:rPr>
              <a:t>M. </a:t>
            </a:r>
            <a:r>
              <a:rPr lang="en-US" sz="1600" b="1" dirty="0" err="1">
                <a:solidFill>
                  <a:schemeClr val="accent4"/>
                </a:solidFill>
                <a:latin typeface="+mj-lt"/>
                <a:ea typeface="Century Gothic" charset="0"/>
                <a:cs typeface="Arial" pitchFamily="34" charset="0"/>
              </a:rPr>
              <a:t>Thévenet</a:t>
            </a:r>
            <a:r>
              <a:rPr lang="en-US" sz="1600" b="1" dirty="0">
                <a:solidFill>
                  <a:schemeClr val="accent4"/>
                </a:solidFill>
                <a:latin typeface="+mj-lt"/>
                <a:ea typeface="Century Gothic" charset="0"/>
                <a:cs typeface="Arial" pitchFamily="34" charset="0"/>
              </a:rPr>
              <a:t>, </a:t>
            </a:r>
            <a:r>
              <a:rPr lang="en-US" sz="1600" b="1" dirty="0" smtClean="0">
                <a:solidFill>
                  <a:schemeClr val="accent4"/>
                </a:solidFill>
                <a:latin typeface="+mj-lt"/>
                <a:ea typeface="Century Gothic" charset="0"/>
                <a:cs typeface="Arial" pitchFamily="34" charset="0"/>
              </a:rPr>
              <a:t>2015</a:t>
            </a:r>
            <a:endParaRPr lang="en-US" sz="1600" b="1" dirty="0">
              <a:solidFill>
                <a:schemeClr val="accent4"/>
              </a:solidFill>
              <a:latin typeface="+mj-lt"/>
              <a:ea typeface="Century Gothic" charset="0"/>
              <a:cs typeface="Arial" pitchFamily="34" charset="0"/>
            </a:endParaRPr>
          </a:p>
          <a:p>
            <a:pPr algn="ctr">
              <a:defRPr/>
            </a:pPr>
            <a:r>
              <a:rPr lang="en-US" sz="1600" b="1" dirty="0">
                <a:solidFill>
                  <a:schemeClr val="accent4"/>
                </a:solidFill>
                <a:latin typeface="+mj-lt"/>
                <a:ea typeface="Century Gothic" charset="0"/>
                <a:cs typeface="Arial" pitchFamily="34" charset="0"/>
              </a:rPr>
              <a:t>Simulations </a:t>
            </a:r>
            <a:r>
              <a:rPr lang="en-US" sz="1600" b="1" dirty="0" smtClean="0">
                <a:solidFill>
                  <a:schemeClr val="accent4"/>
                </a:solidFill>
                <a:latin typeface="+mj-lt"/>
                <a:ea typeface="Century Gothic" charset="0"/>
                <a:cs typeface="Arial" pitchFamily="34" charset="0"/>
              </a:rPr>
              <a:t>PIC </a:t>
            </a:r>
            <a:r>
              <a:rPr lang="en-US" sz="1600" b="1" dirty="0" smtClean="0">
                <a:solidFill>
                  <a:schemeClr val="accent4"/>
                </a:solidFill>
                <a:ea typeface="Century Gothic" charset="0"/>
                <a:cs typeface="Arial" pitchFamily="34" charset="0"/>
              </a:rPr>
              <a:t>2D</a:t>
            </a:r>
          </a:p>
          <a:p>
            <a:pPr algn="ctr">
              <a:defRPr/>
            </a:pPr>
            <a:r>
              <a:rPr lang="en-US" sz="1600" b="1" dirty="0" smtClean="0">
                <a:solidFill>
                  <a:schemeClr val="accent4"/>
                </a:solidFill>
                <a:latin typeface="+mj-lt"/>
                <a:ea typeface="Century Gothic" charset="0"/>
                <a:cs typeface="Arial" pitchFamily="34" charset="0"/>
              </a:rPr>
              <a:t>(EPOCH)</a:t>
            </a:r>
            <a:endParaRPr lang="en-US" sz="1600" b="1" dirty="0">
              <a:solidFill>
                <a:schemeClr val="accent4"/>
              </a:solidFill>
              <a:latin typeface="+mj-lt"/>
              <a:ea typeface="Century Gothic" charset="0"/>
              <a:cs typeface="Arial" pitchFamily="34" charset="0"/>
            </a:endParaRPr>
          </a:p>
        </p:txBody>
      </p:sp>
      <p:sp>
        <p:nvSpPr>
          <p:cNvPr id="17" name="Accolade ouvrante 16"/>
          <p:cNvSpPr/>
          <p:nvPr/>
        </p:nvSpPr>
        <p:spPr>
          <a:xfrm>
            <a:off x="4167188" y="1211263"/>
            <a:ext cx="327025" cy="1085850"/>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12" name="Text Box 1047"/>
          <p:cNvSpPr txBox="1">
            <a:spLocks noChangeArrowheads="1"/>
          </p:cNvSpPr>
          <p:nvPr/>
        </p:nvSpPr>
        <p:spPr bwMode="auto">
          <a:xfrm>
            <a:off x="1729410" y="2569369"/>
            <a:ext cx="5030166" cy="954107"/>
          </a:xfrm>
          <a:prstGeom prst="rect">
            <a:avLst/>
          </a:prstGeom>
          <a:blipFill>
            <a:blip r:embed="rId10"/>
            <a:tile tx="0" ty="0" sx="100000" sy="100000" flip="none" algn="tl"/>
          </a:blipFill>
          <a:ln w="38100">
            <a:solidFill>
              <a:schemeClr val="tx2"/>
            </a:solidFill>
            <a:miter lim="800000"/>
            <a:headEnd/>
            <a:tailEnd/>
          </a:ln>
          <a:effectLst>
            <a:outerShdw blurRad="50800" dist="38100" dir="2700000" algn="tl" rotWithShape="0">
              <a:srgbClr val="000000">
                <a:alpha val="43000"/>
              </a:srgbClr>
            </a:outerShdw>
          </a:effectLst>
        </p:spPr>
        <p:txBody>
          <a:bodyPr wrap="square">
            <a:spAutoFit/>
          </a:bodyPr>
          <a:lstStyle/>
          <a:p>
            <a:pPr algn="ctr">
              <a:spcBef>
                <a:spcPct val="50000"/>
              </a:spcBef>
              <a:defRPr/>
            </a:pPr>
            <a:r>
              <a:rPr lang="en-US" sz="2800" b="1" dirty="0" err="1">
                <a:solidFill>
                  <a:srgbClr val="002060"/>
                </a:solidFill>
                <a:ea typeface="ＭＳ Ｐゴシック" charset="-128"/>
                <a:cs typeface="Arial" pitchFamily="34" charset="0"/>
              </a:rPr>
              <a:t>Accélération</a:t>
            </a:r>
            <a:r>
              <a:rPr lang="en-US" sz="2800" b="1" dirty="0">
                <a:solidFill>
                  <a:srgbClr val="002060"/>
                </a:solidFill>
                <a:ea typeface="ＭＳ Ｐゴシック" charset="-128"/>
                <a:cs typeface="Arial" pitchFamily="34" charset="0"/>
              </a:rPr>
              <a:t> des </a:t>
            </a:r>
            <a:r>
              <a:rPr lang="en-US" sz="2800" b="1" dirty="0" err="1" smtClean="0">
                <a:solidFill>
                  <a:srgbClr val="002060"/>
                </a:solidFill>
                <a:ea typeface="ＭＳ Ｐゴシック" charset="-128"/>
                <a:cs typeface="Arial" pitchFamily="34" charset="0"/>
              </a:rPr>
              <a:t>électrons</a:t>
            </a:r>
            <a:r>
              <a:rPr lang="en-US" sz="2800" b="1" dirty="0" smtClean="0">
                <a:solidFill>
                  <a:srgbClr val="002060"/>
                </a:solidFill>
                <a:ea typeface="ＭＳ Ｐゴシック" charset="-128"/>
                <a:cs typeface="Arial" pitchFamily="34" charset="0"/>
              </a:rPr>
              <a:t> : </a:t>
            </a:r>
            <a:r>
              <a:rPr lang="en-US" sz="2800" dirty="0">
                <a:solidFill>
                  <a:schemeClr val="accent2"/>
                </a:solidFill>
                <a:ea typeface="ＭＳ Ｐゴシック" charset="-128"/>
                <a:cs typeface="Arial" pitchFamily="34" charset="0"/>
              </a:rPr>
              <a:t>Plasma</a:t>
            </a:r>
            <a:r>
              <a:rPr lang="en-US" sz="2800" dirty="0">
                <a:solidFill>
                  <a:srgbClr val="000000"/>
                </a:solidFill>
                <a:ea typeface="ＭＳ Ｐゴシック" charset="-128"/>
                <a:cs typeface="Arial" pitchFamily="34" charset="0"/>
              </a:rPr>
              <a:t> </a:t>
            </a:r>
            <a:r>
              <a:rPr lang="en-US" sz="2800" dirty="0" err="1">
                <a:solidFill>
                  <a:srgbClr val="000000"/>
                </a:solidFill>
                <a:ea typeface="ＭＳ Ｐゴシック" charset="-128"/>
                <a:cs typeface="Arial" pitchFamily="34" charset="0"/>
              </a:rPr>
              <a:t>ou</a:t>
            </a:r>
            <a:r>
              <a:rPr lang="en-US" sz="2800" dirty="0">
                <a:solidFill>
                  <a:srgbClr val="000000"/>
                </a:solidFill>
                <a:ea typeface="ＭＳ Ｐゴシック" charset="-128"/>
                <a:cs typeface="Arial" pitchFamily="34" charset="0"/>
              </a:rPr>
              <a:t> </a:t>
            </a:r>
            <a:r>
              <a:rPr lang="en-US" sz="2800" dirty="0">
                <a:solidFill>
                  <a:srgbClr val="FF0000"/>
                </a:solidFill>
                <a:ea typeface="ＭＳ Ｐゴシック" charset="-128"/>
                <a:cs typeface="Arial" pitchFamily="34" charset="0"/>
              </a:rPr>
              <a:t>Laser</a:t>
            </a:r>
            <a:r>
              <a:rPr lang="en-US" sz="2800" dirty="0">
                <a:solidFill>
                  <a:srgbClr val="000000"/>
                </a:solidFill>
                <a:ea typeface="ＭＳ Ｐゴシック" charset="-128"/>
                <a:cs typeface="Arial" pitchFamily="34" charset="0"/>
              </a:rPr>
              <a:t> ???</a:t>
            </a:r>
          </a:p>
        </p:txBody>
      </p:sp>
      <p:sp>
        <p:nvSpPr>
          <p:cNvPr id="13"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14"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29</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Line 32"/>
          <p:cNvSpPr>
            <a:spLocks noChangeShapeType="1"/>
          </p:cNvSpPr>
          <p:nvPr/>
        </p:nvSpPr>
        <p:spPr bwMode="auto">
          <a:xfrm flipH="1">
            <a:off x="132469" y="2538623"/>
            <a:ext cx="8843962" cy="0"/>
          </a:xfrm>
          <a:prstGeom prst="line">
            <a:avLst/>
          </a:prstGeom>
          <a:noFill/>
          <a:ln w="25400">
            <a:solidFill>
              <a:srgbClr val="0070C0"/>
            </a:solidFill>
            <a:round/>
            <a:headEnd/>
            <a:tailEnd type="triangle" w="med" len="med"/>
          </a:ln>
        </p:spPr>
        <p:txBody>
          <a:bodyPr/>
          <a:lstStyle/>
          <a:p>
            <a:endParaRPr lang="fr-FR"/>
          </a:p>
        </p:txBody>
      </p:sp>
      <p:sp>
        <p:nvSpPr>
          <p:cNvPr id="42" name="Text Box 33"/>
          <p:cNvSpPr txBox="1">
            <a:spLocks noChangeArrowheads="1"/>
          </p:cNvSpPr>
          <p:nvPr/>
        </p:nvSpPr>
        <p:spPr bwMode="auto">
          <a:xfrm>
            <a:off x="8175207" y="1138659"/>
            <a:ext cx="668580" cy="276999"/>
          </a:xfrm>
          <a:prstGeom prst="rect">
            <a:avLst/>
          </a:prstGeom>
          <a:noFill/>
          <a:ln w="9525">
            <a:noFill/>
            <a:miter lim="800000"/>
            <a:headEnd/>
            <a:tailEnd/>
          </a:ln>
        </p:spPr>
        <p:txBody>
          <a:bodyPr wrap="none">
            <a:spAutoFit/>
          </a:bodyPr>
          <a:lstStyle/>
          <a:p>
            <a:pPr algn="ctr"/>
            <a:r>
              <a:rPr lang="en-US" sz="1200" b="1" dirty="0" smtClean="0">
                <a:solidFill>
                  <a:srgbClr val="0070C0"/>
                </a:solidFill>
              </a:rPr>
              <a:t>Temps</a:t>
            </a:r>
            <a:endParaRPr lang="en-US" sz="1200" b="1" dirty="0">
              <a:solidFill>
                <a:srgbClr val="0070C0"/>
              </a:solidFill>
            </a:endParaRPr>
          </a:p>
        </p:txBody>
      </p:sp>
      <p:sp>
        <p:nvSpPr>
          <p:cNvPr id="1047" name="Oval 42"/>
          <p:cNvSpPr>
            <a:spLocks noChangeArrowheads="1"/>
          </p:cNvSpPr>
          <p:nvPr/>
        </p:nvSpPr>
        <p:spPr bwMode="auto">
          <a:xfrm>
            <a:off x="2985949" y="3175130"/>
            <a:ext cx="146011" cy="125856"/>
          </a:xfrm>
          <a:prstGeom prst="ellipse">
            <a:avLst/>
          </a:prstGeom>
          <a:solidFill>
            <a:srgbClr val="FF0000"/>
          </a:solidFill>
          <a:ln w="9525">
            <a:solidFill>
              <a:schemeClr val="tx1"/>
            </a:solidFill>
            <a:round/>
            <a:headEnd/>
            <a:tailEnd/>
          </a:ln>
        </p:spPr>
        <p:txBody>
          <a:bodyPr wrap="none" anchor="ctr"/>
          <a:lstStyle/>
          <a:p>
            <a:endParaRPr lang="en-US"/>
          </a:p>
        </p:txBody>
      </p:sp>
      <p:sp>
        <p:nvSpPr>
          <p:cNvPr id="1048" name="Oval 43"/>
          <p:cNvSpPr>
            <a:spLocks noChangeArrowheads="1"/>
          </p:cNvSpPr>
          <p:nvPr/>
        </p:nvSpPr>
        <p:spPr bwMode="auto">
          <a:xfrm>
            <a:off x="2985949" y="3512423"/>
            <a:ext cx="146011" cy="125856"/>
          </a:xfrm>
          <a:prstGeom prst="ellipse">
            <a:avLst/>
          </a:prstGeom>
          <a:solidFill>
            <a:srgbClr val="FF0000"/>
          </a:solidFill>
          <a:ln w="9525">
            <a:solidFill>
              <a:schemeClr val="tx1"/>
            </a:solidFill>
            <a:round/>
            <a:headEnd/>
            <a:tailEnd/>
          </a:ln>
        </p:spPr>
        <p:txBody>
          <a:bodyPr wrap="none" anchor="ctr"/>
          <a:lstStyle/>
          <a:p>
            <a:endParaRPr lang="en-US"/>
          </a:p>
        </p:txBody>
      </p:sp>
      <p:sp>
        <p:nvSpPr>
          <p:cNvPr id="1049" name="Freeform 44"/>
          <p:cNvSpPr>
            <a:spLocks/>
          </p:cNvSpPr>
          <p:nvPr/>
        </p:nvSpPr>
        <p:spPr bwMode="auto">
          <a:xfrm>
            <a:off x="3031942" y="3306020"/>
            <a:ext cx="64245" cy="201370"/>
          </a:xfrm>
          <a:custGeom>
            <a:avLst/>
            <a:gdLst>
              <a:gd name="T0" fmla="*/ 2147483647 w 88"/>
              <a:gd name="T1" fmla="*/ 0 h 320"/>
              <a:gd name="T2" fmla="*/ 2147483647 w 88"/>
              <a:gd name="T3" fmla="*/ 2147483647 h 320"/>
              <a:gd name="T4" fmla="*/ 2147483647 w 88"/>
              <a:gd name="T5" fmla="*/ 2147483647 h 320"/>
              <a:gd name="T6" fmla="*/ 2147483647 w 88"/>
              <a:gd name="T7" fmla="*/ 2147483647 h 320"/>
              <a:gd name="T8" fmla="*/ 2147483647 w 88"/>
              <a:gd name="T9" fmla="*/ 2147483647 h 320"/>
              <a:gd name="T10" fmla="*/ 2147483647 w 88"/>
              <a:gd name="T11" fmla="*/ 2147483647 h 320"/>
              <a:gd name="T12" fmla="*/ 2147483647 w 88"/>
              <a:gd name="T13" fmla="*/ 2147483647 h 320"/>
              <a:gd name="T14" fmla="*/ 0 60000 65536"/>
              <a:gd name="T15" fmla="*/ 0 60000 65536"/>
              <a:gd name="T16" fmla="*/ 0 60000 65536"/>
              <a:gd name="T17" fmla="*/ 0 60000 65536"/>
              <a:gd name="T18" fmla="*/ 0 60000 65536"/>
              <a:gd name="T19" fmla="*/ 0 60000 65536"/>
              <a:gd name="T20" fmla="*/ 0 60000 65536"/>
              <a:gd name="T21" fmla="*/ 0 w 88"/>
              <a:gd name="T22" fmla="*/ 0 h 320"/>
              <a:gd name="T23" fmla="*/ 88 w 88"/>
              <a:gd name="T24" fmla="*/ 320 h 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320">
                <a:moveTo>
                  <a:pt x="41" y="0"/>
                </a:moveTo>
                <a:cubicBezTo>
                  <a:pt x="64" y="19"/>
                  <a:pt x="88" y="39"/>
                  <a:pt x="81" y="56"/>
                </a:cubicBezTo>
                <a:cubicBezTo>
                  <a:pt x="74" y="73"/>
                  <a:pt x="2" y="87"/>
                  <a:pt x="1" y="104"/>
                </a:cubicBezTo>
                <a:cubicBezTo>
                  <a:pt x="0" y="121"/>
                  <a:pt x="73" y="140"/>
                  <a:pt x="73" y="160"/>
                </a:cubicBezTo>
                <a:cubicBezTo>
                  <a:pt x="73" y="180"/>
                  <a:pt x="0" y="205"/>
                  <a:pt x="1" y="224"/>
                </a:cubicBezTo>
                <a:cubicBezTo>
                  <a:pt x="2" y="243"/>
                  <a:pt x="76" y="256"/>
                  <a:pt x="81" y="272"/>
                </a:cubicBezTo>
                <a:cubicBezTo>
                  <a:pt x="86" y="288"/>
                  <a:pt x="59" y="304"/>
                  <a:pt x="33" y="320"/>
                </a:cubicBezTo>
              </a:path>
            </a:pathLst>
          </a:custGeom>
          <a:noFill/>
          <a:ln w="15875">
            <a:solidFill>
              <a:schemeClr val="tx1"/>
            </a:solidFill>
            <a:round/>
            <a:headEnd/>
            <a:tailEnd/>
          </a:ln>
        </p:spPr>
        <p:txBody>
          <a:bodyPr/>
          <a:lstStyle/>
          <a:p>
            <a:endParaRPr lang="fr-FR"/>
          </a:p>
        </p:txBody>
      </p:sp>
      <p:sp>
        <p:nvSpPr>
          <p:cNvPr id="1050" name="Line 45"/>
          <p:cNvSpPr>
            <a:spLocks noChangeShapeType="1"/>
          </p:cNvSpPr>
          <p:nvPr/>
        </p:nvSpPr>
        <p:spPr bwMode="auto">
          <a:xfrm>
            <a:off x="2898343" y="3270779"/>
            <a:ext cx="0" cy="261781"/>
          </a:xfrm>
          <a:prstGeom prst="line">
            <a:avLst/>
          </a:prstGeom>
          <a:noFill/>
          <a:ln w="9525">
            <a:solidFill>
              <a:schemeClr val="tx1"/>
            </a:solidFill>
            <a:round/>
            <a:headEnd type="triangle" w="med" len="med"/>
            <a:tailEnd type="triangle" w="med" len="med"/>
          </a:ln>
        </p:spPr>
        <p:txBody>
          <a:bodyPr/>
          <a:lstStyle/>
          <a:p>
            <a:endParaRPr lang="fr-FR"/>
          </a:p>
        </p:txBody>
      </p:sp>
      <p:sp>
        <p:nvSpPr>
          <p:cNvPr id="1051" name="Oval 46"/>
          <p:cNvSpPr>
            <a:spLocks noChangeArrowheads="1"/>
          </p:cNvSpPr>
          <p:nvPr/>
        </p:nvSpPr>
        <p:spPr bwMode="auto">
          <a:xfrm>
            <a:off x="4148196" y="3250644"/>
            <a:ext cx="146011" cy="125856"/>
          </a:xfrm>
          <a:prstGeom prst="ellipse">
            <a:avLst/>
          </a:prstGeom>
          <a:solidFill>
            <a:srgbClr val="FF0000"/>
          </a:solidFill>
          <a:ln w="9525">
            <a:solidFill>
              <a:schemeClr val="tx1"/>
            </a:solidFill>
            <a:round/>
            <a:headEnd/>
            <a:tailEnd/>
          </a:ln>
        </p:spPr>
        <p:txBody>
          <a:bodyPr wrap="none" anchor="ctr"/>
          <a:lstStyle/>
          <a:p>
            <a:endParaRPr lang="en-US"/>
          </a:p>
        </p:txBody>
      </p:sp>
      <p:sp>
        <p:nvSpPr>
          <p:cNvPr id="1052" name="Oval 47"/>
          <p:cNvSpPr>
            <a:spLocks noChangeArrowheads="1"/>
          </p:cNvSpPr>
          <p:nvPr/>
        </p:nvSpPr>
        <p:spPr bwMode="auto">
          <a:xfrm>
            <a:off x="3984664" y="3482218"/>
            <a:ext cx="146011" cy="125856"/>
          </a:xfrm>
          <a:prstGeom prst="ellipse">
            <a:avLst/>
          </a:prstGeom>
          <a:solidFill>
            <a:srgbClr val="FF0000"/>
          </a:solidFill>
          <a:ln w="9525">
            <a:solidFill>
              <a:schemeClr val="tx1"/>
            </a:solidFill>
            <a:round/>
            <a:headEnd/>
            <a:tailEnd/>
          </a:ln>
        </p:spPr>
        <p:txBody>
          <a:bodyPr wrap="none" anchor="ctr"/>
          <a:lstStyle/>
          <a:p>
            <a:endParaRPr lang="en-US"/>
          </a:p>
        </p:txBody>
      </p:sp>
      <p:sp>
        <p:nvSpPr>
          <p:cNvPr id="1053" name="Line 48"/>
          <p:cNvSpPr>
            <a:spLocks noChangeShapeType="1"/>
          </p:cNvSpPr>
          <p:nvPr/>
        </p:nvSpPr>
        <p:spPr bwMode="auto">
          <a:xfrm flipH="1">
            <a:off x="4083951" y="3366431"/>
            <a:ext cx="93447" cy="120822"/>
          </a:xfrm>
          <a:prstGeom prst="line">
            <a:avLst/>
          </a:prstGeom>
          <a:noFill/>
          <a:ln w="9525">
            <a:solidFill>
              <a:schemeClr val="tx1"/>
            </a:solidFill>
            <a:round/>
            <a:headEnd/>
            <a:tailEnd/>
          </a:ln>
        </p:spPr>
        <p:txBody>
          <a:bodyPr/>
          <a:lstStyle/>
          <a:p>
            <a:endParaRPr lang="fr-FR"/>
          </a:p>
        </p:txBody>
      </p:sp>
      <p:sp>
        <p:nvSpPr>
          <p:cNvPr id="1054" name="Line 49"/>
          <p:cNvSpPr>
            <a:spLocks noChangeShapeType="1"/>
          </p:cNvSpPr>
          <p:nvPr/>
        </p:nvSpPr>
        <p:spPr bwMode="auto">
          <a:xfrm>
            <a:off x="4171557" y="3582903"/>
            <a:ext cx="105128" cy="10069"/>
          </a:xfrm>
          <a:prstGeom prst="line">
            <a:avLst/>
          </a:prstGeom>
          <a:noFill/>
          <a:ln w="9525">
            <a:solidFill>
              <a:schemeClr val="tx1"/>
            </a:solidFill>
            <a:round/>
            <a:headEnd/>
            <a:tailEnd type="triangle" w="med" len="med"/>
          </a:ln>
        </p:spPr>
        <p:txBody>
          <a:bodyPr/>
          <a:lstStyle/>
          <a:p>
            <a:endParaRPr lang="fr-FR"/>
          </a:p>
        </p:txBody>
      </p:sp>
      <p:sp>
        <p:nvSpPr>
          <p:cNvPr id="1055" name="Line 50"/>
          <p:cNvSpPr>
            <a:spLocks noChangeShapeType="1"/>
          </p:cNvSpPr>
          <p:nvPr/>
        </p:nvSpPr>
        <p:spPr bwMode="auto">
          <a:xfrm flipH="1" flipV="1">
            <a:off x="4008026" y="3235540"/>
            <a:ext cx="110969" cy="35239"/>
          </a:xfrm>
          <a:prstGeom prst="line">
            <a:avLst/>
          </a:prstGeom>
          <a:noFill/>
          <a:ln w="9525">
            <a:solidFill>
              <a:schemeClr val="tx1"/>
            </a:solidFill>
            <a:round/>
            <a:headEnd/>
            <a:tailEnd type="triangle" w="med" len="med"/>
          </a:ln>
        </p:spPr>
        <p:txBody>
          <a:bodyPr/>
          <a:lstStyle/>
          <a:p>
            <a:endParaRPr lang="fr-FR"/>
          </a:p>
        </p:txBody>
      </p:sp>
      <p:sp>
        <p:nvSpPr>
          <p:cNvPr id="1056" name="AutoShape 60"/>
          <p:cNvSpPr>
            <a:spLocks/>
          </p:cNvSpPr>
          <p:nvPr/>
        </p:nvSpPr>
        <p:spPr bwMode="auto">
          <a:xfrm rot="16200000">
            <a:off x="3531211" y="3044354"/>
            <a:ext cx="181232" cy="1420686"/>
          </a:xfrm>
          <a:prstGeom prst="leftBrace">
            <a:avLst>
              <a:gd name="adj1" fmla="val 56306"/>
              <a:gd name="adj2" fmla="val 50000"/>
            </a:avLst>
          </a:prstGeom>
          <a:noFill/>
          <a:ln w="38100">
            <a:solidFill>
              <a:schemeClr val="tx1"/>
            </a:solidFill>
            <a:round/>
            <a:headEnd/>
            <a:tailEnd/>
          </a:ln>
        </p:spPr>
        <p:txBody>
          <a:bodyPr wrap="none" anchor="ctr"/>
          <a:lstStyle/>
          <a:p>
            <a:endParaRPr lang="en-US"/>
          </a:p>
        </p:txBody>
      </p:sp>
      <p:grpSp>
        <p:nvGrpSpPr>
          <p:cNvPr id="4" name="Groupe 70"/>
          <p:cNvGrpSpPr>
            <a:grpSpLocks/>
          </p:cNvGrpSpPr>
          <p:nvPr/>
        </p:nvGrpSpPr>
        <p:grpSpPr bwMode="auto">
          <a:xfrm>
            <a:off x="7704887" y="3267512"/>
            <a:ext cx="317439" cy="317520"/>
            <a:chOff x="7796212" y="5476736"/>
            <a:chExt cx="317500" cy="317500"/>
          </a:xfrm>
        </p:grpSpPr>
        <p:sp>
          <p:nvSpPr>
            <p:cNvPr id="1062" name="Oval 51"/>
            <p:cNvSpPr>
              <a:spLocks noChangeArrowheads="1"/>
            </p:cNvSpPr>
            <p:nvPr/>
          </p:nvSpPr>
          <p:spPr bwMode="auto">
            <a:xfrm>
              <a:off x="7796212" y="5476736"/>
              <a:ext cx="317500" cy="317500"/>
            </a:xfrm>
            <a:prstGeom prst="ellipse">
              <a:avLst/>
            </a:prstGeom>
            <a:solidFill>
              <a:srgbClr val="FF0000"/>
            </a:solidFill>
            <a:ln w="9525">
              <a:solidFill>
                <a:schemeClr val="tx1"/>
              </a:solidFill>
              <a:round/>
              <a:headEnd/>
              <a:tailEnd/>
            </a:ln>
          </p:spPr>
          <p:txBody>
            <a:bodyPr wrap="none" anchor="ctr"/>
            <a:lstStyle/>
            <a:p>
              <a:endParaRPr lang="en-US">
                <a:latin typeface="Century Gothic" pitchFamily="34" charset="0"/>
              </a:endParaRPr>
            </a:p>
          </p:txBody>
        </p:sp>
        <p:sp>
          <p:nvSpPr>
            <p:cNvPr id="1063" name="Oval 52"/>
            <p:cNvSpPr>
              <a:spLocks noChangeArrowheads="1"/>
            </p:cNvSpPr>
            <p:nvPr/>
          </p:nvSpPr>
          <p:spPr bwMode="auto">
            <a:xfrm>
              <a:off x="7907337" y="5483086"/>
              <a:ext cx="123825" cy="133350"/>
            </a:xfrm>
            <a:prstGeom prst="ellipse">
              <a:avLst/>
            </a:prstGeom>
            <a:solidFill>
              <a:schemeClr val="accent1"/>
            </a:solidFill>
            <a:ln w="9525">
              <a:solidFill>
                <a:schemeClr val="tx1"/>
              </a:solidFill>
              <a:round/>
              <a:headEnd/>
              <a:tailEnd/>
            </a:ln>
          </p:spPr>
          <p:txBody>
            <a:bodyPr wrap="none" anchor="ctr"/>
            <a:lstStyle/>
            <a:p>
              <a:endParaRPr lang="en-US">
                <a:latin typeface="Century Gothic" pitchFamily="34" charset="0"/>
              </a:endParaRPr>
            </a:p>
          </p:txBody>
        </p:sp>
        <p:sp>
          <p:nvSpPr>
            <p:cNvPr id="1064" name="Oval 53"/>
            <p:cNvSpPr>
              <a:spLocks noChangeArrowheads="1"/>
            </p:cNvSpPr>
            <p:nvPr/>
          </p:nvSpPr>
          <p:spPr bwMode="auto">
            <a:xfrm>
              <a:off x="7831137" y="5625961"/>
              <a:ext cx="123825" cy="127000"/>
            </a:xfrm>
            <a:prstGeom prst="ellipse">
              <a:avLst/>
            </a:prstGeom>
            <a:solidFill>
              <a:schemeClr val="accent1"/>
            </a:solidFill>
            <a:ln w="9525">
              <a:solidFill>
                <a:schemeClr val="tx1"/>
              </a:solidFill>
              <a:round/>
              <a:headEnd/>
              <a:tailEnd/>
            </a:ln>
          </p:spPr>
          <p:txBody>
            <a:bodyPr wrap="none" anchor="ctr"/>
            <a:lstStyle/>
            <a:p>
              <a:endParaRPr lang="en-US">
                <a:latin typeface="Century Gothic" pitchFamily="34" charset="0"/>
              </a:endParaRPr>
            </a:p>
          </p:txBody>
        </p:sp>
        <p:sp>
          <p:nvSpPr>
            <p:cNvPr id="1065" name="Oval 54"/>
            <p:cNvSpPr>
              <a:spLocks noChangeArrowheads="1"/>
            </p:cNvSpPr>
            <p:nvPr/>
          </p:nvSpPr>
          <p:spPr bwMode="auto">
            <a:xfrm>
              <a:off x="7974012" y="5625961"/>
              <a:ext cx="123825" cy="127000"/>
            </a:xfrm>
            <a:prstGeom prst="ellipse">
              <a:avLst/>
            </a:prstGeom>
            <a:solidFill>
              <a:schemeClr val="accent1"/>
            </a:solidFill>
            <a:ln w="9525">
              <a:solidFill>
                <a:schemeClr val="tx1"/>
              </a:solidFill>
              <a:round/>
              <a:headEnd/>
              <a:tailEnd/>
            </a:ln>
          </p:spPr>
          <p:txBody>
            <a:bodyPr wrap="none" anchor="ctr"/>
            <a:lstStyle/>
            <a:p>
              <a:endParaRPr lang="en-US">
                <a:latin typeface="Century Gothic" pitchFamily="34" charset="0"/>
              </a:endParaRPr>
            </a:p>
          </p:txBody>
        </p:sp>
      </p:grpSp>
      <p:sp>
        <p:nvSpPr>
          <p:cNvPr id="1058" name="Rectangle 63"/>
          <p:cNvSpPr>
            <a:spLocks noChangeArrowheads="1"/>
          </p:cNvSpPr>
          <p:nvPr/>
        </p:nvSpPr>
        <p:spPr bwMode="auto">
          <a:xfrm>
            <a:off x="7379431" y="3803904"/>
            <a:ext cx="968350" cy="307797"/>
          </a:xfrm>
          <a:prstGeom prst="rect">
            <a:avLst/>
          </a:prstGeom>
          <a:noFill/>
          <a:ln w="9525">
            <a:noFill/>
            <a:miter lim="800000"/>
            <a:headEnd/>
            <a:tailEnd/>
          </a:ln>
        </p:spPr>
        <p:txBody>
          <a:bodyPr wrap="none">
            <a:spAutoFit/>
          </a:bodyPr>
          <a:lstStyle/>
          <a:p>
            <a:r>
              <a:rPr lang="en-US" sz="1400" b="1">
                <a:solidFill>
                  <a:srgbClr val="0070C0"/>
                </a:solidFill>
              </a:rPr>
              <a:t>nucléons</a:t>
            </a:r>
            <a:endParaRPr lang="en-GB" sz="1400" b="1">
              <a:solidFill>
                <a:srgbClr val="0070C0"/>
              </a:solidFill>
            </a:endParaRPr>
          </a:p>
        </p:txBody>
      </p:sp>
      <p:pic>
        <p:nvPicPr>
          <p:cNvPr id="1059" name="Picture 64" descr="orbit1"/>
          <p:cNvPicPr>
            <a:picLocks noChangeAspect="1" noChangeArrowheads="1" noCrop="1"/>
          </p:cNvPicPr>
          <p:nvPr/>
        </p:nvPicPr>
        <p:blipFill>
          <a:blip r:embed="rId3">
            <a:clrChange>
              <a:clrFrom>
                <a:srgbClr val="FFFFFF"/>
              </a:clrFrom>
              <a:clrTo>
                <a:srgbClr val="FFFFFF">
                  <a:alpha val="0"/>
                </a:srgbClr>
              </a:clrTo>
            </a:clrChange>
          </a:blip>
          <a:srcRect/>
          <a:stretch>
            <a:fillRect/>
          </a:stretch>
        </p:blipFill>
        <p:spPr bwMode="auto">
          <a:xfrm>
            <a:off x="6250316" y="3105387"/>
            <a:ext cx="791249" cy="791452"/>
          </a:xfrm>
          <a:prstGeom prst="rect">
            <a:avLst/>
          </a:prstGeom>
          <a:noFill/>
          <a:ln w="9525">
            <a:noFill/>
            <a:miter lim="800000"/>
            <a:headEnd/>
            <a:tailEnd/>
          </a:ln>
        </p:spPr>
      </p:pic>
      <p:graphicFrame>
        <p:nvGraphicFramePr>
          <p:cNvPr id="3" name="Object 25"/>
          <p:cNvGraphicFramePr>
            <a:graphicFrameLocks noChangeAspect="1"/>
          </p:cNvGraphicFramePr>
          <p:nvPr/>
        </p:nvGraphicFramePr>
        <p:xfrm>
          <a:off x="2720094" y="2522748"/>
          <a:ext cx="607896" cy="303233"/>
        </p:xfrm>
        <a:graphic>
          <a:graphicData uri="http://schemas.openxmlformats.org/presentationml/2006/ole">
            <p:oleObj spid="_x0000_s129028" name="Équation" r:id="rId4" imgW="406080" imgH="203040" progId="Equation.3">
              <p:embed/>
            </p:oleObj>
          </a:graphicData>
        </a:graphic>
      </p:graphicFrame>
      <p:graphicFrame>
        <p:nvGraphicFramePr>
          <p:cNvPr id="5" name="Object 28"/>
          <p:cNvGraphicFramePr>
            <a:graphicFrameLocks noChangeAspect="1"/>
          </p:cNvGraphicFramePr>
          <p:nvPr/>
        </p:nvGraphicFramePr>
        <p:xfrm>
          <a:off x="2833577" y="2871069"/>
          <a:ext cx="304742" cy="246078"/>
        </p:xfrm>
        <a:graphic>
          <a:graphicData uri="http://schemas.openxmlformats.org/presentationml/2006/ole">
            <p:oleObj spid="_x0000_s129029" name="Équation" r:id="rId5" imgW="203040" imgH="164880" progId="Equation.3">
              <p:embed/>
            </p:oleObj>
          </a:graphicData>
        </a:graphic>
      </p:graphicFrame>
      <p:graphicFrame>
        <p:nvGraphicFramePr>
          <p:cNvPr id="6" name="Object 29"/>
          <p:cNvGraphicFramePr>
            <a:graphicFrameLocks noChangeAspect="1"/>
          </p:cNvGraphicFramePr>
          <p:nvPr/>
        </p:nvGraphicFramePr>
        <p:xfrm>
          <a:off x="6341739" y="2539260"/>
          <a:ext cx="607896" cy="303233"/>
        </p:xfrm>
        <a:graphic>
          <a:graphicData uri="http://schemas.openxmlformats.org/presentationml/2006/ole">
            <p:oleObj spid="_x0000_s129030" name="Équation" r:id="rId6" imgW="406080" imgH="203040" progId="Equation.3">
              <p:embed/>
            </p:oleObj>
          </a:graphicData>
        </a:graphic>
      </p:graphicFrame>
      <p:graphicFrame>
        <p:nvGraphicFramePr>
          <p:cNvPr id="7" name="Object 30"/>
          <p:cNvGraphicFramePr>
            <a:graphicFrameLocks noChangeAspect="1"/>
          </p:cNvGraphicFramePr>
          <p:nvPr/>
        </p:nvGraphicFramePr>
        <p:xfrm>
          <a:off x="7528328" y="2538851"/>
          <a:ext cx="607896" cy="303233"/>
        </p:xfrm>
        <a:graphic>
          <a:graphicData uri="http://schemas.openxmlformats.org/presentationml/2006/ole">
            <p:oleObj spid="_x0000_s129031" name="Équation" r:id="rId7" imgW="406080" imgH="203040" progId="Equation.3">
              <p:embed/>
            </p:oleObj>
          </a:graphicData>
        </a:graphic>
      </p:graphicFrame>
      <p:graphicFrame>
        <p:nvGraphicFramePr>
          <p:cNvPr id="8" name="Object 31"/>
          <p:cNvGraphicFramePr>
            <a:graphicFrameLocks noChangeAspect="1"/>
          </p:cNvGraphicFramePr>
          <p:nvPr/>
        </p:nvGraphicFramePr>
        <p:xfrm>
          <a:off x="7707744" y="2873382"/>
          <a:ext cx="266649" cy="209564"/>
        </p:xfrm>
        <a:graphic>
          <a:graphicData uri="http://schemas.openxmlformats.org/presentationml/2006/ole">
            <p:oleObj spid="_x0000_s129032" name="Équation" r:id="rId8" imgW="177480" imgH="139680" progId="Equation.3">
              <p:embed/>
            </p:oleObj>
          </a:graphicData>
        </a:graphic>
      </p:graphicFrame>
      <p:graphicFrame>
        <p:nvGraphicFramePr>
          <p:cNvPr id="9" name="Object 32"/>
          <p:cNvGraphicFramePr>
            <a:graphicFrameLocks noChangeAspect="1"/>
          </p:cNvGraphicFramePr>
          <p:nvPr/>
        </p:nvGraphicFramePr>
        <p:xfrm>
          <a:off x="4044074" y="2848703"/>
          <a:ext cx="266649" cy="303232"/>
        </p:xfrm>
        <a:graphic>
          <a:graphicData uri="http://schemas.openxmlformats.org/presentationml/2006/ole">
            <p:oleObj spid="_x0000_s129033" name="Équation" r:id="rId9" imgW="177480" imgH="203040" progId="Equation.3">
              <p:embed/>
            </p:oleObj>
          </a:graphicData>
        </a:graphic>
      </p:graphicFrame>
      <p:graphicFrame>
        <p:nvGraphicFramePr>
          <p:cNvPr id="10" name="Object 33"/>
          <p:cNvGraphicFramePr>
            <a:graphicFrameLocks noChangeAspect="1"/>
          </p:cNvGraphicFramePr>
          <p:nvPr/>
        </p:nvGraphicFramePr>
        <p:xfrm>
          <a:off x="3873451" y="2538851"/>
          <a:ext cx="607896" cy="303233"/>
        </p:xfrm>
        <a:graphic>
          <a:graphicData uri="http://schemas.openxmlformats.org/presentationml/2006/ole">
            <p:oleObj spid="_x0000_s129034" name="Équation" r:id="rId10" imgW="406080" imgH="203040" progId="Equation.3">
              <p:embed/>
            </p:oleObj>
          </a:graphicData>
        </a:graphic>
      </p:graphicFrame>
      <p:graphicFrame>
        <p:nvGraphicFramePr>
          <p:cNvPr id="11" name="Object 34"/>
          <p:cNvGraphicFramePr>
            <a:graphicFrameLocks noChangeAspect="1"/>
          </p:cNvGraphicFramePr>
          <p:nvPr/>
        </p:nvGraphicFramePr>
        <p:xfrm>
          <a:off x="6493347" y="2890120"/>
          <a:ext cx="285695" cy="207976"/>
        </p:xfrm>
        <a:graphic>
          <a:graphicData uri="http://schemas.openxmlformats.org/presentationml/2006/ole">
            <p:oleObj spid="_x0000_s129035" name="Équation" r:id="rId11" imgW="190440" imgH="139680" progId="Equation.3">
              <p:embed/>
            </p:oleObj>
          </a:graphicData>
        </a:graphic>
      </p:graphicFrame>
      <p:sp>
        <p:nvSpPr>
          <p:cNvPr id="1060" name="Rectangle 63"/>
          <p:cNvSpPr>
            <a:spLocks noChangeArrowheads="1"/>
          </p:cNvSpPr>
          <p:nvPr/>
        </p:nvSpPr>
        <p:spPr bwMode="auto">
          <a:xfrm>
            <a:off x="3075630" y="3845314"/>
            <a:ext cx="1059704" cy="307797"/>
          </a:xfrm>
          <a:prstGeom prst="rect">
            <a:avLst/>
          </a:prstGeom>
          <a:noFill/>
          <a:ln w="9525">
            <a:noFill/>
            <a:miter lim="800000"/>
            <a:headEnd/>
            <a:tailEnd/>
          </a:ln>
        </p:spPr>
        <p:txBody>
          <a:bodyPr wrap="none">
            <a:spAutoFit/>
          </a:bodyPr>
          <a:lstStyle/>
          <a:p>
            <a:r>
              <a:rPr lang="en-US" sz="1400" b="1">
                <a:solidFill>
                  <a:srgbClr val="0070C0"/>
                </a:solidFill>
              </a:rPr>
              <a:t>molécules</a:t>
            </a:r>
            <a:endParaRPr lang="en-GB" sz="1400" b="1">
              <a:solidFill>
                <a:srgbClr val="0070C0"/>
              </a:solidFill>
            </a:endParaRPr>
          </a:p>
        </p:txBody>
      </p:sp>
      <p:sp>
        <p:nvSpPr>
          <p:cNvPr id="1061" name="Rectangle 63"/>
          <p:cNvSpPr>
            <a:spLocks noChangeArrowheads="1"/>
          </p:cNvSpPr>
          <p:nvPr/>
        </p:nvSpPr>
        <p:spPr bwMode="auto">
          <a:xfrm>
            <a:off x="6163575" y="3845314"/>
            <a:ext cx="979568" cy="307797"/>
          </a:xfrm>
          <a:prstGeom prst="rect">
            <a:avLst/>
          </a:prstGeom>
          <a:noFill/>
          <a:ln w="9525">
            <a:noFill/>
            <a:miter lim="800000"/>
            <a:headEnd/>
            <a:tailEnd/>
          </a:ln>
        </p:spPr>
        <p:txBody>
          <a:bodyPr wrap="none">
            <a:spAutoFit/>
          </a:bodyPr>
          <a:lstStyle/>
          <a:p>
            <a:r>
              <a:rPr lang="en-US" sz="1400" b="1">
                <a:solidFill>
                  <a:srgbClr val="0070C0"/>
                </a:solidFill>
              </a:rPr>
              <a:t>électrons</a:t>
            </a:r>
            <a:endParaRPr lang="en-GB" sz="1400" b="1">
              <a:solidFill>
                <a:srgbClr val="0070C0"/>
              </a:solidFill>
            </a:endParaRPr>
          </a:p>
        </p:txBody>
      </p:sp>
      <p:grpSp>
        <p:nvGrpSpPr>
          <p:cNvPr id="13" name="Groupe 89"/>
          <p:cNvGrpSpPr>
            <a:grpSpLocks/>
          </p:cNvGrpSpPr>
          <p:nvPr/>
        </p:nvGrpSpPr>
        <p:grpSpPr bwMode="auto">
          <a:xfrm>
            <a:off x="127706" y="2538623"/>
            <a:ext cx="1576072" cy="1614346"/>
            <a:chOff x="260013" y="3600740"/>
            <a:chExt cx="1576798" cy="1614526"/>
          </a:xfrm>
        </p:grpSpPr>
        <p:graphicFrame>
          <p:nvGraphicFramePr>
            <p:cNvPr id="2050" name="Object 26"/>
            <p:cNvGraphicFramePr>
              <a:graphicFrameLocks noChangeAspect="1"/>
            </p:cNvGraphicFramePr>
            <p:nvPr/>
          </p:nvGraphicFramePr>
          <p:xfrm>
            <a:off x="571739" y="3600740"/>
            <a:ext cx="550848" cy="303386"/>
          </p:xfrm>
          <a:graphic>
            <a:graphicData uri="http://schemas.openxmlformats.org/presentationml/2006/ole">
              <p:oleObj spid="_x0000_s129026" name="Équation" r:id="rId12" imgW="368280" imgH="203040" progId="Equation.3">
                <p:embed/>
              </p:oleObj>
            </a:graphicData>
          </a:graphic>
        </p:graphicFrame>
        <p:graphicFrame>
          <p:nvGraphicFramePr>
            <p:cNvPr id="12" name="Object 6"/>
            <p:cNvGraphicFramePr>
              <a:graphicFrameLocks noChangeAspect="1"/>
            </p:cNvGraphicFramePr>
            <p:nvPr/>
          </p:nvGraphicFramePr>
          <p:xfrm>
            <a:off x="677304" y="3904534"/>
            <a:ext cx="322254" cy="209670"/>
          </p:xfrm>
          <a:graphic>
            <a:graphicData uri="http://schemas.openxmlformats.org/presentationml/2006/ole">
              <p:oleObj spid="_x0000_s129027" name="Équation" r:id="rId13" imgW="215640" imgH="139680" progId="Equation.3">
                <p:embed/>
              </p:oleObj>
            </a:graphicData>
          </a:graphic>
        </p:graphicFrame>
        <p:sp>
          <p:nvSpPr>
            <p:cNvPr id="1045" name="Rectangle 63"/>
            <p:cNvSpPr>
              <a:spLocks noChangeArrowheads="1"/>
            </p:cNvSpPr>
            <p:nvPr/>
          </p:nvSpPr>
          <p:spPr bwMode="auto">
            <a:xfrm>
              <a:off x="260013" y="4907455"/>
              <a:ext cx="1576798" cy="307811"/>
            </a:xfrm>
            <a:prstGeom prst="rect">
              <a:avLst/>
            </a:prstGeom>
            <a:noFill/>
            <a:ln w="9525">
              <a:noFill/>
              <a:miter lim="800000"/>
              <a:headEnd/>
              <a:tailEnd/>
            </a:ln>
          </p:spPr>
          <p:txBody>
            <a:bodyPr wrap="none">
              <a:spAutoFit/>
            </a:bodyPr>
            <a:lstStyle/>
            <a:p>
              <a:r>
                <a:rPr lang="en-US" sz="1400" b="1" dirty="0" err="1" smtClean="0">
                  <a:solidFill>
                    <a:srgbClr val="0070C0"/>
                  </a:solidFill>
                </a:rPr>
                <a:t>ailes</a:t>
              </a:r>
              <a:r>
                <a:rPr lang="en-US" sz="1400" b="1" dirty="0" smtClean="0">
                  <a:solidFill>
                    <a:srgbClr val="0070C0"/>
                  </a:solidFill>
                </a:rPr>
                <a:t> de </a:t>
              </a:r>
              <a:r>
                <a:rPr lang="en-US" sz="1400" b="1" dirty="0" err="1">
                  <a:solidFill>
                    <a:srgbClr val="0070C0"/>
                  </a:solidFill>
                </a:rPr>
                <a:t>mouche</a:t>
              </a:r>
              <a:endParaRPr lang="en-GB" sz="1400" b="1" dirty="0">
                <a:solidFill>
                  <a:srgbClr val="0070C0"/>
                </a:solidFill>
              </a:endParaRPr>
            </a:p>
          </p:txBody>
        </p:sp>
        <p:pic>
          <p:nvPicPr>
            <p:cNvPr id="1046" name="Picture 4" descr="http://www.wired.com/wp-content/uploads/2015/01/pnas.1412279112.sm01.gif"/>
            <p:cNvPicPr>
              <a:picLocks noChangeAspect="1" noChangeArrowheads="1" noCrop="1"/>
            </p:cNvPicPr>
            <p:nvPr/>
          </p:nvPicPr>
          <p:blipFill>
            <a:blip r:embed="rId14"/>
            <a:srcRect/>
            <a:stretch>
              <a:fillRect/>
            </a:stretch>
          </p:blipFill>
          <p:spPr bwMode="auto">
            <a:xfrm>
              <a:off x="406063" y="4178770"/>
              <a:ext cx="882650" cy="661988"/>
            </a:xfrm>
            <a:prstGeom prst="rect">
              <a:avLst/>
            </a:prstGeom>
            <a:noFill/>
            <a:ln w="9525">
              <a:noFill/>
              <a:miter lim="800000"/>
              <a:headEnd/>
              <a:tailEnd/>
            </a:ln>
          </p:spPr>
        </p:pic>
      </p:grpSp>
      <p:sp>
        <p:nvSpPr>
          <p:cNvPr id="88" name="ZoneTexte 87"/>
          <p:cNvSpPr txBox="1"/>
          <p:nvPr/>
        </p:nvSpPr>
        <p:spPr>
          <a:xfrm>
            <a:off x="3273494" y="1415658"/>
            <a:ext cx="4153701" cy="369332"/>
          </a:xfrm>
          <a:prstGeom prst="rect">
            <a:avLst/>
          </a:prstGeom>
          <a:noFill/>
        </p:spPr>
        <p:txBody>
          <a:bodyPr wrap="none">
            <a:spAutoFit/>
          </a:bodyPr>
          <a:lstStyle/>
          <a:p>
            <a:pPr algn="ctr">
              <a:defRPr/>
            </a:pPr>
            <a:r>
              <a:rPr lang="fr-FR" dirty="0">
                <a:solidFill>
                  <a:srgbClr val="FF0000"/>
                </a:solidFill>
                <a:effectLst>
                  <a:outerShdw blurRad="38100" dist="38100" dir="2700000" algn="tl">
                    <a:srgbClr val="000000">
                      <a:alpha val="43137"/>
                    </a:srgbClr>
                  </a:outerShdw>
                </a:effectLst>
                <a:cs typeface="Arial" pitchFamily="34" charset="0"/>
              </a:rPr>
              <a:t>génération </a:t>
            </a:r>
            <a:r>
              <a:rPr lang="fr-FR" dirty="0" smtClean="0">
                <a:solidFill>
                  <a:srgbClr val="FF0000"/>
                </a:solidFill>
                <a:effectLst>
                  <a:outerShdw blurRad="38100" dist="38100" dir="2700000" algn="tl">
                    <a:srgbClr val="000000">
                      <a:alpha val="43137"/>
                    </a:srgbClr>
                  </a:outerShdw>
                </a:effectLst>
                <a:cs typeface="Arial" pitchFamily="34" charset="0"/>
              </a:rPr>
              <a:t>de faisceaux d’électrons &lt;</a:t>
            </a:r>
            <a:r>
              <a:rPr lang="fr-FR" dirty="0" err="1" smtClean="0">
                <a:solidFill>
                  <a:srgbClr val="FF0000"/>
                </a:solidFill>
                <a:effectLst>
                  <a:outerShdw blurRad="38100" dist="38100" dir="2700000" algn="tl">
                    <a:srgbClr val="000000">
                      <a:alpha val="43137"/>
                    </a:srgbClr>
                  </a:outerShdw>
                </a:effectLst>
                <a:cs typeface="Arial" pitchFamily="34" charset="0"/>
              </a:rPr>
              <a:t>fs</a:t>
            </a:r>
            <a:endParaRPr lang="fr-FR" dirty="0">
              <a:solidFill>
                <a:srgbClr val="FF0000"/>
              </a:solidFill>
              <a:effectLst>
                <a:outerShdw blurRad="38100" dist="38100" dir="2700000" algn="tl">
                  <a:srgbClr val="000000">
                    <a:alpha val="43137"/>
                  </a:srgbClr>
                </a:outerShdw>
              </a:effectLst>
              <a:cs typeface="Arial" pitchFamily="34" charset="0"/>
            </a:endParaRPr>
          </a:p>
        </p:txBody>
      </p:sp>
      <p:sp>
        <p:nvSpPr>
          <p:cNvPr id="89" name="ZoneTexte 88"/>
          <p:cNvSpPr txBox="1">
            <a:spLocks noChangeArrowheads="1"/>
          </p:cNvSpPr>
          <p:nvPr/>
        </p:nvSpPr>
        <p:spPr bwMode="auto">
          <a:xfrm>
            <a:off x="1071801" y="4791170"/>
            <a:ext cx="7369325" cy="1477328"/>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Etude de la dynamique ultra-rapide de la matière</a:t>
            </a:r>
          </a:p>
          <a:p>
            <a:endParaRPr lang="fr-FR" dirty="0">
              <a:solidFill>
                <a:srgbClr val="002060"/>
              </a:solidFill>
            </a:endParaRPr>
          </a:p>
          <a:p>
            <a:pPr>
              <a:buFont typeface="Arial" pitchFamily="34" charset="0"/>
              <a:buChar char="•"/>
            </a:pPr>
            <a:r>
              <a:rPr lang="fr-FR" dirty="0">
                <a:solidFill>
                  <a:srgbClr val="002060"/>
                </a:solidFill>
              </a:rPr>
              <a:t> </a:t>
            </a:r>
            <a:r>
              <a:rPr lang="fr-FR" dirty="0" smtClean="0">
                <a:solidFill>
                  <a:srgbClr val="002060"/>
                </a:solidFill>
              </a:rPr>
              <a:t>Expérience de </a:t>
            </a:r>
            <a:r>
              <a:rPr lang="fr-FR" dirty="0">
                <a:solidFill>
                  <a:srgbClr val="002060"/>
                </a:solidFill>
              </a:rPr>
              <a:t>diffraction </a:t>
            </a:r>
            <a:r>
              <a:rPr lang="fr-FR" dirty="0" smtClean="0">
                <a:solidFill>
                  <a:srgbClr val="002060"/>
                </a:solidFill>
              </a:rPr>
              <a:t>d’électrons </a:t>
            </a:r>
            <a:r>
              <a:rPr lang="fr-FR" dirty="0">
                <a:solidFill>
                  <a:srgbClr val="002060"/>
                </a:solidFill>
              </a:rPr>
              <a:t>résolue </a:t>
            </a:r>
            <a:r>
              <a:rPr lang="fr-FR" dirty="0" smtClean="0">
                <a:solidFill>
                  <a:srgbClr val="002060"/>
                </a:solidFill>
              </a:rPr>
              <a:t>en temps (&lt;</a:t>
            </a:r>
            <a:r>
              <a:rPr lang="fr-FR" dirty="0" err="1">
                <a:solidFill>
                  <a:srgbClr val="002060"/>
                </a:solidFill>
              </a:rPr>
              <a:t>fs</a:t>
            </a:r>
            <a:r>
              <a:rPr lang="fr-FR" dirty="0" smtClean="0">
                <a:solidFill>
                  <a:srgbClr val="002060"/>
                </a:solidFill>
              </a:rPr>
              <a:t>)</a:t>
            </a:r>
          </a:p>
          <a:p>
            <a:pPr>
              <a:buFont typeface="Arial" pitchFamily="34" charset="0"/>
              <a:buChar char="•"/>
            </a:pPr>
            <a:endParaRPr lang="fr-FR" dirty="0" smtClean="0">
              <a:solidFill>
                <a:srgbClr val="002060"/>
              </a:solidFill>
            </a:endParaRPr>
          </a:p>
          <a:p>
            <a:pPr>
              <a:buFont typeface="Arial" pitchFamily="34" charset="0"/>
              <a:buChar char="•"/>
            </a:pPr>
            <a:r>
              <a:rPr lang="fr-FR" dirty="0" smtClean="0">
                <a:solidFill>
                  <a:srgbClr val="002060"/>
                </a:solidFill>
              </a:rPr>
              <a:t> Compréhension </a:t>
            </a:r>
            <a:r>
              <a:rPr lang="fr-FR" dirty="0" smtClean="0">
                <a:solidFill>
                  <a:srgbClr val="002060"/>
                </a:solidFill>
              </a:rPr>
              <a:t>de la dynamique </a:t>
            </a:r>
            <a:r>
              <a:rPr lang="fr-FR" dirty="0" smtClean="0">
                <a:solidFill>
                  <a:srgbClr val="002060"/>
                </a:solidFill>
              </a:rPr>
              <a:t>plasma: expériences pompe-sonde</a:t>
            </a:r>
            <a:endParaRPr lang="fr-FR" dirty="0">
              <a:solidFill>
                <a:srgbClr val="002060"/>
              </a:solidFill>
            </a:endParaRPr>
          </a:p>
        </p:txBody>
      </p:sp>
      <p:pic>
        <p:nvPicPr>
          <p:cNvPr id="46" name="Picture 2" descr="C:\Users\hvincent\Desktop\SuperpChampDensiteBourdier.gif"/>
          <p:cNvPicPr>
            <a:picLocks noChangeAspect="1" noChangeArrowheads="1" noCrop="1"/>
          </p:cNvPicPr>
          <p:nvPr/>
        </p:nvPicPr>
        <p:blipFill>
          <a:blip r:embed="rId15"/>
          <a:srcRect/>
          <a:stretch>
            <a:fillRect/>
          </a:stretch>
        </p:blipFill>
        <p:spPr bwMode="auto">
          <a:xfrm>
            <a:off x="4640025" y="2557245"/>
            <a:ext cx="1384300" cy="840258"/>
          </a:xfrm>
          <a:prstGeom prst="rect">
            <a:avLst/>
          </a:prstGeom>
          <a:noFill/>
          <a:ln w="9525">
            <a:noFill/>
            <a:miter lim="800000"/>
            <a:headEnd/>
            <a:tailEnd/>
          </a:ln>
        </p:spPr>
      </p:pic>
      <p:sp>
        <p:nvSpPr>
          <p:cNvPr id="47" name="Rectangle 63"/>
          <p:cNvSpPr>
            <a:spLocks noChangeArrowheads="1"/>
          </p:cNvSpPr>
          <p:nvPr/>
        </p:nvSpPr>
        <p:spPr bwMode="auto">
          <a:xfrm>
            <a:off x="4837904" y="3403854"/>
            <a:ext cx="1019831" cy="523220"/>
          </a:xfrm>
          <a:prstGeom prst="rect">
            <a:avLst/>
          </a:prstGeom>
          <a:noFill/>
          <a:ln w="9525">
            <a:noFill/>
            <a:miter lim="800000"/>
            <a:headEnd/>
            <a:tailEnd/>
          </a:ln>
        </p:spPr>
        <p:txBody>
          <a:bodyPr wrap="none">
            <a:spAutoFit/>
          </a:bodyPr>
          <a:lstStyle/>
          <a:p>
            <a:pPr algn="ctr"/>
            <a:r>
              <a:rPr lang="en-US" sz="1400" b="1" dirty="0" smtClean="0">
                <a:solidFill>
                  <a:srgbClr val="0070C0"/>
                </a:solidFill>
              </a:rPr>
              <a:t>plasma</a:t>
            </a:r>
          </a:p>
          <a:p>
            <a:pPr algn="ctr"/>
            <a:r>
              <a:rPr lang="en-US" sz="1400" b="1" dirty="0" err="1" smtClean="0">
                <a:solidFill>
                  <a:srgbClr val="0070C0"/>
                </a:solidFill>
              </a:rPr>
              <a:t>stimulé</a:t>
            </a:r>
            <a:r>
              <a:rPr lang="en-US" sz="1400" b="1" dirty="0" smtClean="0">
                <a:solidFill>
                  <a:srgbClr val="0070C0"/>
                </a:solidFill>
              </a:rPr>
              <a:t> </a:t>
            </a:r>
            <a:r>
              <a:rPr lang="en-US" sz="1400" b="1" dirty="0" err="1" smtClean="0">
                <a:solidFill>
                  <a:srgbClr val="0070C0"/>
                </a:solidFill>
              </a:rPr>
              <a:t>fs</a:t>
            </a:r>
            <a:endParaRPr lang="en-GB" sz="1400" b="1" dirty="0">
              <a:solidFill>
                <a:srgbClr val="0070C0"/>
              </a:solidFill>
            </a:endParaRPr>
          </a:p>
        </p:txBody>
      </p:sp>
      <p:cxnSp>
        <p:nvCxnSpPr>
          <p:cNvPr id="49" name="Connecteur droit avec flèche 48"/>
          <p:cNvCxnSpPr>
            <a:stCxn id="88" idx="2"/>
          </p:cNvCxnSpPr>
          <p:nvPr/>
        </p:nvCxnSpPr>
        <p:spPr>
          <a:xfrm flipH="1">
            <a:off x="4044083" y="1784990"/>
            <a:ext cx="1306262" cy="52006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cxnSp>
        <p:nvCxnSpPr>
          <p:cNvPr id="51" name="Connecteur droit avec flèche 50"/>
          <p:cNvCxnSpPr>
            <a:stCxn id="88" idx="2"/>
          </p:cNvCxnSpPr>
          <p:nvPr/>
        </p:nvCxnSpPr>
        <p:spPr>
          <a:xfrm>
            <a:off x="5350345" y="1784990"/>
            <a:ext cx="991394" cy="52006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sp>
        <p:nvSpPr>
          <p:cNvPr id="53" name="ZoneTexte 52"/>
          <p:cNvSpPr txBox="1"/>
          <p:nvPr/>
        </p:nvSpPr>
        <p:spPr>
          <a:xfrm>
            <a:off x="3337515" y="1091034"/>
            <a:ext cx="4044697" cy="369332"/>
          </a:xfrm>
          <a:prstGeom prst="rect">
            <a:avLst/>
          </a:prstGeom>
          <a:noFill/>
        </p:spPr>
        <p:txBody>
          <a:bodyPr wrap="none">
            <a:spAutoFit/>
          </a:bodyPr>
          <a:lstStyle/>
          <a:p>
            <a:pPr algn="ctr">
              <a:defRPr/>
            </a:pPr>
            <a:r>
              <a:rPr lang="fr-FR" dirty="0">
                <a:solidFill>
                  <a:srgbClr val="FF0000"/>
                </a:solidFill>
                <a:effectLst>
                  <a:outerShdw blurRad="38100" dist="38100" dir="2700000" algn="tl">
                    <a:srgbClr val="000000">
                      <a:alpha val="43137"/>
                    </a:srgbClr>
                  </a:outerShdw>
                </a:effectLst>
                <a:cs typeface="Arial" pitchFamily="34" charset="0"/>
              </a:rPr>
              <a:t>génération d’impulsions </a:t>
            </a:r>
            <a:r>
              <a:rPr lang="fr-FR" dirty="0" smtClean="0">
                <a:solidFill>
                  <a:srgbClr val="FF0000"/>
                </a:solidFill>
                <a:effectLst>
                  <a:outerShdw blurRad="38100" dist="38100" dir="2700000" algn="tl">
                    <a:srgbClr val="000000">
                      <a:alpha val="43137"/>
                    </a:srgbClr>
                  </a:outerShdw>
                </a:effectLst>
                <a:cs typeface="Arial" pitchFamily="34" charset="0"/>
              </a:rPr>
              <a:t>attosecondes</a:t>
            </a:r>
            <a:endParaRPr lang="fr-FR" dirty="0">
              <a:solidFill>
                <a:srgbClr val="FF0000"/>
              </a:solidFill>
              <a:effectLst>
                <a:outerShdw blurRad="38100" dist="38100" dir="2700000" algn="tl">
                  <a:srgbClr val="000000">
                    <a:alpha val="43137"/>
                  </a:srgbClr>
                </a:outerShdw>
              </a:effectLst>
              <a:cs typeface="Arial" pitchFamily="34" charset="0"/>
            </a:endParaRPr>
          </a:p>
        </p:txBody>
      </p:sp>
      <p:sp>
        <p:nvSpPr>
          <p:cNvPr id="54" name="ZoneTexte 53"/>
          <p:cNvSpPr txBox="1"/>
          <p:nvPr/>
        </p:nvSpPr>
        <p:spPr>
          <a:xfrm>
            <a:off x="1155933" y="4269974"/>
            <a:ext cx="1415772" cy="369332"/>
          </a:xfrm>
          <a:prstGeom prst="rect">
            <a:avLst/>
          </a:prstGeom>
          <a:noFill/>
        </p:spPr>
        <p:txBody>
          <a:bodyPr wrap="none" rtlCol="0">
            <a:spAutoFit/>
          </a:bodyPr>
          <a:lstStyle/>
          <a:p>
            <a:r>
              <a:rPr lang="fr-FR" i="1" dirty="0" smtClean="0"/>
              <a:t>Motivations:</a:t>
            </a:r>
            <a:endParaRPr lang="fr-FR" i="1" dirty="0"/>
          </a:p>
        </p:txBody>
      </p:sp>
      <p:pic>
        <p:nvPicPr>
          <p:cNvPr id="57" name="Image 56" descr="camera.jpg"/>
          <p:cNvPicPr>
            <a:picLocks noChangeAspect="1"/>
          </p:cNvPicPr>
          <p:nvPr/>
        </p:nvPicPr>
        <p:blipFill>
          <a:blip r:embed="rId16">
            <a:clrChange>
              <a:clrFrom>
                <a:srgbClr val="FFFFFF"/>
              </a:clrFrom>
              <a:clrTo>
                <a:srgbClr val="FFFFFF">
                  <a:alpha val="0"/>
                </a:srgbClr>
              </a:clrTo>
            </a:clrChange>
          </a:blip>
          <a:stretch>
            <a:fillRect/>
          </a:stretch>
        </p:blipFill>
        <p:spPr>
          <a:xfrm>
            <a:off x="127706" y="1255013"/>
            <a:ext cx="1433409" cy="1059954"/>
          </a:xfrm>
          <a:prstGeom prst="rect">
            <a:avLst/>
          </a:prstGeom>
        </p:spPr>
      </p:pic>
      <p:sp>
        <p:nvSpPr>
          <p:cNvPr id="56"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58"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5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47" grpId="0"/>
      <p:bldP spid="5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ZoneTexte 74"/>
          <p:cNvSpPr txBox="1">
            <a:spLocks noChangeArrowheads="1"/>
          </p:cNvSpPr>
          <p:nvPr/>
        </p:nvSpPr>
        <p:spPr bwMode="auto">
          <a:xfrm>
            <a:off x="2417763" y="935038"/>
            <a:ext cx="4595812" cy="369332"/>
          </a:xfrm>
          <a:prstGeom prst="rect">
            <a:avLst/>
          </a:prstGeom>
          <a:noFill/>
          <a:ln w="9525">
            <a:noFill/>
            <a:miter lim="800000"/>
            <a:headEnd/>
            <a:tailEnd/>
          </a:ln>
        </p:spPr>
        <p:txBody>
          <a:bodyPr wrap="square">
            <a:spAutoFit/>
          </a:bodyPr>
          <a:lstStyle/>
          <a:p>
            <a:r>
              <a:rPr lang="fr-FR" dirty="0">
                <a:solidFill>
                  <a:srgbClr val="002060"/>
                </a:solidFill>
              </a:rPr>
              <a:t>Les différents mécanismes </a:t>
            </a:r>
            <a:r>
              <a:rPr lang="fr-FR" dirty="0" smtClean="0">
                <a:solidFill>
                  <a:srgbClr val="002060"/>
                </a:solidFill>
              </a:rPr>
              <a:t>d’accélération :</a:t>
            </a:r>
            <a:endParaRPr lang="fr-FR" dirty="0">
              <a:solidFill>
                <a:srgbClr val="002060"/>
              </a:solidFill>
            </a:endParaRPr>
          </a:p>
        </p:txBody>
      </p:sp>
      <p:sp>
        <p:nvSpPr>
          <p:cNvPr id="24583" name="Rectangle 25"/>
          <p:cNvSpPr>
            <a:spLocks noChangeArrowheads="1"/>
          </p:cNvSpPr>
          <p:nvPr/>
        </p:nvSpPr>
        <p:spPr bwMode="auto">
          <a:xfrm>
            <a:off x="345594" y="1591469"/>
            <a:ext cx="2343783" cy="338554"/>
          </a:xfrm>
          <a:prstGeom prst="rect">
            <a:avLst/>
          </a:prstGeom>
          <a:noFill/>
          <a:ln w="9525">
            <a:noFill/>
            <a:miter lim="800000"/>
            <a:headEnd/>
            <a:tailEnd/>
          </a:ln>
        </p:spPr>
        <p:txBody>
          <a:bodyPr wrap="none">
            <a:spAutoFit/>
          </a:bodyPr>
          <a:lstStyle/>
          <a:p>
            <a:pPr>
              <a:buFont typeface="Wingdings" pitchFamily="2" charset="2"/>
              <a:buChar char="Ø"/>
            </a:pPr>
            <a:r>
              <a:rPr lang="fr-FR" sz="1600" dirty="0">
                <a:solidFill>
                  <a:srgbClr val="002060"/>
                </a:solidFill>
              </a:rPr>
              <a:t> Absorption </a:t>
            </a:r>
            <a:r>
              <a:rPr lang="fr-FR" sz="1600" dirty="0" smtClean="0">
                <a:solidFill>
                  <a:srgbClr val="002060"/>
                </a:solidFill>
              </a:rPr>
              <a:t>résonante</a:t>
            </a:r>
            <a:endParaRPr lang="fr-FR" sz="1600" dirty="0"/>
          </a:p>
        </p:txBody>
      </p:sp>
      <p:sp>
        <p:nvSpPr>
          <p:cNvPr id="24584" name="Rectangle 26"/>
          <p:cNvSpPr>
            <a:spLocks noChangeArrowheads="1"/>
          </p:cNvSpPr>
          <p:nvPr/>
        </p:nvSpPr>
        <p:spPr bwMode="auto">
          <a:xfrm>
            <a:off x="3660775" y="1591469"/>
            <a:ext cx="1701800" cy="338137"/>
          </a:xfrm>
          <a:prstGeom prst="rect">
            <a:avLst/>
          </a:prstGeom>
          <a:noFill/>
          <a:ln w="9525">
            <a:noFill/>
            <a:miter lim="800000"/>
            <a:headEnd/>
            <a:tailEnd/>
          </a:ln>
        </p:spPr>
        <p:txBody>
          <a:bodyPr wrap="none">
            <a:spAutoFit/>
          </a:bodyPr>
          <a:lstStyle/>
          <a:p>
            <a:pPr>
              <a:buFont typeface="Wingdings" pitchFamily="2" charset="2"/>
              <a:buChar char="Ø"/>
            </a:pPr>
            <a:r>
              <a:rPr lang="fr-FR" sz="1600">
                <a:solidFill>
                  <a:srgbClr val="002060"/>
                </a:solidFill>
              </a:rPr>
              <a:t> chauffage JxB</a:t>
            </a:r>
            <a:endParaRPr lang="fr-FR" sz="1600"/>
          </a:p>
        </p:txBody>
      </p:sp>
      <p:sp>
        <p:nvSpPr>
          <p:cNvPr id="24586" name="Rectangle 28"/>
          <p:cNvSpPr>
            <a:spLocks noChangeArrowheads="1"/>
          </p:cNvSpPr>
          <p:nvPr/>
        </p:nvSpPr>
        <p:spPr bwMode="auto">
          <a:xfrm>
            <a:off x="6300788" y="1360488"/>
            <a:ext cx="2252662" cy="338137"/>
          </a:xfrm>
          <a:prstGeom prst="rect">
            <a:avLst/>
          </a:prstGeom>
          <a:noFill/>
          <a:ln w="9525">
            <a:noFill/>
            <a:miter lim="800000"/>
            <a:headEnd/>
            <a:tailEnd/>
          </a:ln>
        </p:spPr>
        <p:txBody>
          <a:bodyPr wrap="none">
            <a:spAutoFit/>
          </a:bodyPr>
          <a:lstStyle/>
          <a:p>
            <a:pPr>
              <a:buFont typeface="Wingdings" pitchFamily="2" charset="2"/>
              <a:buChar char="Ø"/>
            </a:pPr>
            <a:r>
              <a:rPr lang="fr-FR" sz="1600">
                <a:solidFill>
                  <a:srgbClr val="002060"/>
                </a:solidFill>
              </a:rPr>
              <a:t> Résonance bétatron</a:t>
            </a:r>
            <a:endParaRPr lang="fr-FR" sz="1600"/>
          </a:p>
        </p:txBody>
      </p:sp>
      <p:sp>
        <p:nvSpPr>
          <p:cNvPr id="34" name="Rectangle 36"/>
          <p:cNvSpPr>
            <a:spLocks noChangeArrowheads="1"/>
          </p:cNvSpPr>
          <p:nvPr/>
        </p:nvSpPr>
        <p:spPr bwMode="auto">
          <a:xfrm>
            <a:off x="6167438" y="1717675"/>
            <a:ext cx="2606675" cy="338138"/>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err="1">
                <a:solidFill>
                  <a:schemeClr val="accent4"/>
                </a:solidFill>
                <a:latin typeface="+mj-lt"/>
                <a:ea typeface="Century Gothic" charset="0"/>
                <a:cs typeface="Arial" pitchFamily="34" charset="0"/>
              </a:rPr>
              <a:t>Pukhov</a:t>
            </a:r>
            <a:r>
              <a:rPr lang="en-US" sz="1600" b="1" dirty="0">
                <a:solidFill>
                  <a:schemeClr val="accent4"/>
                </a:solidFill>
                <a:latin typeface="+mj-lt"/>
                <a:ea typeface="Century Gothic" charset="0"/>
                <a:cs typeface="Arial" pitchFamily="34" charset="0"/>
              </a:rPr>
              <a:t> , </a:t>
            </a:r>
            <a:r>
              <a:rPr lang="en-US" sz="1600" b="1" i="1" dirty="0">
                <a:solidFill>
                  <a:schemeClr val="accent4"/>
                </a:solidFill>
                <a:latin typeface="+mj-lt"/>
                <a:ea typeface="Century Gothic" charset="0"/>
                <a:cs typeface="Arial" pitchFamily="34" charset="0"/>
              </a:rPr>
              <a:t>Phys. </a:t>
            </a:r>
            <a:r>
              <a:rPr lang="en-US" sz="1600" b="1" i="1" dirty="0" err="1">
                <a:solidFill>
                  <a:schemeClr val="accent4"/>
                </a:solidFill>
                <a:latin typeface="+mj-lt"/>
                <a:ea typeface="Century Gothic" charset="0"/>
                <a:cs typeface="Arial" pitchFamily="34" charset="0"/>
              </a:rPr>
              <a:t>Plasm</a:t>
            </a:r>
            <a:r>
              <a:rPr lang="en-US" sz="1600" b="1" i="1" dirty="0">
                <a:solidFill>
                  <a:schemeClr val="accent4"/>
                </a:solidFill>
                <a:latin typeface="+mj-lt"/>
                <a:ea typeface="Century Gothic" charset="0"/>
                <a:cs typeface="Arial" pitchFamily="34" charset="0"/>
              </a:rPr>
              <a:t> </a:t>
            </a:r>
            <a:r>
              <a:rPr lang="en-US" sz="1600" b="1" dirty="0">
                <a:solidFill>
                  <a:schemeClr val="accent4"/>
                </a:solidFill>
                <a:latin typeface="+mj-lt"/>
                <a:ea typeface="Century Gothic" charset="0"/>
                <a:cs typeface="Arial" pitchFamily="34" charset="0"/>
              </a:rPr>
              <a:t>(1999) </a:t>
            </a:r>
          </a:p>
        </p:txBody>
      </p:sp>
      <p:sp>
        <p:nvSpPr>
          <p:cNvPr id="35" name="Rectangle 36"/>
          <p:cNvSpPr>
            <a:spLocks noChangeArrowheads="1"/>
          </p:cNvSpPr>
          <p:nvPr/>
        </p:nvSpPr>
        <p:spPr bwMode="auto">
          <a:xfrm>
            <a:off x="6296025" y="2055813"/>
            <a:ext cx="2371725" cy="338137"/>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a:solidFill>
                  <a:schemeClr val="accent4"/>
                </a:solidFill>
                <a:latin typeface="+mj-lt"/>
                <a:ea typeface="Century Gothic" charset="0"/>
                <a:cs typeface="Arial" pitchFamily="34" charset="0"/>
              </a:rPr>
              <a:t>Chen, </a:t>
            </a:r>
            <a:r>
              <a:rPr lang="en-US" sz="1600" b="1" i="1" dirty="0">
                <a:solidFill>
                  <a:schemeClr val="accent4"/>
                </a:solidFill>
                <a:latin typeface="+mj-lt"/>
                <a:ea typeface="Century Gothic" charset="0"/>
                <a:cs typeface="Arial" pitchFamily="34" charset="0"/>
              </a:rPr>
              <a:t>Opt. Express </a:t>
            </a:r>
            <a:r>
              <a:rPr lang="en-US" sz="1600" b="1" dirty="0">
                <a:solidFill>
                  <a:schemeClr val="accent4"/>
                </a:solidFill>
                <a:latin typeface="+mj-lt"/>
                <a:ea typeface="Century Gothic" charset="0"/>
                <a:cs typeface="Arial" pitchFamily="34" charset="0"/>
              </a:rPr>
              <a:t>(2006)</a:t>
            </a:r>
          </a:p>
        </p:txBody>
      </p:sp>
      <p:pic>
        <p:nvPicPr>
          <p:cNvPr id="36" name="Image 35" descr="absorptionresonnante.PNG"/>
          <p:cNvPicPr>
            <a:picLocks noChangeAspect="1"/>
          </p:cNvPicPr>
          <p:nvPr/>
        </p:nvPicPr>
        <p:blipFill>
          <a:blip r:embed="rId4"/>
          <a:stretch>
            <a:fillRect/>
          </a:stretch>
        </p:blipFill>
        <p:spPr>
          <a:xfrm>
            <a:off x="719138" y="2063750"/>
            <a:ext cx="1833562" cy="1285875"/>
          </a:xfrm>
          <a:prstGeom prst="rect">
            <a:avLst/>
          </a:prstGeom>
        </p:spPr>
        <p:style>
          <a:lnRef idx="2">
            <a:schemeClr val="accent4"/>
          </a:lnRef>
          <a:fillRef idx="1">
            <a:schemeClr val="lt1"/>
          </a:fillRef>
          <a:effectRef idx="0">
            <a:schemeClr val="accent4"/>
          </a:effectRef>
          <a:fontRef idx="minor">
            <a:schemeClr val="dk1"/>
          </a:fontRef>
        </p:style>
      </p:pic>
      <p:pic>
        <p:nvPicPr>
          <p:cNvPr id="37" name="Image 36" descr="2omegaJxB.PNG"/>
          <p:cNvPicPr>
            <a:picLocks noChangeAspect="1"/>
          </p:cNvPicPr>
          <p:nvPr/>
        </p:nvPicPr>
        <p:blipFill>
          <a:blip r:embed="rId5"/>
          <a:stretch>
            <a:fillRect/>
          </a:stretch>
        </p:blipFill>
        <p:spPr>
          <a:xfrm>
            <a:off x="3216275" y="2055813"/>
            <a:ext cx="2513013" cy="1020762"/>
          </a:xfrm>
          <a:prstGeom prst="rect">
            <a:avLst/>
          </a:prstGeom>
        </p:spPr>
        <p:style>
          <a:lnRef idx="2">
            <a:schemeClr val="accent4"/>
          </a:lnRef>
          <a:fillRef idx="1">
            <a:schemeClr val="lt1"/>
          </a:fillRef>
          <a:effectRef idx="0">
            <a:schemeClr val="accent4"/>
          </a:effectRef>
          <a:fontRef idx="minor">
            <a:schemeClr val="dk1"/>
          </a:fontRef>
        </p:style>
      </p:pic>
      <p:sp>
        <p:nvSpPr>
          <p:cNvPr id="38" name="Rectangle 36"/>
          <p:cNvSpPr>
            <a:spLocks noChangeArrowheads="1"/>
          </p:cNvSpPr>
          <p:nvPr/>
        </p:nvSpPr>
        <p:spPr bwMode="auto">
          <a:xfrm>
            <a:off x="3164155" y="3076575"/>
            <a:ext cx="2679700" cy="338138"/>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err="1">
                <a:solidFill>
                  <a:schemeClr val="accent4"/>
                </a:solidFill>
                <a:latin typeface="+mj-lt"/>
                <a:ea typeface="Century Gothic" charset="0"/>
                <a:cs typeface="Arial" pitchFamily="34" charset="0"/>
              </a:rPr>
              <a:t>Popescu</a:t>
            </a:r>
            <a:r>
              <a:rPr lang="en-US" sz="1600" b="1" dirty="0">
                <a:solidFill>
                  <a:schemeClr val="accent4"/>
                </a:solidFill>
                <a:latin typeface="+mj-lt"/>
                <a:ea typeface="Century Gothic" charset="0"/>
                <a:cs typeface="Arial" pitchFamily="34" charset="0"/>
              </a:rPr>
              <a:t> , </a:t>
            </a:r>
            <a:r>
              <a:rPr lang="en-US" sz="1600" b="1" i="1" dirty="0">
                <a:solidFill>
                  <a:schemeClr val="accent4"/>
                </a:solidFill>
                <a:latin typeface="+mj-lt"/>
                <a:ea typeface="Century Gothic" charset="0"/>
                <a:cs typeface="Arial" pitchFamily="34" charset="0"/>
              </a:rPr>
              <a:t>Phys. </a:t>
            </a:r>
            <a:r>
              <a:rPr lang="en-US" sz="1600" b="1" i="1" dirty="0" err="1">
                <a:solidFill>
                  <a:schemeClr val="accent4"/>
                </a:solidFill>
                <a:latin typeface="+mj-lt"/>
                <a:ea typeface="Century Gothic" charset="0"/>
                <a:cs typeface="Arial" pitchFamily="34" charset="0"/>
              </a:rPr>
              <a:t>Plasm</a:t>
            </a:r>
            <a:r>
              <a:rPr lang="en-US" sz="1600" b="1" i="1" dirty="0">
                <a:solidFill>
                  <a:schemeClr val="accent4"/>
                </a:solidFill>
                <a:latin typeface="+mj-lt"/>
                <a:ea typeface="Century Gothic" charset="0"/>
                <a:cs typeface="Arial" pitchFamily="34" charset="0"/>
              </a:rPr>
              <a:t> </a:t>
            </a:r>
            <a:r>
              <a:rPr lang="en-US" sz="1600" b="1" dirty="0">
                <a:solidFill>
                  <a:schemeClr val="accent4"/>
                </a:solidFill>
                <a:latin typeface="+mj-lt"/>
                <a:ea typeface="Century Gothic" charset="0"/>
                <a:cs typeface="Arial" pitchFamily="34" charset="0"/>
              </a:rPr>
              <a:t>(2005) </a:t>
            </a:r>
          </a:p>
        </p:txBody>
      </p:sp>
      <p:pic>
        <p:nvPicPr>
          <p:cNvPr id="39" name="Image 38" descr="BetatronCheng.PNG"/>
          <p:cNvPicPr>
            <a:picLocks noChangeAspect="1"/>
          </p:cNvPicPr>
          <p:nvPr/>
        </p:nvPicPr>
        <p:blipFill>
          <a:blip r:embed="rId6"/>
          <a:stretch>
            <a:fillRect/>
          </a:stretch>
        </p:blipFill>
        <p:spPr>
          <a:xfrm>
            <a:off x="5953125" y="2393950"/>
            <a:ext cx="3054350" cy="1249363"/>
          </a:xfrm>
          <a:prstGeom prst="rect">
            <a:avLst/>
          </a:prstGeom>
          <a:ln/>
        </p:spPr>
        <p:style>
          <a:lnRef idx="2">
            <a:schemeClr val="accent4"/>
          </a:lnRef>
          <a:fillRef idx="1">
            <a:schemeClr val="lt1"/>
          </a:fillRef>
          <a:effectRef idx="0">
            <a:schemeClr val="accent4"/>
          </a:effectRef>
          <a:fontRef idx="minor">
            <a:schemeClr val="dk1"/>
          </a:fontRef>
        </p:style>
      </p:pic>
      <p:sp>
        <p:nvSpPr>
          <p:cNvPr id="24596" name="Rectangle 42"/>
          <p:cNvSpPr>
            <a:spLocks noChangeArrowheads="1"/>
          </p:cNvSpPr>
          <p:nvPr/>
        </p:nvSpPr>
        <p:spPr bwMode="auto">
          <a:xfrm>
            <a:off x="5618802" y="4439631"/>
            <a:ext cx="2789546" cy="1569660"/>
          </a:xfrm>
          <a:prstGeom prst="rect">
            <a:avLst/>
          </a:prstGeom>
          <a:noFill/>
          <a:ln w="9525">
            <a:noFill/>
            <a:miter lim="800000"/>
            <a:headEnd/>
            <a:tailEnd/>
          </a:ln>
        </p:spPr>
        <p:txBody>
          <a:bodyPr wrap="none">
            <a:spAutoFit/>
          </a:bodyPr>
          <a:lstStyle/>
          <a:p>
            <a:pPr>
              <a:buFont typeface="Wingdings" pitchFamily="2" charset="2"/>
              <a:buChar char="Ø"/>
            </a:pPr>
            <a:r>
              <a:rPr lang="fr-FR" sz="1600" dirty="0">
                <a:solidFill>
                  <a:srgbClr val="002060"/>
                </a:solidFill>
              </a:rPr>
              <a:t> Champs d’accélération </a:t>
            </a:r>
          </a:p>
          <a:p>
            <a:r>
              <a:rPr lang="fr-FR" sz="1600" dirty="0">
                <a:solidFill>
                  <a:srgbClr val="002060"/>
                </a:solidFill>
              </a:rPr>
              <a:t>    en </a:t>
            </a:r>
            <a:r>
              <a:rPr lang="fr-FR" sz="1600" dirty="0" smtClean="0">
                <a:solidFill>
                  <a:srgbClr val="002060"/>
                </a:solidFill>
              </a:rPr>
              <a:t>surface</a:t>
            </a:r>
          </a:p>
          <a:p>
            <a:endParaRPr lang="fr-FR" sz="1600" dirty="0" smtClean="0">
              <a:solidFill>
                <a:srgbClr val="002060"/>
              </a:solidFill>
            </a:endParaRPr>
          </a:p>
          <a:p>
            <a:endParaRPr lang="fr-FR" sz="1600" dirty="0">
              <a:solidFill>
                <a:srgbClr val="002060"/>
              </a:solidFill>
            </a:endParaRPr>
          </a:p>
          <a:p>
            <a:pPr>
              <a:buFont typeface="Wingdings" pitchFamily="2" charset="2"/>
              <a:buChar char="Ø"/>
            </a:pPr>
            <a:r>
              <a:rPr lang="fr-FR" sz="1600" dirty="0">
                <a:solidFill>
                  <a:srgbClr val="002060"/>
                </a:solidFill>
              </a:rPr>
              <a:t> Importance de la longueur</a:t>
            </a:r>
          </a:p>
          <a:p>
            <a:r>
              <a:rPr lang="fr-FR" sz="1600" dirty="0">
                <a:solidFill>
                  <a:srgbClr val="002060"/>
                </a:solidFill>
              </a:rPr>
              <a:t>    du gradient</a:t>
            </a:r>
            <a:endParaRPr lang="fr-FR" sz="1600" dirty="0"/>
          </a:p>
        </p:txBody>
      </p:sp>
      <p:pic>
        <p:nvPicPr>
          <p:cNvPr id="23" name="Image 22" descr="schemaBrunel.png"/>
          <p:cNvPicPr>
            <a:picLocks noChangeAspect="1"/>
          </p:cNvPicPr>
          <p:nvPr/>
        </p:nvPicPr>
        <p:blipFill>
          <a:blip r:embed="rId7">
            <a:clrChange>
              <a:clrFrom>
                <a:srgbClr val="FFFFFF"/>
              </a:clrFrom>
              <a:clrTo>
                <a:srgbClr val="FFFFFF">
                  <a:alpha val="0"/>
                </a:srgbClr>
              </a:clrTo>
            </a:clrChange>
          </a:blip>
          <a:stretch>
            <a:fillRect/>
          </a:stretch>
        </p:blipFill>
        <p:spPr>
          <a:xfrm>
            <a:off x="1989547" y="3812590"/>
            <a:ext cx="2262956" cy="2404609"/>
          </a:xfrm>
          <a:prstGeom prst="rect">
            <a:avLst/>
          </a:prstGeom>
        </p:spPr>
      </p:pic>
      <p:sp>
        <p:nvSpPr>
          <p:cNvPr id="25" name="Rectangle 36"/>
          <p:cNvSpPr>
            <a:spLocks noChangeArrowheads="1"/>
          </p:cNvSpPr>
          <p:nvPr/>
        </p:nvSpPr>
        <p:spPr bwMode="auto">
          <a:xfrm>
            <a:off x="360314" y="5856537"/>
            <a:ext cx="2535438" cy="338554"/>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smtClean="0">
                <a:solidFill>
                  <a:schemeClr val="accent4"/>
                </a:solidFill>
                <a:latin typeface="+mj-lt"/>
                <a:ea typeface="Century Gothic" charset="0"/>
                <a:cs typeface="Arial" pitchFamily="34" charset="0"/>
              </a:rPr>
              <a:t>Chen </a:t>
            </a:r>
            <a:r>
              <a:rPr lang="en-US" sz="1600" b="1" dirty="0">
                <a:solidFill>
                  <a:schemeClr val="accent4"/>
                </a:solidFill>
                <a:latin typeface="+mj-lt"/>
                <a:ea typeface="Century Gothic" charset="0"/>
                <a:cs typeface="Arial" pitchFamily="34" charset="0"/>
              </a:rPr>
              <a:t>, </a:t>
            </a:r>
            <a:r>
              <a:rPr lang="en-US" sz="1600" b="1" i="1" dirty="0" smtClean="0">
                <a:solidFill>
                  <a:schemeClr val="accent4"/>
                </a:solidFill>
                <a:latin typeface="+mj-lt"/>
                <a:ea typeface="Century Gothic" charset="0"/>
                <a:cs typeface="Arial" pitchFamily="34" charset="0"/>
              </a:rPr>
              <a:t>Optic Express </a:t>
            </a:r>
            <a:r>
              <a:rPr lang="en-US" sz="1600" b="1" dirty="0" smtClean="0">
                <a:solidFill>
                  <a:schemeClr val="accent4"/>
                </a:solidFill>
                <a:latin typeface="+mj-lt"/>
                <a:ea typeface="Century Gothic" charset="0"/>
                <a:cs typeface="Arial" pitchFamily="34" charset="0"/>
              </a:rPr>
              <a:t>(2006) </a:t>
            </a:r>
            <a:endParaRPr lang="en-US" sz="1600" b="1" dirty="0">
              <a:solidFill>
                <a:schemeClr val="accent4"/>
              </a:solidFill>
              <a:latin typeface="+mj-lt"/>
              <a:ea typeface="Century Gothic" charset="0"/>
              <a:cs typeface="Arial" pitchFamily="34" charset="0"/>
            </a:endParaRPr>
          </a:p>
        </p:txBody>
      </p:sp>
      <p:sp>
        <p:nvSpPr>
          <p:cNvPr id="26" name="Rectangle 36"/>
          <p:cNvSpPr>
            <a:spLocks noChangeArrowheads="1"/>
          </p:cNvSpPr>
          <p:nvPr/>
        </p:nvSpPr>
        <p:spPr bwMode="auto">
          <a:xfrm>
            <a:off x="345594" y="6195427"/>
            <a:ext cx="3584956" cy="338554"/>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smtClean="0">
                <a:solidFill>
                  <a:schemeClr val="accent4"/>
                </a:solidFill>
                <a:latin typeface="+mj-lt"/>
                <a:ea typeface="Century Gothic" charset="0"/>
                <a:cs typeface="Arial" pitchFamily="34" charset="0"/>
              </a:rPr>
              <a:t>Getz </a:t>
            </a:r>
            <a:r>
              <a:rPr lang="en-US" sz="1600" b="1" dirty="0">
                <a:solidFill>
                  <a:schemeClr val="accent4"/>
                </a:solidFill>
                <a:latin typeface="+mj-lt"/>
                <a:ea typeface="Century Gothic" charset="0"/>
                <a:cs typeface="Arial" pitchFamily="34" charset="0"/>
              </a:rPr>
              <a:t>, </a:t>
            </a:r>
            <a:r>
              <a:rPr lang="en-US" sz="1600" b="1" i="1" dirty="0" smtClean="0">
                <a:solidFill>
                  <a:schemeClr val="accent4"/>
                </a:solidFill>
                <a:latin typeface="+mj-lt"/>
                <a:ea typeface="Century Gothic" charset="0"/>
                <a:cs typeface="Arial" pitchFamily="34" charset="0"/>
              </a:rPr>
              <a:t>J. Of Exp. And Th. Physics </a:t>
            </a:r>
            <a:r>
              <a:rPr lang="en-US" sz="1600" b="1" dirty="0" smtClean="0">
                <a:solidFill>
                  <a:schemeClr val="accent4"/>
                </a:solidFill>
                <a:latin typeface="+mj-lt"/>
                <a:ea typeface="Century Gothic" charset="0"/>
                <a:cs typeface="Arial" pitchFamily="34" charset="0"/>
              </a:rPr>
              <a:t>(2005) </a:t>
            </a:r>
            <a:endParaRPr lang="en-US" sz="1600" b="1" dirty="0">
              <a:solidFill>
                <a:schemeClr val="accent4"/>
              </a:solidFill>
              <a:latin typeface="+mj-lt"/>
              <a:ea typeface="Century Gothic" charset="0"/>
              <a:cs typeface="Arial" pitchFamily="34" charset="0"/>
            </a:endParaRPr>
          </a:p>
        </p:txBody>
      </p:sp>
      <p:sp>
        <p:nvSpPr>
          <p:cNvPr id="21" name="Rectangle 36"/>
          <p:cNvSpPr>
            <a:spLocks noChangeArrowheads="1"/>
          </p:cNvSpPr>
          <p:nvPr/>
        </p:nvSpPr>
        <p:spPr bwMode="auto">
          <a:xfrm>
            <a:off x="93241" y="3340686"/>
            <a:ext cx="3123034" cy="338554"/>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err="1" smtClean="0">
                <a:solidFill>
                  <a:schemeClr val="accent4"/>
                </a:solidFill>
                <a:latin typeface="+mj-lt"/>
                <a:ea typeface="Century Gothic" charset="0"/>
                <a:cs typeface="Arial" pitchFamily="34" charset="0"/>
              </a:rPr>
              <a:t>Freidberg</a:t>
            </a:r>
            <a:r>
              <a:rPr lang="en-US" sz="1600" b="1" dirty="0" smtClean="0">
                <a:solidFill>
                  <a:schemeClr val="accent4"/>
                </a:solidFill>
                <a:latin typeface="+mj-lt"/>
                <a:ea typeface="Century Gothic" charset="0"/>
                <a:cs typeface="Arial" pitchFamily="34" charset="0"/>
              </a:rPr>
              <a:t>, </a:t>
            </a:r>
            <a:r>
              <a:rPr lang="en-US" sz="1600" b="1" i="1" dirty="0">
                <a:solidFill>
                  <a:schemeClr val="accent4"/>
                </a:solidFill>
                <a:latin typeface="+mj-lt"/>
                <a:ea typeface="Century Gothic" charset="0"/>
                <a:cs typeface="Arial" pitchFamily="34" charset="0"/>
              </a:rPr>
              <a:t>Phys. </a:t>
            </a:r>
            <a:r>
              <a:rPr lang="en-US" sz="1600" b="1" i="1" dirty="0" smtClean="0">
                <a:solidFill>
                  <a:schemeClr val="accent4"/>
                </a:solidFill>
                <a:latin typeface="+mj-lt"/>
                <a:ea typeface="Century Gothic" charset="0"/>
                <a:cs typeface="Arial" pitchFamily="34" charset="0"/>
              </a:rPr>
              <a:t>Rev. Letter </a:t>
            </a:r>
            <a:r>
              <a:rPr lang="en-US" sz="1600" b="1" dirty="0" smtClean="0">
                <a:solidFill>
                  <a:schemeClr val="accent4"/>
                </a:solidFill>
                <a:latin typeface="+mj-lt"/>
                <a:ea typeface="Century Gothic" charset="0"/>
                <a:cs typeface="Arial" pitchFamily="34" charset="0"/>
              </a:rPr>
              <a:t>(1972) </a:t>
            </a:r>
            <a:endParaRPr lang="en-US" sz="1600" b="1" dirty="0">
              <a:solidFill>
                <a:schemeClr val="accent4"/>
              </a:solidFill>
              <a:latin typeface="+mj-lt"/>
              <a:ea typeface="Century Gothic" charset="0"/>
              <a:cs typeface="Arial" pitchFamily="34" charset="0"/>
            </a:endParaRPr>
          </a:p>
        </p:txBody>
      </p:sp>
      <p:grpSp>
        <p:nvGrpSpPr>
          <p:cNvPr id="2" name="Groupe 26"/>
          <p:cNvGrpSpPr/>
          <p:nvPr/>
        </p:nvGrpSpPr>
        <p:grpSpPr>
          <a:xfrm>
            <a:off x="2417763" y="1717675"/>
            <a:ext cx="1439054" cy="523658"/>
            <a:chOff x="4536394" y="3812590"/>
            <a:chExt cx="1439054" cy="523658"/>
          </a:xfrm>
        </p:grpSpPr>
        <p:sp>
          <p:nvSpPr>
            <p:cNvPr id="22" name="Rectangle 21"/>
            <p:cNvSpPr/>
            <p:nvPr/>
          </p:nvSpPr>
          <p:spPr>
            <a:xfrm>
              <a:off x="4536394" y="3812590"/>
              <a:ext cx="1439054" cy="5236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aphicFrame>
          <p:nvGraphicFramePr>
            <p:cNvPr id="72" name="Object 8"/>
            <p:cNvGraphicFramePr>
              <a:graphicFrameLocks noChangeAspect="1"/>
            </p:cNvGraphicFramePr>
            <p:nvPr/>
          </p:nvGraphicFramePr>
          <p:xfrm>
            <a:off x="4914219" y="3907840"/>
            <a:ext cx="714375" cy="330200"/>
          </p:xfrm>
          <a:graphic>
            <a:graphicData uri="http://schemas.openxmlformats.org/presentationml/2006/ole">
              <p:oleObj spid="_x0000_s293890" name="Équation" r:id="rId8" imgW="380880" imgH="177480" progId="Equation.3">
                <p:embed/>
              </p:oleObj>
            </a:graphicData>
          </a:graphic>
        </p:graphicFrame>
      </p:grpSp>
      <p:grpSp>
        <p:nvGrpSpPr>
          <p:cNvPr id="3" name="Groupe 28"/>
          <p:cNvGrpSpPr/>
          <p:nvPr/>
        </p:nvGrpSpPr>
        <p:grpSpPr>
          <a:xfrm>
            <a:off x="360314" y="4292924"/>
            <a:ext cx="1439054" cy="523658"/>
            <a:chOff x="360314" y="4816582"/>
            <a:chExt cx="1439054" cy="523658"/>
          </a:xfrm>
        </p:grpSpPr>
        <p:sp>
          <p:nvSpPr>
            <p:cNvPr id="28" name="Rectangle 27"/>
            <p:cNvSpPr/>
            <p:nvPr/>
          </p:nvSpPr>
          <p:spPr>
            <a:xfrm>
              <a:off x="360314" y="4816582"/>
              <a:ext cx="1439054" cy="5236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aphicFrame>
          <p:nvGraphicFramePr>
            <p:cNvPr id="24" name="Object 8"/>
            <p:cNvGraphicFramePr>
              <a:graphicFrameLocks noChangeAspect="1"/>
            </p:cNvGraphicFramePr>
            <p:nvPr/>
          </p:nvGraphicFramePr>
          <p:xfrm>
            <a:off x="719138" y="4894261"/>
            <a:ext cx="712787" cy="330200"/>
          </p:xfrm>
          <a:graphic>
            <a:graphicData uri="http://schemas.openxmlformats.org/presentationml/2006/ole">
              <p:oleObj spid="_x0000_s293891" name="Équation" r:id="rId9" imgW="380880" imgH="177480" progId="Equation.3">
                <p:embed/>
              </p:oleObj>
            </a:graphicData>
          </a:graphic>
        </p:graphicFrame>
      </p:grpSp>
      <p:sp>
        <p:nvSpPr>
          <p:cNvPr id="27"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9"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1"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30</a:t>
            </a:fld>
            <a:endParaRPr lang="fr-FR" dirty="0">
              <a:solidFill>
                <a:srgbClr val="002060"/>
              </a:solidFill>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6" grpId="0"/>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Image 59" descr="imageTest.PNG"/>
          <p:cNvPicPr>
            <a:picLocks noChangeAspect="1"/>
          </p:cNvPicPr>
          <p:nvPr/>
        </p:nvPicPr>
        <p:blipFill>
          <a:blip r:embed="rId4"/>
          <a:srcRect/>
          <a:stretch>
            <a:fillRect/>
          </a:stretch>
        </p:blipFill>
        <p:spPr bwMode="auto">
          <a:xfrm>
            <a:off x="312738" y="1723584"/>
            <a:ext cx="3195637" cy="2246312"/>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pic>
      <p:sp>
        <p:nvSpPr>
          <p:cNvPr id="25607" name="ZoneTexte 66"/>
          <p:cNvSpPr txBox="1">
            <a:spLocks noChangeArrowheads="1"/>
          </p:cNvSpPr>
          <p:nvPr/>
        </p:nvSpPr>
        <p:spPr bwMode="auto">
          <a:xfrm>
            <a:off x="630238" y="988571"/>
            <a:ext cx="1184275" cy="369888"/>
          </a:xfrm>
          <a:prstGeom prst="rect">
            <a:avLst/>
          </a:prstGeom>
          <a:noFill/>
          <a:ln w="9525">
            <a:noFill/>
            <a:miter lim="800000"/>
            <a:headEnd/>
            <a:tailEnd/>
          </a:ln>
        </p:spPr>
        <p:txBody>
          <a:bodyPr wrap="none">
            <a:spAutoFit/>
          </a:bodyPr>
          <a:lstStyle/>
          <a:p>
            <a:r>
              <a:rPr lang="fr-FR"/>
              <a:t>Emission </a:t>
            </a:r>
          </a:p>
        </p:txBody>
      </p:sp>
      <p:graphicFrame>
        <p:nvGraphicFramePr>
          <p:cNvPr id="72" name="Object 8"/>
          <p:cNvGraphicFramePr>
            <a:graphicFrameLocks noChangeAspect="1"/>
          </p:cNvGraphicFramePr>
          <p:nvPr/>
        </p:nvGraphicFramePr>
        <p:xfrm>
          <a:off x="1722438" y="1047309"/>
          <a:ext cx="500062" cy="306387"/>
        </p:xfrm>
        <a:graphic>
          <a:graphicData uri="http://schemas.openxmlformats.org/presentationml/2006/ole">
            <p:oleObj spid="_x0000_s25602" name="Équation" r:id="rId5" imgW="266400" imgH="164880" progId="Equation.3">
              <p:embed/>
            </p:oleObj>
          </a:graphicData>
        </a:graphic>
      </p:graphicFrame>
      <p:graphicFrame>
        <p:nvGraphicFramePr>
          <p:cNvPr id="73" name="Object 3"/>
          <p:cNvGraphicFramePr>
            <a:graphicFrameLocks noChangeAspect="1"/>
          </p:cNvGraphicFramePr>
          <p:nvPr/>
        </p:nvGraphicFramePr>
        <p:xfrm>
          <a:off x="1498600" y="1342584"/>
          <a:ext cx="995363" cy="376237"/>
        </p:xfrm>
        <a:graphic>
          <a:graphicData uri="http://schemas.openxmlformats.org/presentationml/2006/ole">
            <p:oleObj spid="_x0000_s25603" name="Équation" r:id="rId6" imgW="596880" imgH="228600" progId="Equation.3">
              <p:embed/>
            </p:oleObj>
          </a:graphicData>
        </a:graphic>
      </p:graphicFrame>
      <p:pic>
        <p:nvPicPr>
          <p:cNvPr id="17422" name="Image 76" descr="imageTest.PNG"/>
          <p:cNvPicPr>
            <a:picLocks noChangeAspect="1"/>
          </p:cNvPicPr>
          <p:nvPr/>
        </p:nvPicPr>
        <p:blipFill>
          <a:blip r:embed="rId7"/>
          <a:srcRect/>
          <a:stretch>
            <a:fillRect/>
          </a:stretch>
        </p:blipFill>
        <p:spPr bwMode="auto">
          <a:xfrm>
            <a:off x="5948363" y="1776413"/>
            <a:ext cx="2765425" cy="357028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pic>
      <p:graphicFrame>
        <p:nvGraphicFramePr>
          <p:cNvPr id="83" name="Object 10"/>
          <p:cNvGraphicFramePr>
            <a:graphicFrameLocks noChangeAspect="1"/>
          </p:cNvGraphicFramePr>
          <p:nvPr/>
        </p:nvGraphicFramePr>
        <p:xfrm>
          <a:off x="6124575" y="1368425"/>
          <a:ext cx="655638" cy="376238"/>
        </p:xfrm>
        <a:graphic>
          <a:graphicData uri="http://schemas.openxmlformats.org/presentationml/2006/ole">
            <p:oleObj spid="_x0000_s25604" name="Équation" r:id="rId8" imgW="393480" imgH="228600" progId="Equation.3">
              <p:embed/>
            </p:oleObj>
          </a:graphicData>
        </a:graphic>
      </p:graphicFrame>
      <p:sp>
        <p:nvSpPr>
          <p:cNvPr id="23" name="Rectangle 36"/>
          <p:cNvSpPr>
            <a:spLocks noChangeArrowheads="1"/>
          </p:cNvSpPr>
          <p:nvPr/>
        </p:nvSpPr>
        <p:spPr bwMode="auto">
          <a:xfrm>
            <a:off x="95250" y="3906396"/>
            <a:ext cx="3784600" cy="369888"/>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a:solidFill>
                  <a:schemeClr val="accent4"/>
                </a:solidFill>
                <a:latin typeface="+mj-lt"/>
                <a:ea typeface="Century Gothic" charset="0"/>
                <a:cs typeface="Arial" pitchFamily="34" charset="0"/>
              </a:rPr>
              <a:t>Bastiani</a:t>
            </a:r>
            <a:r>
              <a:rPr lang="en-US" b="1" dirty="0">
                <a:solidFill>
                  <a:schemeClr val="accent4"/>
                </a:solidFill>
                <a:latin typeface="+mj-lt"/>
                <a:ea typeface="Century Gothic" charset="0"/>
                <a:cs typeface="Arial" pitchFamily="34" charset="0"/>
              </a:rPr>
              <a:t>, </a:t>
            </a:r>
            <a:r>
              <a:rPr lang="en-US" b="1" i="1" dirty="0">
                <a:solidFill>
                  <a:schemeClr val="accent4"/>
                </a:solidFill>
                <a:latin typeface="+mj-lt"/>
                <a:ea typeface="Century Gothic" charset="0"/>
                <a:cs typeface="Arial" pitchFamily="34" charset="0"/>
              </a:rPr>
              <a:t>Physical Review </a:t>
            </a:r>
            <a:r>
              <a:rPr lang="en-US" b="1" dirty="0">
                <a:solidFill>
                  <a:schemeClr val="accent4"/>
                </a:solidFill>
                <a:latin typeface="+mj-lt"/>
                <a:ea typeface="Century Gothic" charset="0"/>
                <a:cs typeface="Arial" pitchFamily="34" charset="0"/>
              </a:rPr>
              <a:t>(LOA, 1997) </a:t>
            </a:r>
          </a:p>
        </p:txBody>
      </p:sp>
      <p:sp>
        <p:nvSpPr>
          <p:cNvPr id="24" name="Rectangle 36"/>
          <p:cNvSpPr>
            <a:spLocks noChangeArrowheads="1"/>
          </p:cNvSpPr>
          <p:nvPr/>
        </p:nvSpPr>
        <p:spPr bwMode="auto">
          <a:xfrm>
            <a:off x="5853113" y="5364163"/>
            <a:ext cx="2730500" cy="369887"/>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a:solidFill>
                  <a:schemeClr val="accent4"/>
                </a:solidFill>
                <a:latin typeface="+mj-lt"/>
                <a:ea typeface="Century Gothic" charset="0"/>
                <a:cs typeface="Arial" pitchFamily="34" charset="0"/>
              </a:rPr>
              <a:t>Mordovanakis</a:t>
            </a:r>
            <a:r>
              <a:rPr lang="en-US" b="1" dirty="0">
                <a:solidFill>
                  <a:schemeClr val="accent4"/>
                </a:solidFill>
                <a:latin typeface="+mj-lt"/>
                <a:ea typeface="Century Gothic" charset="0"/>
                <a:cs typeface="Arial" pitchFamily="34" charset="0"/>
              </a:rPr>
              <a:t>,</a:t>
            </a:r>
            <a:r>
              <a:rPr lang="en-US" b="1" i="1" dirty="0">
                <a:solidFill>
                  <a:schemeClr val="accent4"/>
                </a:solidFill>
                <a:latin typeface="+mj-lt"/>
                <a:ea typeface="Century Gothic" charset="0"/>
                <a:cs typeface="Arial" pitchFamily="34" charset="0"/>
              </a:rPr>
              <a:t> PRL</a:t>
            </a:r>
            <a:r>
              <a:rPr lang="en-US" b="1" dirty="0">
                <a:solidFill>
                  <a:schemeClr val="accent4"/>
                </a:solidFill>
                <a:latin typeface="+mj-lt"/>
                <a:ea typeface="Century Gothic" charset="0"/>
                <a:cs typeface="Arial" pitchFamily="34" charset="0"/>
              </a:rPr>
              <a:t> (2009) </a:t>
            </a:r>
          </a:p>
        </p:txBody>
      </p:sp>
      <p:sp>
        <p:nvSpPr>
          <p:cNvPr id="17413" name="ZoneTexte 58"/>
          <p:cNvSpPr txBox="1">
            <a:spLocks noChangeArrowheads="1"/>
          </p:cNvSpPr>
          <p:nvPr/>
        </p:nvSpPr>
        <p:spPr bwMode="auto">
          <a:xfrm>
            <a:off x="2798762" y="1533084"/>
            <a:ext cx="2368461" cy="646331"/>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buFont typeface="Arial" pitchFamily="34" charset="0"/>
              <a:buChar char="•"/>
              <a:defRPr/>
            </a:pPr>
            <a:r>
              <a:rPr lang="fr-FR" dirty="0">
                <a:solidFill>
                  <a:srgbClr val="002060"/>
                </a:solidFill>
              </a:rPr>
              <a:t> [</a:t>
            </a:r>
            <a:r>
              <a:rPr lang="fr-FR" dirty="0" smtClean="0">
                <a:solidFill>
                  <a:srgbClr val="002060"/>
                </a:solidFill>
              </a:rPr>
              <a:t>0 - </a:t>
            </a:r>
            <a:r>
              <a:rPr lang="fr-FR" dirty="0">
                <a:solidFill>
                  <a:srgbClr val="002060"/>
                </a:solidFill>
              </a:rPr>
              <a:t>200 </a:t>
            </a:r>
            <a:r>
              <a:rPr lang="fr-FR" dirty="0" err="1">
                <a:solidFill>
                  <a:srgbClr val="002060"/>
                </a:solidFill>
              </a:rPr>
              <a:t>keV</a:t>
            </a:r>
            <a:r>
              <a:rPr lang="fr-FR" dirty="0">
                <a:solidFill>
                  <a:srgbClr val="002060"/>
                </a:solidFill>
              </a:rPr>
              <a:t>]</a:t>
            </a:r>
          </a:p>
          <a:p>
            <a:pPr>
              <a:buFont typeface="Arial" pitchFamily="34" charset="0"/>
              <a:buChar char="•"/>
              <a:defRPr/>
            </a:pPr>
            <a:r>
              <a:rPr lang="fr-FR" dirty="0">
                <a:solidFill>
                  <a:srgbClr val="002060"/>
                </a:solidFill>
              </a:rPr>
              <a:t> </a:t>
            </a:r>
            <a:r>
              <a:rPr lang="fr-FR" dirty="0" smtClean="0">
                <a:solidFill>
                  <a:srgbClr val="002060"/>
                </a:solidFill>
              </a:rPr>
              <a:t>Direction spéculaire</a:t>
            </a:r>
            <a:endParaRPr lang="fr-FR" dirty="0">
              <a:solidFill>
                <a:srgbClr val="002060"/>
              </a:solidFill>
            </a:endParaRPr>
          </a:p>
        </p:txBody>
      </p:sp>
      <p:sp>
        <p:nvSpPr>
          <p:cNvPr id="27" name="ZoneTexte 58"/>
          <p:cNvSpPr txBox="1">
            <a:spLocks noChangeArrowheads="1"/>
          </p:cNvSpPr>
          <p:nvPr/>
        </p:nvSpPr>
        <p:spPr bwMode="auto">
          <a:xfrm>
            <a:off x="6140450" y="5734050"/>
            <a:ext cx="2163763" cy="646113"/>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buFont typeface="Arial" pitchFamily="34" charset="0"/>
              <a:buChar char="•"/>
              <a:defRPr/>
            </a:pPr>
            <a:r>
              <a:rPr lang="fr-FR" dirty="0">
                <a:solidFill>
                  <a:srgbClr val="002060"/>
                </a:solidFill>
              </a:rPr>
              <a:t> </a:t>
            </a:r>
            <a:r>
              <a:rPr lang="fr-FR" dirty="0" smtClean="0">
                <a:solidFill>
                  <a:srgbClr val="002060"/>
                </a:solidFill>
              </a:rPr>
              <a:t>Trou</a:t>
            </a:r>
            <a:endParaRPr lang="fr-FR" dirty="0">
              <a:solidFill>
                <a:srgbClr val="002060"/>
              </a:solidFill>
            </a:endParaRPr>
          </a:p>
          <a:p>
            <a:pPr>
              <a:buFont typeface="Arial" pitchFamily="34" charset="0"/>
              <a:buChar char="•"/>
              <a:defRPr/>
            </a:pPr>
            <a:r>
              <a:rPr lang="fr-FR" dirty="0">
                <a:solidFill>
                  <a:srgbClr val="002060"/>
                </a:solidFill>
              </a:rPr>
              <a:t> Electrons </a:t>
            </a:r>
            <a:r>
              <a:rPr lang="fr-FR" dirty="0" smtClean="0">
                <a:solidFill>
                  <a:srgbClr val="002060"/>
                </a:solidFill>
              </a:rPr>
              <a:t>0.8 </a:t>
            </a:r>
            <a:r>
              <a:rPr lang="fr-FR" dirty="0" err="1">
                <a:solidFill>
                  <a:srgbClr val="002060"/>
                </a:solidFill>
              </a:rPr>
              <a:t>Mev</a:t>
            </a:r>
            <a:endParaRPr lang="fr-FR" dirty="0">
              <a:solidFill>
                <a:srgbClr val="002060"/>
              </a:solidFill>
            </a:endParaRPr>
          </a:p>
        </p:txBody>
      </p:sp>
      <p:pic>
        <p:nvPicPr>
          <p:cNvPr id="28" name="Image 27" descr="ExperienceCEAelectrons.PNG"/>
          <p:cNvPicPr>
            <a:picLocks noChangeAspect="1"/>
          </p:cNvPicPr>
          <p:nvPr/>
        </p:nvPicPr>
        <p:blipFill>
          <a:blip r:embed="rId9"/>
          <a:stretch>
            <a:fillRect/>
          </a:stretch>
        </p:blipFill>
        <p:spPr>
          <a:xfrm>
            <a:off x="1163935" y="4549775"/>
            <a:ext cx="1762125" cy="1628775"/>
          </a:xfrm>
          <a:prstGeom prst="rect">
            <a:avLst/>
          </a:prstGeom>
        </p:spPr>
        <p:style>
          <a:lnRef idx="2">
            <a:schemeClr val="accent4"/>
          </a:lnRef>
          <a:fillRef idx="1">
            <a:schemeClr val="lt1"/>
          </a:fillRef>
          <a:effectRef idx="0">
            <a:schemeClr val="accent4"/>
          </a:effectRef>
          <a:fontRef idx="minor">
            <a:schemeClr val="dk1"/>
          </a:fontRef>
        </p:style>
      </p:pic>
      <p:sp>
        <p:nvSpPr>
          <p:cNvPr id="25" name="Rectangle 36"/>
          <p:cNvSpPr>
            <a:spLocks noChangeArrowheads="1"/>
          </p:cNvSpPr>
          <p:nvPr/>
        </p:nvSpPr>
        <p:spPr bwMode="auto">
          <a:xfrm>
            <a:off x="1129010" y="6091238"/>
            <a:ext cx="3776547" cy="369332"/>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smtClean="0">
                <a:solidFill>
                  <a:schemeClr val="accent4"/>
                </a:solidFill>
                <a:latin typeface="+mj-lt"/>
                <a:ea typeface="Century Gothic" charset="0"/>
                <a:cs typeface="Arial" pitchFamily="34" charset="0"/>
              </a:rPr>
              <a:t>Thévenet</a:t>
            </a:r>
            <a:r>
              <a:rPr lang="en-US" b="1" dirty="0" smtClean="0">
                <a:solidFill>
                  <a:schemeClr val="accent4"/>
                </a:solidFill>
                <a:latin typeface="+mj-lt"/>
                <a:ea typeface="Century Gothic" charset="0"/>
                <a:cs typeface="Arial" pitchFamily="34" charset="0"/>
              </a:rPr>
              <a:t>, Leblanc</a:t>
            </a:r>
            <a:r>
              <a:rPr lang="en-US" b="1" dirty="0">
                <a:solidFill>
                  <a:schemeClr val="accent4"/>
                </a:solidFill>
                <a:latin typeface="+mj-lt"/>
                <a:ea typeface="Century Gothic" charset="0"/>
                <a:cs typeface="Arial" pitchFamily="34" charset="0"/>
              </a:rPr>
              <a:t>, </a:t>
            </a:r>
            <a:r>
              <a:rPr lang="en-US" b="1" i="1" dirty="0" smtClean="0">
                <a:solidFill>
                  <a:schemeClr val="accent4"/>
                </a:solidFill>
                <a:latin typeface="+mj-lt"/>
                <a:ea typeface="Century Gothic" charset="0"/>
                <a:cs typeface="Arial" pitchFamily="34" charset="0"/>
              </a:rPr>
              <a:t>Nat. </a:t>
            </a:r>
            <a:r>
              <a:rPr lang="en-US" b="1" i="1" dirty="0">
                <a:solidFill>
                  <a:schemeClr val="accent4"/>
                </a:solidFill>
                <a:latin typeface="+mj-lt"/>
                <a:ea typeface="Century Gothic" charset="0"/>
                <a:cs typeface="Arial" pitchFamily="34" charset="0"/>
              </a:rPr>
              <a:t>Phys. </a:t>
            </a:r>
            <a:r>
              <a:rPr lang="en-US" b="1" dirty="0">
                <a:solidFill>
                  <a:schemeClr val="accent4"/>
                </a:solidFill>
                <a:latin typeface="+mj-lt"/>
                <a:ea typeface="Century Gothic" charset="0"/>
                <a:cs typeface="Arial" pitchFamily="34" charset="0"/>
              </a:rPr>
              <a:t>(2015) </a:t>
            </a:r>
          </a:p>
        </p:txBody>
      </p:sp>
      <p:sp>
        <p:nvSpPr>
          <p:cNvPr id="18" name="ZoneTexte 58"/>
          <p:cNvSpPr txBox="1">
            <a:spLocks noChangeArrowheads="1"/>
          </p:cNvSpPr>
          <p:nvPr/>
        </p:nvSpPr>
        <p:spPr bwMode="auto">
          <a:xfrm>
            <a:off x="2895898" y="5445125"/>
            <a:ext cx="2163762" cy="646113"/>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buFont typeface="Arial" pitchFamily="34" charset="0"/>
              <a:buChar char="•"/>
              <a:defRPr/>
            </a:pPr>
            <a:r>
              <a:rPr lang="fr-FR" dirty="0">
                <a:solidFill>
                  <a:srgbClr val="002060"/>
                </a:solidFill>
              </a:rPr>
              <a:t> </a:t>
            </a:r>
            <a:r>
              <a:rPr lang="fr-FR" dirty="0" smtClean="0">
                <a:solidFill>
                  <a:srgbClr val="002060"/>
                </a:solidFill>
              </a:rPr>
              <a:t>Trou </a:t>
            </a:r>
            <a:endParaRPr lang="fr-FR" dirty="0">
              <a:solidFill>
                <a:srgbClr val="002060"/>
              </a:solidFill>
            </a:endParaRPr>
          </a:p>
          <a:p>
            <a:pPr>
              <a:buFont typeface="Arial" pitchFamily="34" charset="0"/>
              <a:buChar char="•"/>
              <a:defRPr/>
            </a:pPr>
            <a:r>
              <a:rPr lang="fr-FR" dirty="0">
                <a:solidFill>
                  <a:srgbClr val="002060"/>
                </a:solidFill>
              </a:rPr>
              <a:t> Electrons  10Mev</a:t>
            </a:r>
          </a:p>
        </p:txBody>
      </p:sp>
      <p:graphicFrame>
        <p:nvGraphicFramePr>
          <p:cNvPr id="2" name="Object 18"/>
          <p:cNvGraphicFramePr>
            <a:graphicFrameLocks noChangeAspect="1"/>
          </p:cNvGraphicFramePr>
          <p:nvPr/>
        </p:nvGraphicFramePr>
        <p:xfrm>
          <a:off x="3003848" y="4549775"/>
          <a:ext cx="677862" cy="376238"/>
        </p:xfrm>
        <a:graphic>
          <a:graphicData uri="http://schemas.openxmlformats.org/presentationml/2006/ole">
            <p:oleObj spid="_x0000_s25605" name="Équation" r:id="rId10" imgW="406080" imgH="228600" progId="Equation.3">
              <p:embed/>
            </p:oleObj>
          </a:graphicData>
        </a:graphic>
      </p:graphicFrame>
      <p:sp>
        <p:nvSpPr>
          <p:cNvPr id="22"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6"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31</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circle(in)">
                                      <p:cBhvr>
                                        <p:cTn id="7" dur="500"/>
                                        <p:tgtEl>
                                          <p:spTgt spid="72"/>
                                        </p:tgtEl>
                                      </p:cBhvr>
                                    </p:animEffect>
                                  </p:childTnLst>
                                </p:cTn>
                              </p:par>
                              <p:par>
                                <p:cTn id="8" presetID="1" presetClass="exit" presetSubtype="0" fill="hold" nodeType="withEffect">
                                  <p:stCondLst>
                                    <p:cond delay="0"/>
                                  </p:stCondLst>
                                  <p:childTnLst>
                                    <p:set>
                                      <p:cBhvr>
                                        <p:cTn id="9"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0" descr="SpectreElectrons.PNG"/>
          <p:cNvPicPr>
            <a:picLocks noChangeAspect="1"/>
          </p:cNvPicPr>
          <p:nvPr/>
        </p:nvPicPr>
        <p:blipFill>
          <a:blip r:embed="rId3"/>
          <a:srcRect/>
          <a:stretch>
            <a:fillRect/>
          </a:stretch>
        </p:blipFill>
        <p:spPr bwMode="auto">
          <a:xfrm>
            <a:off x="5268913" y="1528763"/>
            <a:ext cx="2649537" cy="1733550"/>
          </a:xfrm>
          <a:prstGeom prst="rect">
            <a:avLst/>
          </a:prstGeom>
          <a:ln>
            <a:headEnd/>
            <a:tailEnd/>
          </a:ln>
        </p:spPr>
        <p:style>
          <a:lnRef idx="2">
            <a:schemeClr val="accent4"/>
          </a:lnRef>
          <a:fillRef idx="1">
            <a:schemeClr val="lt1"/>
          </a:fillRef>
          <a:effectRef idx="0">
            <a:schemeClr val="accent4"/>
          </a:effectRef>
          <a:fontRef idx="minor">
            <a:schemeClr val="dk1"/>
          </a:fontRef>
        </p:style>
      </p:pic>
      <p:pic>
        <p:nvPicPr>
          <p:cNvPr id="67588" name="Image 4" descr="SpectralModulation.PNG"/>
          <p:cNvPicPr>
            <a:picLocks noChangeAspect="1"/>
          </p:cNvPicPr>
          <p:nvPr/>
        </p:nvPicPr>
        <p:blipFill>
          <a:blip r:embed="rId4"/>
          <a:srcRect/>
          <a:stretch>
            <a:fillRect/>
          </a:stretch>
        </p:blipFill>
        <p:spPr bwMode="auto">
          <a:xfrm>
            <a:off x="4229100" y="4076700"/>
            <a:ext cx="4733925" cy="190500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ZoneTexte 58"/>
          <p:cNvSpPr txBox="1">
            <a:spLocks noChangeArrowheads="1"/>
          </p:cNvSpPr>
          <p:nvPr/>
        </p:nvSpPr>
        <p:spPr bwMode="auto">
          <a:xfrm>
            <a:off x="5251450" y="1160463"/>
            <a:ext cx="2684463" cy="368300"/>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defRPr/>
            </a:pPr>
            <a:r>
              <a:rPr lang="fr-FR" dirty="0">
                <a:solidFill>
                  <a:srgbClr val="002060"/>
                </a:solidFill>
              </a:rPr>
              <a:t>  Spectres expérimentaux</a:t>
            </a:r>
          </a:p>
        </p:txBody>
      </p:sp>
      <p:sp>
        <p:nvSpPr>
          <p:cNvPr id="6" name="ZoneTexte 58"/>
          <p:cNvSpPr txBox="1">
            <a:spLocks noChangeArrowheads="1"/>
          </p:cNvSpPr>
          <p:nvPr/>
        </p:nvSpPr>
        <p:spPr bwMode="auto">
          <a:xfrm>
            <a:off x="4211638" y="3706813"/>
            <a:ext cx="4759325" cy="369887"/>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defRPr/>
            </a:pPr>
            <a:r>
              <a:rPr lang="fr-FR" dirty="0">
                <a:solidFill>
                  <a:srgbClr val="002060"/>
                </a:solidFill>
              </a:rPr>
              <a:t>  Spectres </a:t>
            </a:r>
            <a:r>
              <a:rPr lang="fr-FR" dirty="0" smtClean="0">
                <a:solidFill>
                  <a:srgbClr val="002060"/>
                </a:solidFill>
              </a:rPr>
              <a:t>issus de simulations </a:t>
            </a:r>
            <a:r>
              <a:rPr lang="fr-FR" dirty="0">
                <a:solidFill>
                  <a:srgbClr val="002060"/>
                </a:solidFill>
              </a:rPr>
              <a:t>PIC (</a:t>
            </a:r>
            <a:r>
              <a:rPr lang="fr-FR" dirty="0" smtClean="0">
                <a:solidFill>
                  <a:srgbClr val="002060"/>
                </a:solidFill>
              </a:rPr>
              <a:t>EPOCH)</a:t>
            </a:r>
            <a:endParaRPr lang="fr-FR" dirty="0">
              <a:solidFill>
                <a:srgbClr val="002060"/>
              </a:solidFill>
            </a:endParaRPr>
          </a:p>
        </p:txBody>
      </p:sp>
      <p:sp>
        <p:nvSpPr>
          <p:cNvPr id="7" name="Rectangle 36"/>
          <p:cNvSpPr>
            <a:spLocks noChangeArrowheads="1"/>
          </p:cNvSpPr>
          <p:nvPr/>
        </p:nvSpPr>
        <p:spPr bwMode="auto">
          <a:xfrm>
            <a:off x="4199058" y="5907088"/>
            <a:ext cx="1780936" cy="338554"/>
          </a:xfrm>
          <a:prstGeom prst="rect">
            <a:avLst/>
          </a:prstGeom>
          <a:solidFill>
            <a:srgbClr val="F6F7E6"/>
          </a:solidFill>
          <a:ln w="9525">
            <a:solidFill>
              <a:srgbClr val="7030A0"/>
            </a:solidFill>
            <a:miter lim="800000"/>
            <a:headEnd/>
            <a:tailEnd/>
          </a:ln>
        </p:spPr>
        <p:txBody>
          <a:bodyPr wrap="none">
            <a:spAutoFit/>
          </a:bodyPr>
          <a:lstStyle/>
          <a:p>
            <a:pPr algn="ctr">
              <a:defRPr/>
            </a:pPr>
            <a:r>
              <a:rPr lang="en-US" sz="1600" b="1" dirty="0" smtClean="0">
                <a:solidFill>
                  <a:schemeClr val="accent4"/>
                </a:solidFill>
                <a:latin typeface="+mj-lt"/>
                <a:ea typeface="Century Gothic" charset="0"/>
                <a:cs typeface="Arial" pitchFamily="34" charset="0"/>
              </a:rPr>
              <a:t>Simulations PIC 2D</a:t>
            </a:r>
            <a:endParaRPr lang="en-US" sz="1600" b="1" dirty="0">
              <a:solidFill>
                <a:schemeClr val="accent4"/>
              </a:solidFill>
              <a:latin typeface="+mj-lt"/>
              <a:ea typeface="Century Gothic" charset="0"/>
              <a:cs typeface="Arial" pitchFamily="34" charset="0"/>
            </a:endParaRPr>
          </a:p>
        </p:txBody>
      </p:sp>
      <p:pic>
        <p:nvPicPr>
          <p:cNvPr id="83975" name="Image 7" descr="SpectroElectronSETUP.PNG"/>
          <p:cNvPicPr>
            <a:picLocks noChangeAspect="1"/>
          </p:cNvPicPr>
          <p:nvPr/>
        </p:nvPicPr>
        <p:blipFill>
          <a:blip r:embed="rId5"/>
          <a:srcRect/>
          <a:stretch>
            <a:fillRect/>
          </a:stretch>
        </p:blipFill>
        <p:spPr bwMode="auto">
          <a:xfrm>
            <a:off x="103188" y="1371600"/>
            <a:ext cx="4098925" cy="3133725"/>
          </a:xfrm>
          <a:prstGeom prst="rect">
            <a:avLst/>
          </a:prstGeom>
          <a:noFill/>
          <a:ln w="9525">
            <a:noFill/>
            <a:miter lim="800000"/>
            <a:headEnd/>
            <a:tailEnd/>
          </a:ln>
        </p:spPr>
      </p:pic>
      <p:sp>
        <p:nvSpPr>
          <p:cNvPr id="9" name="Rectangle 8"/>
          <p:cNvSpPr/>
          <p:nvPr/>
        </p:nvSpPr>
        <p:spPr>
          <a:xfrm>
            <a:off x="6737350" y="4111625"/>
            <a:ext cx="2216150" cy="1830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4"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15"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6"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32</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9" name="Image 9" descr="densitya10n5.eps"/>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5435" y="1379537"/>
            <a:ext cx="5168900" cy="3887788"/>
          </a:xfrm>
          <a:prstGeom prst="rect">
            <a:avLst/>
          </a:prstGeom>
          <a:noFill/>
          <a:ln w="9525">
            <a:noFill/>
            <a:miter lim="800000"/>
            <a:headEnd/>
            <a:tailEnd/>
          </a:ln>
        </p:spPr>
      </p:pic>
      <p:sp>
        <p:nvSpPr>
          <p:cNvPr id="36870" name="ZoneTexte 16"/>
          <p:cNvSpPr txBox="1">
            <a:spLocks noChangeArrowheads="1"/>
          </p:cNvSpPr>
          <p:nvPr/>
        </p:nvSpPr>
        <p:spPr bwMode="auto">
          <a:xfrm>
            <a:off x="1711998" y="1270000"/>
            <a:ext cx="1987550" cy="369887"/>
          </a:xfrm>
          <a:prstGeom prst="rect">
            <a:avLst/>
          </a:prstGeom>
          <a:noFill/>
          <a:ln w="0">
            <a:solidFill>
              <a:schemeClr val="tx1"/>
            </a:solidFill>
            <a:miter lim="800000"/>
            <a:headEnd/>
            <a:tailEnd/>
          </a:ln>
        </p:spPr>
        <p:txBody>
          <a:bodyPr>
            <a:spAutoFit/>
          </a:bodyPr>
          <a:lstStyle/>
          <a:p>
            <a:pPr marL="342900" indent="-342900">
              <a:spcAft>
                <a:spcPts val="600"/>
              </a:spcAft>
            </a:pPr>
            <a:r>
              <a:rPr lang="fr-FR" dirty="0" smtClean="0">
                <a:solidFill>
                  <a:srgbClr val="595959"/>
                </a:solidFill>
                <a:cs typeface="Arial" pitchFamily="34" charset="0"/>
                <a:sym typeface="Wingdings" charset="2"/>
              </a:rPr>
              <a:t>Densité électrons</a:t>
            </a:r>
            <a:endParaRPr lang="fr-FR" dirty="0">
              <a:solidFill>
                <a:srgbClr val="595959"/>
              </a:solidFill>
              <a:cs typeface="Arial" pitchFamily="34" charset="0"/>
              <a:sym typeface="Wingdings" charset="2"/>
            </a:endParaRPr>
          </a:p>
        </p:txBody>
      </p:sp>
      <p:cxnSp>
        <p:nvCxnSpPr>
          <p:cNvPr id="19" name="Connecteur droit 18"/>
          <p:cNvCxnSpPr/>
          <p:nvPr/>
        </p:nvCxnSpPr>
        <p:spPr>
          <a:xfrm>
            <a:off x="710285" y="3422650"/>
            <a:ext cx="3981450" cy="1587"/>
          </a:xfrm>
          <a:prstGeom prst="line">
            <a:avLst/>
          </a:prstGeom>
          <a:ln w="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 name="Grouper 23"/>
          <p:cNvGrpSpPr>
            <a:grpSpLocks/>
          </p:cNvGrpSpPr>
          <p:nvPr/>
        </p:nvGrpSpPr>
        <p:grpSpPr bwMode="auto">
          <a:xfrm>
            <a:off x="2100935" y="3052762"/>
            <a:ext cx="647700" cy="973138"/>
            <a:chOff x="2111034" y="2987675"/>
            <a:chExt cx="647976" cy="973138"/>
          </a:xfrm>
        </p:grpSpPr>
        <p:cxnSp>
          <p:nvCxnSpPr>
            <p:cNvPr id="27" name="Connecteur droit avec flèche 26"/>
            <p:cNvCxnSpPr/>
            <p:nvPr/>
          </p:nvCxnSpPr>
          <p:spPr bwMode="auto">
            <a:xfrm rot="16200000" flipV="1">
              <a:off x="2100046" y="3659188"/>
              <a:ext cx="603250" cy="0"/>
            </a:xfrm>
            <a:prstGeom prst="straightConnector1">
              <a:avLst/>
            </a:prstGeom>
            <a:ln w="25400" cap="flat" cmpd="sng" algn="ctr">
              <a:solidFill>
                <a:srgbClr val="4963FF"/>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6893" name="ZoneTexte 16"/>
            <p:cNvSpPr txBox="1">
              <a:spLocks noChangeArrowheads="1"/>
            </p:cNvSpPr>
            <p:nvPr/>
          </p:nvSpPr>
          <p:spPr bwMode="auto">
            <a:xfrm>
              <a:off x="2111034" y="2987675"/>
              <a:ext cx="647976" cy="369413"/>
            </a:xfrm>
            <a:prstGeom prst="rect">
              <a:avLst/>
            </a:prstGeom>
            <a:noFill/>
            <a:ln w="0">
              <a:noFill/>
              <a:miter lim="800000"/>
              <a:headEnd/>
              <a:tailEnd/>
            </a:ln>
          </p:spPr>
          <p:txBody>
            <a:bodyPr>
              <a:spAutoFit/>
            </a:bodyPr>
            <a:lstStyle/>
            <a:p>
              <a:pPr marL="342900" indent="-342900">
                <a:spcAft>
                  <a:spcPts val="600"/>
                </a:spcAft>
              </a:pPr>
              <a:r>
                <a:rPr lang="fr-FR">
                  <a:solidFill>
                    <a:srgbClr val="3366FF"/>
                  </a:solidFill>
                  <a:latin typeface="Century Gothic" charset="0"/>
                  <a:sym typeface="Wingdings" charset="2"/>
                </a:rPr>
                <a:t>Ions</a:t>
              </a:r>
            </a:p>
          </p:txBody>
        </p:sp>
      </p:grpSp>
      <p:cxnSp>
        <p:nvCxnSpPr>
          <p:cNvPr id="41" name="Connecteur droit 40"/>
          <p:cNvCxnSpPr/>
          <p:nvPr/>
        </p:nvCxnSpPr>
        <p:spPr>
          <a:xfrm rot="5400000" flipH="1" flipV="1">
            <a:off x="1319091" y="3183731"/>
            <a:ext cx="3089275" cy="1588"/>
          </a:xfrm>
          <a:prstGeom prst="line">
            <a:avLst/>
          </a:prstGeom>
          <a:ln w="222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876" name="ZoneTexte 16"/>
          <p:cNvSpPr txBox="1">
            <a:spLocks noChangeArrowheads="1"/>
          </p:cNvSpPr>
          <p:nvPr/>
        </p:nvSpPr>
        <p:spPr bwMode="auto">
          <a:xfrm>
            <a:off x="4799013" y="1379537"/>
            <a:ext cx="4278312" cy="1908175"/>
          </a:xfrm>
          <a:prstGeom prst="rect">
            <a:avLst/>
          </a:prstGeom>
          <a:noFill/>
          <a:ln w="0">
            <a:solidFill>
              <a:schemeClr val="tx1"/>
            </a:solidFill>
            <a:miter lim="800000"/>
            <a:headEnd/>
            <a:tailEnd/>
          </a:ln>
        </p:spPr>
        <p:txBody>
          <a:bodyPr>
            <a:spAutoFit/>
          </a:bodyPr>
          <a:lstStyle/>
          <a:p>
            <a:pPr marL="342900" indent="-342900">
              <a:spcAft>
                <a:spcPts val="600"/>
              </a:spcAft>
              <a:buFontTx/>
              <a:buAutoNum type="arabicPeriod"/>
            </a:pPr>
            <a:r>
              <a:rPr lang="fr-FR" dirty="0">
                <a:solidFill>
                  <a:srgbClr val="002060"/>
                </a:solidFill>
                <a:cs typeface="Arial" pitchFamily="34" charset="0"/>
                <a:sym typeface="Wingdings" charset="2"/>
              </a:rPr>
              <a:t>Electrons poussés par le laser</a:t>
            </a:r>
          </a:p>
          <a:p>
            <a:pPr marL="342900" indent="-342900">
              <a:spcAft>
                <a:spcPts val="600"/>
              </a:spcAft>
              <a:buFontTx/>
              <a:buAutoNum type="arabicPeriod"/>
            </a:pPr>
            <a:r>
              <a:rPr lang="fr-FR" dirty="0">
                <a:solidFill>
                  <a:srgbClr val="002060"/>
                </a:solidFill>
                <a:cs typeface="Arial" pitchFamily="34" charset="0"/>
                <a:sym typeface="Wingdings" charset="2"/>
              </a:rPr>
              <a:t>Ecrantage du laser par le champ électrostatique des ions</a:t>
            </a:r>
          </a:p>
          <a:p>
            <a:pPr marL="342900" indent="-342900">
              <a:spcAft>
                <a:spcPts val="600"/>
              </a:spcAft>
              <a:buFontTx/>
              <a:buAutoNum type="arabicPeriod"/>
            </a:pPr>
            <a:r>
              <a:rPr lang="fr-FR" dirty="0">
                <a:solidFill>
                  <a:srgbClr val="002060"/>
                </a:solidFill>
                <a:cs typeface="Arial" pitchFamily="34" charset="0"/>
                <a:sym typeface="Wingdings" charset="2"/>
              </a:rPr>
              <a:t>Le champ laser change de signe : accélération des électrons vers le vide</a:t>
            </a:r>
            <a:endParaRPr lang="fr-FR" b="1" dirty="0">
              <a:solidFill>
                <a:srgbClr val="002060"/>
              </a:solidFill>
              <a:cs typeface="Arial" pitchFamily="34" charset="0"/>
              <a:sym typeface="Wingdings" charset="2"/>
            </a:endParaRPr>
          </a:p>
        </p:txBody>
      </p:sp>
      <p:grpSp>
        <p:nvGrpSpPr>
          <p:cNvPr id="4" name="Grouper 30"/>
          <p:cNvGrpSpPr>
            <a:grpSpLocks/>
          </p:cNvGrpSpPr>
          <p:nvPr/>
        </p:nvGrpSpPr>
        <p:grpSpPr bwMode="auto">
          <a:xfrm>
            <a:off x="869035" y="1731962"/>
            <a:ext cx="1382713" cy="2293938"/>
            <a:chOff x="880070" y="1666359"/>
            <a:chExt cx="1382118" cy="2294454"/>
          </a:xfrm>
        </p:grpSpPr>
        <p:grpSp>
          <p:nvGrpSpPr>
            <p:cNvPr id="5" name="Grouper 22"/>
            <p:cNvGrpSpPr>
              <a:grpSpLocks/>
            </p:cNvGrpSpPr>
            <p:nvPr/>
          </p:nvGrpSpPr>
          <p:grpSpPr bwMode="auto">
            <a:xfrm>
              <a:off x="1462088" y="2989263"/>
              <a:ext cx="800100" cy="971550"/>
              <a:chOff x="1462043" y="2989263"/>
              <a:chExt cx="800418" cy="971550"/>
            </a:xfrm>
          </p:grpSpPr>
          <p:cxnSp>
            <p:nvCxnSpPr>
              <p:cNvPr id="16" name="Connecteur droit avec flèche 15"/>
              <p:cNvCxnSpPr/>
              <p:nvPr/>
            </p:nvCxnSpPr>
            <p:spPr bwMode="auto">
              <a:xfrm rot="5400000">
                <a:off x="1924256" y="3659120"/>
                <a:ext cx="603385" cy="0"/>
              </a:xfrm>
              <a:prstGeom prst="straightConnector1">
                <a:avLst/>
              </a:prstGeom>
              <a:ln w="2540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6889" name="ZoneTexte 16"/>
              <p:cNvSpPr txBox="1">
                <a:spLocks noChangeArrowheads="1"/>
              </p:cNvSpPr>
              <p:nvPr/>
            </p:nvSpPr>
            <p:spPr bwMode="auto">
              <a:xfrm>
                <a:off x="1462043" y="2989263"/>
                <a:ext cx="800418" cy="369413"/>
              </a:xfrm>
              <a:prstGeom prst="rect">
                <a:avLst/>
              </a:prstGeom>
              <a:noFill/>
              <a:ln w="0">
                <a:noFill/>
                <a:miter lim="800000"/>
                <a:headEnd/>
                <a:tailEnd/>
              </a:ln>
            </p:spPr>
            <p:txBody>
              <a:bodyPr>
                <a:spAutoFit/>
              </a:bodyPr>
              <a:lstStyle/>
              <a:p>
                <a:pPr marL="342900" indent="-342900">
                  <a:spcAft>
                    <a:spcPts val="600"/>
                  </a:spcAft>
                </a:pPr>
                <a:r>
                  <a:rPr lang="fr-FR">
                    <a:solidFill>
                      <a:srgbClr val="FF0000"/>
                    </a:solidFill>
                    <a:latin typeface="Century Gothic" charset="0"/>
                    <a:sym typeface="Wingdings" charset="2"/>
                  </a:rPr>
                  <a:t>Laser</a:t>
                </a:r>
              </a:p>
            </p:txBody>
          </p:sp>
        </p:grpSp>
        <p:sp>
          <p:nvSpPr>
            <p:cNvPr id="36887" name="ZoneTexte 16"/>
            <p:cNvSpPr txBox="1">
              <a:spLocks noChangeArrowheads="1"/>
            </p:cNvSpPr>
            <p:nvPr/>
          </p:nvSpPr>
          <p:spPr bwMode="auto">
            <a:xfrm>
              <a:off x="880070" y="1666359"/>
              <a:ext cx="779860" cy="369332"/>
            </a:xfrm>
            <a:prstGeom prst="rect">
              <a:avLst/>
            </a:prstGeom>
            <a:noFill/>
            <a:ln w="6350">
              <a:solidFill>
                <a:srgbClr val="FF0000"/>
              </a:solidFill>
              <a:miter lim="800000"/>
              <a:headEnd/>
              <a:tailEnd/>
            </a:ln>
          </p:spPr>
          <p:txBody>
            <a:bodyPr>
              <a:spAutoFit/>
            </a:bodyPr>
            <a:lstStyle/>
            <a:p>
              <a:pPr marL="342900" indent="-342900" algn="ctr">
                <a:spcAft>
                  <a:spcPts val="600"/>
                </a:spcAft>
              </a:pPr>
              <a:r>
                <a:rPr lang="fr-FR" b="1">
                  <a:solidFill>
                    <a:srgbClr val="FF0000"/>
                  </a:solidFill>
                  <a:latin typeface="Century Gothic" charset="0"/>
                  <a:sym typeface="Wingdings" charset="2"/>
                </a:rPr>
                <a:t>PUSH</a:t>
              </a:r>
            </a:p>
          </p:txBody>
        </p:sp>
      </p:grpSp>
      <p:grpSp>
        <p:nvGrpSpPr>
          <p:cNvPr id="6" name="Grouper 29"/>
          <p:cNvGrpSpPr>
            <a:grpSpLocks/>
          </p:cNvGrpSpPr>
          <p:nvPr/>
        </p:nvGrpSpPr>
        <p:grpSpPr bwMode="auto">
          <a:xfrm>
            <a:off x="2899448" y="1731962"/>
            <a:ext cx="954087" cy="2292350"/>
            <a:chOff x="2909888" y="1666278"/>
            <a:chExt cx="954087" cy="2292947"/>
          </a:xfrm>
        </p:grpSpPr>
        <p:grpSp>
          <p:nvGrpSpPr>
            <p:cNvPr id="7" name="Grouper 24"/>
            <p:cNvGrpSpPr>
              <a:grpSpLocks/>
            </p:cNvGrpSpPr>
            <p:nvPr/>
          </p:nvGrpSpPr>
          <p:grpSpPr bwMode="auto">
            <a:xfrm>
              <a:off x="2909888" y="2794000"/>
              <a:ext cx="954087" cy="1165225"/>
              <a:chOff x="2909570" y="2794476"/>
              <a:chExt cx="954405" cy="1164749"/>
            </a:xfrm>
          </p:grpSpPr>
          <p:cxnSp>
            <p:nvCxnSpPr>
              <p:cNvPr id="34" name="Connecteur droit avec flèche 33"/>
              <p:cNvCxnSpPr/>
              <p:nvPr/>
            </p:nvCxnSpPr>
            <p:spPr bwMode="auto">
              <a:xfrm rot="5400000" flipH="1" flipV="1">
                <a:off x="2750912" y="3657644"/>
                <a:ext cx="601573" cy="1589"/>
              </a:xfrm>
              <a:prstGeom prst="straightConnector1">
                <a:avLst/>
              </a:prstGeom>
              <a:ln w="2540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5" name="Connecteur droit avec flèche 34"/>
              <p:cNvCxnSpPr/>
              <p:nvPr/>
            </p:nvCxnSpPr>
            <p:spPr bwMode="auto">
              <a:xfrm rot="16200000" flipV="1">
                <a:off x="2925596" y="3657645"/>
                <a:ext cx="603160" cy="0"/>
              </a:xfrm>
              <a:prstGeom prst="straightConnector1">
                <a:avLst/>
              </a:prstGeom>
              <a:ln w="25400" cap="flat" cmpd="sng" algn="ctr">
                <a:solidFill>
                  <a:srgbClr val="4963FF"/>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6884" name="ZoneTexte 16"/>
              <p:cNvSpPr txBox="1">
                <a:spLocks noChangeArrowheads="1"/>
              </p:cNvSpPr>
              <p:nvPr/>
            </p:nvSpPr>
            <p:spPr bwMode="auto">
              <a:xfrm>
                <a:off x="2909570" y="2794476"/>
                <a:ext cx="800418" cy="369412"/>
              </a:xfrm>
              <a:prstGeom prst="rect">
                <a:avLst/>
              </a:prstGeom>
              <a:noFill/>
              <a:ln w="0">
                <a:noFill/>
                <a:miter lim="800000"/>
                <a:headEnd/>
                <a:tailEnd/>
              </a:ln>
            </p:spPr>
            <p:txBody>
              <a:bodyPr>
                <a:spAutoFit/>
              </a:bodyPr>
              <a:lstStyle/>
              <a:p>
                <a:pPr marL="342900" indent="-342900">
                  <a:spcAft>
                    <a:spcPts val="600"/>
                  </a:spcAft>
                </a:pPr>
                <a:r>
                  <a:rPr lang="fr-FR">
                    <a:solidFill>
                      <a:srgbClr val="FF0000"/>
                    </a:solidFill>
                    <a:latin typeface="Century Gothic" charset="0"/>
                    <a:sym typeface="Wingdings" charset="2"/>
                  </a:rPr>
                  <a:t>Laser</a:t>
                </a:r>
              </a:p>
            </p:txBody>
          </p:sp>
          <p:sp>
            <p:nvSpPr>
              <p:cNvPr id="36885" name="ZoneTexte 16"/>
              <p:cNvSpPr txBox="1">
                <a:spLocks noChangeArrowheads="1"/>
              </p:cNvSpPr>
              <p:nvPr/>
            </p:nvSpPr>
            <p:spPr bwMode="auto">
              <a:xfrm>
                <a:off x="3215999" y="2998788"/>
                <a:ext cx="647976" cy="369412"/>
              </a:xfrm>
              <a:prstGeom prst="rect">
                <a:avLst/>
              </a:prstGeom>
              <a:noFill/>
              <a:ln w="0">
                <a:noFill/>
                <a:miter lim="800000"/>
                <a:headEnd/>
                <a:tailEnd/>
              </a:ln>
            </p:spPr>
            <p:txBody>
              <a:bodyPr>
                <a:spAutoFit/>
              </a:bodyPr>
              <a:lstStyle/>
              <a:p>
                <a:pPr marL="342900" indent="-342900">
                  <a:spcAft>
                    <a:spcPts val="600"/>
                  </a:spcAft>
                </a:pPr>
                <a:r>
                  <a:rPr lang="fr-FR" dirty="0">
                    <a:solidFill>
                      <a:srgbClr val="3366FF"/>
                    </a:solidFill>
                    <a:latin typeface="Century Gothic" charset="0"/>
                    <a:sym typeface="Wingdings" charset="2"/>
                  </a:rPr>
                  <a:t>Ions</a:t>
                </a:r>
              </a:p>
            </p:txBody>
          </p:sp>
        </p:grpSp>
        <p:sp>
          <p:nvSpPr>
            <p:cNvPr id="36881" name="ZoneTexte 16"/>
            <p:cNvSpPr txBox="1">
              <a:spLocks noChangeArrowheads="1"/>
            </p:cNvSpPr>
            <p:nvPr/>
          </p:nvSpPr>
          <p:spPr bwMode="auto">
            <a:xfrm>
              <a:off x="2930179" y="1666278"/>
              <a:ext cx="779860" cy="369413"/>
            </a:xfrm>
            <a:prstGeom prst="rect">
              <a:avLst/>
            </a:prstGeom>
            <a:noFill/>
            <a:ln w="0">
              <a:solidFill>
                <a:srgbClr val="3366FF"/>
              </a:solidFill>
              <a:miter lim="800000"/>
              <a:headEnd/>
              <a:tailEnd/>
            </a:ln>
          </p:spPr>
          <p:txBody>
            <a:bodyPr>
              <a:spAutoFit/>
            </a:bodyPr>
            <a:lstStyle/>
            <a:p>
              <a:pPr marL="342900" indent="-342900" algn="ctr">
                <a:spcAft>
                  <a:spcPts val="600"/>
                </a:spcAft>
              </a:pPr>
              <a:r>
                <a:rPr lang="fr-FR" b="1" dirty="0">
                  <a:solidFill>
                    <a:srgbClr val="3366FF"/>
                  </a:solidFill>
                  <a:latin typeface="Century Gothic" charset="0"/>
                  <a:sym typeface="Wingdings" charset="2"/>
                </a:rPr>
                <a:t>PULL</a:t>
              </a:r>
            </a:p>
          </p:txBody>
        </p:sp>
      </p:grpSp>
      <p:grpSp>
        <p:nvGrpSpPr>
          <p:cNvPr id="30" name="Groupe 41"/>
          <p:cNvGrpSpPr>
            <a:grpSpLocks/>
          </p:cNvGrpSpPr>
          <p:nvPr/>
        </p:nvGrpSpPr>
        <p:grpSpPr bwMode="auto">
          <a:xfrm>
            <a:off x="5068888" y="3369283"/>
            <a:ext cx="3713162" cy="2566489"/>
            <a:chOff x="5963517" y="3719964"/>
            <a:chExt cx="3044278" cy="2382386"/>
          </a:xfrm>
        </p:grpSpPr>
        <p:graphicFrame>
          <p:nvGraphicFramePr>
            <p:cNvPr id="33" name="Object 26"/>
            <p:cNvGraphicFramePr>
              <a:graphicFrameLocks noChangeAspect="1"/>
            </p:cNvGraphicFramePr>
            <p:nvPr/>
          </p:nvGraphicFramePr>
          <p:xfrm>
            <a:off x="5963517" y="3719964"/>
            <a:ext cx="3044278" cy="595344"/>
          </p:xfrm>
          <a:graphic>
            <a:graphicData uri="http://schemas.openxmlformats.org/presentationml/2006/ole">
              <p:oleObj spid="_x0000_s254978" name="Équation" r:id="rId4" imgW="1892160" imgH="393480" progId="Equation.3">
                <p:embed/>
              </p:oleObj>
            </a:graphicData>
          </a:graphic>
        </p:graphicFrame>
        <p:graphicFrame>
          <p:nvGraphicFramePr>
            <p:cNvPr id="36" name="Object 36"/>
            <p:cNvGraphicFramePr>
              <a:graphicFrameLocks noChangeAspect="1"/>
            </p:cNvGraphicFramePr>
            <p:nvPr/>
          </p:nvGraphicFramePr>
          <p:xfrm>
            <a:off x="6137275" y="4491037"/>
            <a:ext cx="2595563" cy="511175"/>
          </p:xfrm>
          <a:graphic>
            <a:graphicData uri="http://schemas.openxmlformats.org/presentationml/2006/ole">
              <p:oleObj spid="_x0000_s254979" name="Équation" r:id="rId5" imgW="1638000" imgH="393480" progId="Equation.3">
                <p:embed/>
              </p:oleObj>
            </a:graphicData>
          </a:graphic>
        </p:graphicFrame>
        <p:sp>
          <p:nvSpPr>
            <p:cNvPr id="37" name="Flèche vers le bas 36"/>
            <p:cNvSpPr/>
            <p:nvPr/>
          </p:nvSpPr>
          <p:spPr>
            <a:xfrm>
              <a:off x="7251700" y="5072063"/>
              <a:ext cx="233363" cy="650875"/>
            </a:xfrm>
            <a:prstGeom prst="downArrow">
              <a:avLst/>
            </a:prstGeom>
            <a:solidFill>
              <a:schemeClr val="tx1">
                <a:alpha val="44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aphicFrame>
          <p:nvGraphicFramePr>
            <p:cNvPr id="38" name="Object 7"/>
            <p:cNvGraphicFramePr>
              <a:graphicFrameLocks noChangeAspect="1"/>
            </p:cNvGraphicFramePr>
            <p:nvPr/>
          </p:nvGraphicFramePr>
          <p:xfrm>
            <a:off x="7618413" y="5303838"/>
            <a:ext cx="823912" cy="231775"/>
          </p:xfrm>
          <a:graphic>
            <a:graphicData uri="http://schemas.openxmlformats.org/presentationml/2006/ole">
              <p:oleObj spid="_x0000_s254980" name="Équation" r:id="rId6" imgW="520560" imgH="177480" progId="Equation.3">
                <p:embed/>
              </p:oleObj>
            </a:graphicData>
          </a:graphic>
        </p:graphicFrame>
        <p:graphicFrame>
          <p:nvGraphicFramePr>
            <p:cNvPr id="39" name="Object 8"/>
            <p:cNvGraphicFramePr>
              <a:graphicFrameLocks noChangeAspect="1"/>
            </p:cNvGraphicFramePr>
            <p:nvPr/>
          </p:nvGraphicFramePr>
          <p:xfrm>
            <a:off x="6518275" y="5784850"/>
            <a:ext cx="1768475" cy="298450"/>
          </p:xfrm>
          <a:graphic>
            <a:graphicData uri="http://schemas.openxmlformats.org/presentationml/2006/ole">
              <p:oleObj spid="_x0000_s254981" name="Équation" r:id="rId7" imgW="1117440" imgH="228600" progId="Equation.3">
                <p:embed/>
              </p:oleObj>
            </a:graphicData>
          </a:graphic>
        </p:graphicFrame>
        <p:graphicFrame>
          <p:nvGraphicFramePr>
            <p:cNvPr id="40" name="Object 49"/>
            <p:cNvGraphicFramePr>
              <a:graphicFrameLocks noChangeAspect="1"/>
            </p:cNvGraphicFramePr>
            <p:nvPr/>
          </p:nvGraphicFramePr>
          <p:xfrm>
            <a:off x="6340475" y="5268913"/>
            <a:ext cx="822325" cy="298450"/>
          </p:xfrm>
          <a:graphic>
            <a:graphicData uri="http://schemas.openxmlformats.org/presentationml/2006/ole">
              <p:oleObj spid="_x0000_s254982" name="Équation" r:id="rId8" imgW="520560" imgH="228600" progId="Equation.3">
                <p:embed/>
              </p:oleObj>
            </a:graphicData>
          </a:graphic>
        </p:graphicFrame>
        <p:sp>
          <p:nvSpPr>
            <p:cNvPr id="44" name="Rectangle 43"/>
            <p:cNvSpPr/>
            <p:nvPr/>
          </p:nvSpPr>
          <p:spPr>
            <a:xfrm>
              <a:off x="6359525" y="5741988"/>
              <a:ext cx="2101850" cy="360362"/>
            </a:xfrm>
            <a:prstGeom prst="rect">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fr-FR"/>
            </a:p>
          </p:txBody>
        </p:sp>
      </p:grpSp>
      <p:sp>
        <p:nvSpPr>
          <p:cNvPr id="46" name="ZoneTexte 16"/>
          <p:cNvSpPr txBox="1">
            <a:spLocks noChangeArrowheads="1"/>
          </p:cNvSpPr>
          <p:nvPr/>
        </p:nvSpPr>
        <p:spPr bwMode="auto">
          <a:xfrm>
            <a:off x="1777055" y="3437187"/>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47" name="ZoneTexte 16"/>
          <p:cNvSpPr txBox="1">
            <a:spLocks noChangeArrowheads="1"/>
          </p:cNvSpPr>
          <p:nvPr/>
        </p:nvSpPr>
        <p:spPr bwMode="auto">
          <a:xfrm>
            <a:off x="1929455" y="3589587"/>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48" name="ZoneTexte 16"/>
          <p:cNvSpPr txBox="1">
            <a:spLocks noChangeArrowheads="1"/>
          </p:cNvSpPr>
          <p:nvPr/>
        </p:nvSpPr>
        <p:spPr bwMode="auto">
          <a:xfrm>
            <a:off x="2133611" y="3552215"/>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49" name="ZoneTexte 16"/>
          <p:cNvSpPr txBox="1">
            <a:spLocks noChangeArrowheads="1"/>
          </p:cNvSpPr>
          <p:nvPr/>
        </p:nvSpPr>
        <p:spPr bwMode="auto">
          <a:xfrm>
            <a:off x="2380897" y="3652859"/>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0" name="ZoneTexte 16"/>
          <p:cNvSpPr txBox="1">
            <a:spLocks noChangeArrowheads="1"/>
          </p:cNvSpPr>
          <p:nvPr/>
        </p:nvSpPr>
        <p:spPr bwMode="auto">
          <a:xfrm>
            <a:off x="2559175" y="3770755"/>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1" name="ZoneTexte 16"/>
          <p:cNvSpPr txBox="1">
            <a:spLocks noChangeArrowheads="1"/>
          </p:cNvSpPr>
          <p:nvPr/>
        </p:nvSpPr>
        <p:spPr bwMode="auto">
          <a:xfrm>
            <a:off x="2472915" y="3788007"/>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3" name="ZoneTexte 16"/>
          <p:cNvSpPr txBox="1">
            <a:spLocks noChangeArrowheads="1"/>
          </p:cNvSpPr>
          <p:nvPr/>
        </p:nvSpPr>
        <p:spPr bwMode="auto">
          <a:xfrm>
            <a:off x="2628183" y="3891519"/>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4" name="ZoneTexte 16"/>
          <p:cNvSpPr txBox="1">
            <a:spLocks noChangeArrowheads="1"/>
          </p:cNvSpPr>
          <p:nvPr/>
        </p:nvSpPr>
        <p:spPr bwMode="auto">
          <a:xfrm>
            <a:off x="2774825" y="3770755"/>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5" name="ZoneTexte 16"/>
          <p:cNvSpPr txBox="1">
            <a:spLocks noChangeArrowheads="1"/>
          </p:cNvSpPr>
          <p:nvPr/>
        </p:nvSpPr>
        <p:spPr bwMode="auto">
          <a:xfrm>
            <a:off x="2628183" y="3572357"/>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6" name="ZoneTexte 16"/>
          <p:cNvSpPr txBox="1">
            <a:spLocks noChangeArrowheads="1"/>
          </p:cNvSpPr>
          <p:nvPr/>
        </p:nvSpPr>
        <p:spPr bwMode="auto">
          <a:xfrm>
            <a:off x="2490167" y="3434341"/>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7" name="ZoneTexte 16"/>
          <p:cNvSpPr txBox="1">
            <a:spLocks noChangeArrowheads="1"/>
          </p:cNvSpPr>
          <p:nvPr/>
        </p:nvSpPr>
        <p:spPr bwMode="auto">
          <a:xfrm>
            <a:off x="2955971" y="3770755"/>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8" name="ZoneTexte 16"/>
          <p:cNvSpPr txBox="1">
            <a:spLocks noChangeArrowheads="1"/>
          </p:cNvSpPr>
          <p:nvPr/>
        </p:nvSpPr>
        <p:spPr bwMode="auto">
          <a:xfrm>
            <a:off x="3160127" y="3526359"/>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9" name="ZoneTexte 16"/>
          <p:cNvSpPr txBox="1">
            <a:spLocks noChangeArrowheads="1"/>
          </p:cNvSpPr>
          <p:nvPr/>
        </p:nvSpPr>
        <p:spPr bwMode="auto">
          <a:xfrm>
            <a:off x="2855349" y="3928913"/>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4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33</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Image 7" descr="SpectroElectronSETUP-position1.PNG"/>
          <p:cNvPicPr>
            <a:picLocks noChangeAspect="1"/>
          </p:cNvPicPr>
          <p:nvPr/>
        </p:nvPicPr>
        <p:blipFill>
          <a:blip r:embed="rId3"/>
          <a:srcRect/>
          <a:stretch>
            <a:fillRect/>
          </a:stretch>
        </p:blipFill>
        <p:spPr bwMode="auto">
          <a:xfrm>
            <a:off x="422275" y="1374775"/>
            <a:ext cx="5375275" cy="3937000"/>
          </a:xfrm>
          <a:prstGeom prst="rect">
            <a:avLst/>
          </a:prstGeom>
          <a:noFill/>
          <a:ln w="9525">
            <a:noFill/>
            <a:miter lim="800000"/>
            <a:headEnd/>
            <a:tailEnd/>
          </a:ln>
        </p:spPr>
      </p:pic>
      <p:sp>
        <p:nvSpPr>
          <p:cNvPr id="85002" name="ZoneTexte 16"/>
          <p:cNvSpPr txBox="1">
            <a:spLocks noChangeArrowheads="1"/>
          </p:cNvSpPr>
          <p:nvPr/>
        </p:nvSpPr>
        <p:spPr bwMode="auto">
          <a:xfrm>
            <a:off x="3675063" y="1709738"/>
            <a:ext cx="542925" cy="369887"/>
          </a:xfrm>
          <a:prstGeom prst="rect">
            <a:avLst/>
          </a:prstGeom>
          <a:noFill/>
          <a:ln w="9525">
            <a:noFill/>
            <a:miter lim="800000"/>
            <a:headEnd/>
            <a:tailEnd/>
          </a:ln>
        </p:spPr>
        <p:txBody>
          <a:bodyPr wrap="none">
            <a:spAutoFit/>
          </a:bodyPr>
          <a:lstStyle/>
          <a:p>
            <a:r>
              <a:rPr lang="fr-FR"/>
              <a:t>0°</a:t>
            </a:r>
          </a:p>
        </p:txBody>
      </p:sp>
      <p:grpSp>
        <p:nvGrpSpPr>
          <p:cNvPr id="29" name="Groupe 28"/>
          <p:cNvGrpSpPr/>
          <p:nvPr/>
        </p:nvGrpSpPr>
        <p:grpSpPr>
          <a:xfrm>
            <a:off x="5856288" y="1374774"/>
            <a:ext cx="2527506" cy="1698625"/>
            <a:chOff x="5856288" y="1374774"/>
            <a:chExt cx="2527506" cy="1698625"/>
          </a:xfrm>
        </p:grpSpPr>
        <p:pic>
          <p:nvPicPr>
            <p:cNvPr id="84996" name="Image 9" descr="LanexPosition1.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5856288" y="1374774"/>
              <a:ext cx="2527506" cy="1698625"/>
            </a:xfrm>
            <a:prstGeom prst="rect">
              <a:avLst/>
            </a:prstGeom>
            <a:noFill/>
            <a:ln w="9525">
              <a:noFill/>
              <a:miter lim="800000"/>
              <a:headEnd/>
              <a:tailEnd/>
            </a:ln>
          </p:spPr>
        </p:pic>
        <p:cxnSp>
          <p:nvCxnSpPr>
            <p:cNvPr id="17" name="Connecteur droit 16"/>
            <p:cNvCxnSpPr/>
            <p:nvPr/>
          </p:nvCxnSpPr>
          <p:spPr>
            <a:xfrm>
              <a:off x="7876032" y="1897888"/>
              <a:ext cx="0" cy="89814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1" name="Connecteur droit 20"/>
            <p:cNvCxnSpPr/>
            <p:nvPr/>
          </p:nvCxnSpPr>
          <p:spPr>
            <a:xfrm>
              <a:off x="6620256" y="1897888"/>
              <a:ext cx="0" cy="89909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30" name="Groupe 29"/>
          <p:cNvGrpSpPr/>
          <p:nvPr/>
        </p:nvGrpSpPr>
        <p:grpSpPr>
          <a:xfrm>
            <a:off x="5860426" y="3653461"/>
            <a:ext cx="2523368" cy="1573837"/>
            <a:chOff x="5860426" y="3653461"/>
            <a:chExt cx="2523368" cy="1573837"/>
          </a:xfrm>
        </p:grpSpPr>
        <p:pic>
          <p:nvPicPr>
            <p:cNvPr id="11" name="Image 10" descr="LanexPosition2.pn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5860426" y="3653461"/>
              <a:ext cx="2523368" cy="1573837"/>
            </a:xfrm>
            <a:prstGeom prst="rect">
              <a:avLst/>
            </a:prstGeom>
            <a:noFill/>
            <a:ln w="9525">
              <a:noFill/>
              <a:miter lim="800000"/>
              <a:headEnd/>
              <a:tailEnd/>
            </a:ln>
          </p:spPr>
        </p:pic>
        <p:cxnSp>
          <p:nvCxnSpPr>
            <p:cNvPr id="25" name="Connecteur droit 24"/>
            <p:cNvCxnSpPr/>
            <p:nvPr/>
          </p:nvCxnSpPr>
          <p:spPr>
            <a:xfrm>
              <a:off x="6620256" y="4096248"/>
              <a:ext cx="0" cy="86185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a:off x="7876032" y="4096248"/>
              <a:ext cx="0" cy="86090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4"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15"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34</a:t>
            </a:fld>
            <a:endParaRPr lang="fr-FR" dirty="0">
              <a:solidFill>
                <a:srgbClr val="002060"/>
              </a:solidFill>
            </a:endParaRPr>
          </a:p>
        </p:txBody>
      </p:sp>
      <p:sp>
        <p:nvSpPr>
          <p:cNvPr id="19" name="Rectangle 18"/>
          <p:cNvSpPr/>
          <p:nvPr/>
        </p:nvSpPr>
        <p:spPr>
          <a:xfrm>
            <a:off x="3544253" y="3039815"/>
            <a:ext cx="710669" cy="124376"/>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dirty="0" err="1" smtClean="0">
                <a:solidFill>
                  <a:srgbClr val="002060"/>
                </a:solidFill>
              </a:rPr>
              <a:t>Lanex</a:t>
            </a:r>
            <a:endParaRPr lang="fr-FR" sz="1000" dirty="0">
              <a:solidFill>
                <a:srgbClr val="002060"/>
              </a:solidFill>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Image 7" descr="SpectroElectronSETUP-position1.PNG"/>
          <p:cNvPicPr>
            <a:picLocks noChangeAspect="1"/>
          </p:cNvPicPr>
          <p:nvPr/>
        </p:nvPicPr>
        <p:blipFill>
          <a:blip r:embed="rId3"/>
          <a:srcRect/>
          <a:stretch>
            <a:fillRect/>
          </a:stretch>
        </p:blipFill>
        <p:spPr bwMode="auto">
          <a:xfrm>
            <a:off x="422275" y="1374775"/>
            <a:ext cx="5375275" cy="3937000"/>
          </a:xfrm>
          <a:prstGeom prst="rect">
            <a:avLst/>
          </a:prstGeom>
          <a:noFill/>
          <a:ln w="9525">
            <a:noFill/>
            <a:miter lim="800000"/>
            <a:headEnd/>
            <a:tailEnd/>
          </a:ln>
        </p:spPr>
      </p:pic>
      <p:pic>
        <p:nvPicPr>
          <p:cNvPr id="9" name="Image 8" descr="SpectroElectronSETUP-position2.PNG"/>
          <p:cNvPicPr>
            <a:picLocks noChangeAspect="1"/>
          </p:cNvPicPr>
          <p:nvPr/>
        </p:nvPicPr>
        <p:blipFill>
          <a:blip r:embed="rId4"/>
          <a:srcRect/>
          <a:stretch>
            <a:fillRect/>
          </a:stretch>
        </p:blipFill>
        <p:spPr bwMode="auto">
          <a:xfrm>
            <a:off x="422275" y="1374774"/>
            <a:ext cx="5375275" cy="3937000"/>
          </a:xfrm>
          <a:prstGeom prst="rect">
            <a:avLst/>
          </a:prstGeom>
          <a:noFill/>
          <a:ln w="9525">
            <a:noFill/>
            <a:miter lim="800000"/>
            <a:headEnd/>
            <a:tailEnd/>
          </a:ln>
        </p:spPr>
      </p:pic>
      <p:sp>
        <p:nvSpPr>
          <p:cNvPr id="85002" name="ZoneTexte 16"/>
          <p:cNvSpPr txBox="1">
            <a:spLocks noChangeArrowheads="1"/>
          </p:cNvSpPr>
          <p:nvPr/>
        </p:nvSpPr>
        <p:spPr bwMode="auto">
          <a:xfrm>
            <a:off x="3675063" y="1709738"/>
            <a:ext cx="542925" cy="369887"/>
          </a:xfrm>
          <a:prstGeom prst="rect">
            <a:avLst/>
          </a:prstGeom>
          <a:noFill/>
          <a:ln w="9525">
            <a:noFill/>
            <a:miter lim="800000"/>
            <a:headEnd/>
            <a:tailEnd/>
          </a:ln>
        </p:spPr>
        <p:txBody>
          <a:bodyPr wrap="none">
            <a:spAutoFit/>
          </a:bodyPr>
          <a:lstStyle/>
          <a:p>
            <a:r>
              <a:rPr lang="fr-FR"/>
              <a:t>0°</a:t>
            </a:r>
          </a:p>
        </p:txBody>
      </p:sp>
      <p:grpSp>
        <p:nvGrpSpPr>
          <p:cNvPr id="2" name="Groupe 28"/>
          <p:cNvGrpSpPr/>
          <p:nvPr/>
        </p:nvGrpSpPr>
        <p:grpSpPr>
          <a:xfrm>
            <a:off x="5856288" y="1374774"/>
            <a:ext cx="2527506" cy="1698625"/>
            <a:chOff x="5856288" y="1374774"/>
            <a:chExt cx="2527506" cy="1698625"/>
          </a:xfrm>
        </p:grpSpPr>
        <p:pic>
          <p:nvPicPr>
            <p:cNvPr id="84996" name="Image 9" descr="LanexPosition1.pn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5856288" y="1374774"/>
              <a:ext cx="2527506" cy="1698625"/>
            </a:xfrm>
            <a:prstGeom prst="rect">
              <a:avLst/>
            </a:prstGeom>
            <a:noFill/>
            <a:ln w="9525">
              <a:noFill/>
              <a:miter lim="800000"/>
              <a:headEnd/>
              <a:tailEnd/>
            </a:ln>
          </p:spPr>
        </p:pic>
        <p:cxnSp>
          <p:nvCxnSpPr>
            <p:cNvPr id="17" name="Connecteur droit 16"/>
            <p:cNvCxnSpPr/>
            <p:nvPr/>
          </p:nvCxnSpPr>
          <p:spPr>
            <a:xfrm>
              <a:off x="7876032" y="1897888"/>
              <a:ext cx="0" cy="89814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1" name="Connecteur droit 20"/>
            <p:cNvCxnSpPr/>
            <p:nvPr/>
          </p:nvCxnSpPr>
          <p:spPr>
            <a:xfrm>
              <a:off x="6620256" y="1897888"/>
              <a:ext cx="0" cy="89909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3" name="Groupe 29"/>
          <p:cNvGrpSpPr/>
          <p:nvPr/>
        </p:nvGrpSpPr>
        <p:grpSpPr>
          <a:xfrm>
            <a:off x="5860426" y="3653461"/>
            <a:ext cx="2523368" cy="1573837"/>
            <a:chOff x="5860426" y="3653461"/>
            <a:chExt cx="2523368" cy="1573837"/>
          </a:xfrm>
        </p:grpSpPr>
        <p:pic>
          <p:nvPicPr>
            <p:cNvPr id="11" name="Image 10" descr="LanexPosition2.pn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5860426" y="3653461"/>
              <a:ext cx="2523368" cy="1573837"/>
            </a:xfrm>
            <a:prstGeom prst="rect">
              <a:avLst/>
            </a:prstGeom>
            <a:noFill/>
            <a:ln w="9525">
              <a:noFill/>
              <a:miter lim="800000"/>
              <a:headEnd/>
              <a:tailEnd/>
            </a:ln>
          </p:spPr>
        </p:pic>
        <p:cxnSp>
          <p:nvCxnSpPr>
            <p:cNvPr id="25" name="Connecteur droit 24"/>
            <p:cNvCxnSpPr/>
            <p:nvPr/>
          </p:nvCxnSpPr>
          <p:spPr>
            <a:xfrm>
              <a:off x="6620256" y="4096248"/>
              <a:ext cx="0" cy="86185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a:off x="7876032" y="4096248"/>
              <a:ext cx="0" cy="86090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3" name="ZoneTexte 12"/>
          <p:cNvSpPr txBox="1"/>
          <p:nvPr/>
        </p:nvSpPr>
        <p:spPr>
          <a:xfrm>
            <a:off x="2503488" y="5534025"/>
            <a:ext cx="4573688" cy="923330"/>
          </a:xfrm>
          <a:prstGeom prst="rect">
            <a:avLst/>
          </a:prstGeom>
          <a:noFill/>
        </p:spPr>
        <p:txBody>
          <a:bodyPr wrap="none" rtlCol="0">
            <a:spAutoFit/>
          </a:bodyPr>
          <a:lstStyle/>
          <a:p>
            <a:pPr>
              <a:buFont typeface="Wingdings" pitchFamily="2" charset="2"/>
              <a:buChar char="Ø"/>
            </a:pPr>
            <a:r>
              <a:rPr lang="fr-FR" dirty="0" smtClean="0">
                <a:solidFill>
                  <a:srgbClr val="002060"/>
                </a:solidFill>
              </a:rPr>
              <a:t> Interaction laser-électrons dans le vide ?</a:t>
            </a:r>
          </a:p>
          <a:p>
            <a:endParaRPr lang="fr-FR" dirty="0" smtClean="0">
              <a:solidFill>
                <a:srgbClr val="002060"/>
              </a:solidFill>
            </a:endParaRPr>
          </a:p>
          <a:p>
            <a:pPr>
              <a:buFont typeface="Wingdings" pitchFamily="2" charset="2"/>
              <a:buChar char="Ø"/>
            </a:pPr>
            <a:r>
              <a:rPr lang="fr-FR" dirty="0" smtClean="0">
                <a:solidFill>
                  <a:srgbClr val="002060"/>
                </a:solidFill>
              </a:rPr>
              <a:t> Modélisation ?</a:t>
            </a:r>
            <a:endParaRPr lang="fr-FR" dirty="0">
              <a:solidFill>
                <a:srgbClr val="002060"/>
              </a:solidFill>
            </a:endParaRPr>
          </a:p>
        </p:txBody>
      </p:sp>
      <p:sp>
        <p:nvSpPr>
          <p:cNvPr id="14"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15"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35</a:t>
            </a:fld>
            <a:endParaRPr lang="fr-FR" dirty="0">
              <a:solidFill>
                <a:srgbClr val="002060"/>
              </a:solidFill>
            </a:endParaRPr>
          </a:p>
        </p:txBody>
      </p:sp>
      <p:sp>
        <p:nvSpPr>
          <p:cNvPr id="20" name="Rectangle 19"/>
          <p:cNvSpPr/>
          <p:nvPr/>
        </p:nvSpPr>
        <p:spPr>
          <a:xfrm rot="2727997">
            <a:off x="3535627" y="3091571"/>
            <a:ext cx="710669" cy="124376"/>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dirty="0" err="1" smtClean="0">
                <a:solidFill>
                  <a:srgbClr val="002060"/>
                </a:solidFill>
              </a:rPr>
              <a:t>Lanex</a:t>
            </a:r>
            <a:endParaRPr lang="fr-FR" sz="1000" dirty="0">
              <a:solidFill>
                <a:srgbClr val="002060"/>
              </a:solidFill>
            </a:endParaRP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9040" y="1404295"/>
            <a:ext cx="3865161" cy="369332"/>
          </a:xfrm>
          <a:prstGeom prst="rect">
            <a:avLst/>
          </a:prstGeom>
          <a:noFill/>
        </p:spPr>
        <p:txBody>
          <a:bodyPr wrap="none" rtlCol="0">
            <a:spAutoFit/>
          </a:bodyPr>
          <a:lstStyle/>
          <a:p>
            <a:r>
              <a:rPr lang="fr-FR" dirty="0" smtClean="0">
                <a:solidFill>
                  <a:srgbClr val="002060"/>
                </a:solidFill>
              </a:rPr>
              <a:t>Origine de la force </a:t>
            </a:r>
            <a:r>
              <a:rPr lang="fr-FR" dirty="0" err="1" smtClean="0">
                <a:solidFill>
                  <a:srgbClr val="002060"/>
                </a:solidFill>
              </a:rPr>
              <a:t>pondéromotrice</a:t>
            </a:r>
            <a:r>
              <a:rPr lang="fr-FR" dirty="0" smtClean="0">
                <a:solidFill>
                  <a:srgbClr val="002060"/>
                </a:solidFill>
              </a:rPr>
              <a:t> :</a:t>
            </a:r>
            <a:endParaRPr lang="fr-FR" dirty="0">
              <a:solidFill>
                <a:srgbClr val="002060"/>
              </a:solidFill>
            </a:endParaRPr>
          </a:p>
        </p:txBody>
      </p:sp>
      <p:pic>
        <p:nvPicPr>
          <p:cNvPr id="6" name="Image 5" descr="EquationMaxwell.PNG"/>
          <p:cNvPicPr>
            <a:picLocks noChangeAspect="1"/>
          </p:cNvPicPr>
          <p:nvPr/>
        </p:nvPicPr>
        <p:blipFill>
          <a:blip r:embed="rId5">
            <a:clrChange>
              <a:clrFrom>
                <a:srgbClr val="FFFFFF"/>
              </a:clrFrom>
              <a:clrTo>
                <a:srgbClr val="FFFFFF">
                  <a:alpha val="0"/>
                </a:srgbClr>
              </a:clrTo>
            </a:clrChange>
          </a:blip>
          <a:stretch>
            <a:fillRect/>
          </a:stretch>
        </p:blipFill>
        <p:spPr>
          <a:xfrm>
            <a:off x="100377" y="2111122"/>
            <a:ext cx="3760637" cy="2564071"/>
          </a:xfrm>
          <a:prstGeom prst="rect">
            <a:avLst/>
          </a:prstGeom>
        </p:spPr>
      </p:pic>
      <p:sp>
        <p:nvSpPr>
          <p:cNvPr id="7" name="ZoneTexte 6"/>
          <p:cNvSpPr txBox="1"/>
          <p:nvPr/>
        </p:nvSpPr>
        <p:spPr>
          <a:xfrm>
            <a:off x="417443" y="1723391"/>
            <a:ext cx="3443571" cy="338554"/>
          </a:xfrm>
          <a:prstGeom prst="rect">
            <a:avLst/>
          </a:prstGeom>
          <a:noFill/>
        </p:spPr>
        <p:txBody>
          <a:bodyPr wrap="none" rtlCol="0">
            <a:spAutoFit/>
          </a:bodyPr>
          <a:lstStyle/>
          <a:p>
            <a:r>
              <a:rPr lang="fr-FR" sz="1600" i="1" dirty="0" smtClean="0">
                <a:solidFill>
                  <a:srgbClr val="002060"/>
                </a:solidFill>
              </a:rPr>
              <a:t>Equations de Maxwell dans le vide</a:t>
            </a:r>
            <a:endParaRPr lang="fr-FR" sz="1600" i="1" dirty="0">
              <a:solidFill>
                <a:srgbClr val="002060"/>
              </a:solidFill>
            </a:endParaRPr>
          </a:p>
        </p:txBody>
      </p:sp>
      <p:pic>
        <p:nvPicPr>
          <p:cNvPr id="8" name="elecbeforepulse.mov">
            <a:hlinkClick r:id="" action="ppaction://media"/>
          </p:cNvPr>
          <p:cNvPicPr>
            <a:picLocks noRot="1" noChangeAspect="1"/>
          </p:cNvPicPr>
          <p:nvPr>
            <a:videoFile r:link="rId2"/>
          </p:nvPr>
        </p:nvPicPr>
        <p:blipFill>
          <a:blip r:embed="rId6"/>
          <a:srcRect/>
          <a:stretch>
            <a:fillRect/>
          </a:stretch>
        </p:blipFill>
        <p:spPr bwMode="auto">
          <a:xfrm>
            <a:off x="8491537" y="5350265"/>
            <a:ext cx="647700" cy="485775"/>
          </a:xfrm>
          <a:prstGeom prst="rect">
            <a:avLst/>
          </a:prstGeom>
          <a:noFill/>
          <a:ln w="9525">
            <a:noFill/>
            <a:miter lim="800000"/>
            <a:headEnd/>
            <a:tailEnd/>
          </a:ln>
        </p:spPr>
      </p:pic>
      <p:pic>
        <p:nvPicPr>
          <p:cNvPr id="9" name="elecinpulse.mov">
            <a:hlinkClick r:id="" action="ppaction://media"/>
          </p:cNvPr>
          <p:cNvPicPr>
            <a:picLocks noRot="1" noChangeAspect="1"/>
          </p:cNvPicPr>
          <p:nvPr>
            <a:videoFile r:link="rId3"/>
          </p:nvPr>
        </p:nvPicPr>
        <p:blipFill>
          <a:blip r:embed="rId6"/>
          <a:srcRect/>
          <a:stretch>
            <a:fillRect/>
          </a:stretch>
        </p:blipFill>
        <p:spPr bwMode="auto">
          <a:xfrm>
            <a:off x="8491537" y="1576170"/>
            <a:ext cx="652463" cy="485775"/>
          </a:xfrm>
          <a:prstGeom prst="rect">
            <a:avLst/>
          </a:prstGeom>
          <a:noFill/>
          <a:ln w="9525">
            <a:noFill/>
            <a:miter lim="800000"/>
            <a:headEnd/>
            <a:tailEnd/>
          </a:ln>
        </p:spPr>
      </p:pic>
      <p:pic>
        <p:nvPicPr>
          <p:cNvPr id="10" name="Image 9" descr="PonderoIllustration.PNG"/>
          <p:cNvPicPr>
            <a:picLocks noChangeAspect="1"/>
          </p:cNvPicPr>
          <p:nvPr/>
        </p:nvPicPr>
        <p:blipFill>
          <a:blip r:embed="rId7">
            <a:clrChange>
              <a:clrFrom>
                <a:srgbClr val="FFFFFF"/>
              </a:clrFrom>
              <a:clrTo>
                <a:srgbClr val="FFFFFF">
                  <a:alpha val="0"/>
                </a:srgbClr>
              </a:clrTo>
            </a:clrChange>
          </a:blip>
          <a:stretch>
            <a:fillRect/>
          </a:stretch>
        </p:blipFill>
        <p:spPr>
          <a:xfrm>
            <a:off x="4009331" y="2209166"/>
            <a:ext cx="3212556" cy="2635754"/>
          </a:xfrm>
          <a:prstGeom prst="rect">
            <a:avLst/>
          </a:prstGeom>
        </p:spPr>
      </p:pic>
      <p:cxnSp>
        <p:nvCxnSpPr>
          <p:cNvPr id="12" name="Connecteur droit avec flèche 11"/>
          <p:cNvCxnSpPr>
            <a:stCxn id="9" idx="1"/>
          </p:cNvCxnSpPr>
          <p:nvPr/>
        </p:nvCxnSpPr>
        <p:spPr>
          <a:xfrm flipH="1">
            <a:off x="5146766" y="1819058"/>
            <a:ext cx="3344771" cy="1590348"/>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18" name="ZoneTexte 17"/>
          <p:cNvSpPr txBox="1"/>
          <p:nvPr/>
        </p:nvSpPr>
        <p:spPr>
          <a:xfrm>
            <a:off x="4826310" y="4800541"/>
            <a:ext cx="3044424" cy="584775"/>
          </a:xfrm>
          <a:prstGeom prst="rect">
            <a:avLst/>
          </a:prstGeom>
          <a:noFill/>
        </p:spPr>
        <p:txBody>
          <a:bodyPr wrap="none" rtlCol="0">
            <a:spAutoFit/>
          </a:bodyPr>
          <a:lstStyle/>
          <a:p>
            <a:pPr algn="ctr"/>
            <a:r>
              <a:rPr lang="fr-FR" sz="1600" dirty="0" smtClean="0">
                <a:solidFill>
                  <a:srgbClr val="002060"/>
                </a:solidFill>
              </a:rPr>
              <a:t>Force </a:t>
            </a:r>
            <a:r>
              <a:rPr lang="fr-FR" sz="1600" dirty="0" err="1" smtClean="0">
                <a:solidFill>
                  <a:srgbClr val="002060"/>
                </a:solidFill>
              </a:rPr>
              <a:t>pondéromotrice</a:t>
            </a:r>
            <a:r>
              <a:rPr lang="fr-FR" sz="1600" dirty="0" smtClean="0">
                <a:solidFill>
                  <a:srgbClr val="002060"/>
                </a:solidFill>
              </a:rPr>
              <a:t> : </a:t>
            </a:r>
          </a:p>
          <a:p>
            <a:pPr algn="ctr"/>
            <a:r>
              <a:rPr lang="fr-FR" sz="1600" dirty="0" smtClean="0">
                <a:solidFill>
                  <a:srgbClr val="002060"/>
                </a:solidFill>
              </a:rPr>
              <a:t>Indépendante de la polarisation</a:t>
            </a:r>
            <a:endParaRPr lang="fr-FR" sz="1600" dirty="0">
              <a:solidFill>
                <a:srgbClr val="002060"/>
              </a:solidFill>
            </a:endParaRPr>
          </a:p>
        </p:txBody>
      </p:sp>
      <p:grpSp>
        <p:nvGrpSpPr>
          <p:cNvPr id="24" name="Groupe 23"/>
          <p:cNvGrpSpPr/>
          <p:nvPr/>
        </p:nvGrpSpPr>
        <p:grpSpPr>
          <a:xfrm>
            <a:off x="2294093" y="2204866"/>
            <a:ext cx="1262270" cy="1370665"/>
            <a:chOff x="2912165" y="2257118"/>
            <a:chExt cx="1262270" cy="1370665"/>
          </a:xfrm>
        </p:grpSpPr>
        <p:sp>
          <p:nvSpPr>
            <p:cNvPr id="19" name="Rectangle 18"/>
            <p:cNvSpPr/>
            <p:nvPr/>
          </p:nvSpPr>
          <p:spPr>
            <a:xfrm>
              <a:off x="2912165" y="2257118"/>
              <a:ext cx="1262270" cy="13706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1" name="Connecteur droit 20"/>
            <p:cNvCxnSpPr/>
            <p:nvPr/>
          </p:nvCxnSpPr>
          <p:spPr>
            <a:xfrm>
              <a:off x="2912165" y="2257118"/>
              <a:ext cx="1262270" cy="137066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flipH="1">
              <a:off x="2912165" y="2257118"/>
              <a:ext cx="1262270" cy="137066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2" name="Groupe 21"/>
          <p:cNvGrpSpPr/>
          <p:nvPr/>
        </p:nvGrpSpPr>
        <p:grpSpPr>
          <a:xfrm>
            <a:off x="5044412" y="5350265"/>
            <a:ext cx="2593829" cy="1070955"/>
            <a:chOff x="1580606" y="5094714"/>
            <a:chExt cx="2593829" cy="1070955"/>
          </a:xfrm>
        </p:grpSpPr>
        <p:sp>
          <p:nvSpPr>
            <p:cNvPr id="20" name="Rectangle 19"/>
            <p:cNvSpPr/>
            <p:nvPr/>
          </p:nvSpPr>
          <p:spPr>
            <a:xfrm>
              <a:off x="1580606" y="5094714"/>
              <a:ext cx="2593829" cy="10709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2050" name="Object 23"/>
            <p:cNvGraphicFramePr>
              <a:graphicFrameLocks noChangeAspect="1"/>
            </p:cNvGraphicFramePr>
            <p:nvPr/>
          </p:nvGraphicFramePr>
          <p:xfrm>
            <a:off x="1764490" y="5212281"/>
            <a:ext cx="2295350" cy="866085"/>
          </p:xfrm>
          <a:graphic>
            <a:graphicData uri="http://schemas.openxmlformats.org/presentationml/2006/ole">
              <p:oleObj spid="_x0000_s256002" name="Équation" r:id="rId8" imgW="1143000" imgH="431640" progId="Equation.3">
                <p:embed/>
              </p:oleObj>
            </a:graphicData>
          </a:graphic>
        </p:graphicFrame>
      </p:grpSp>
      <p:sp>
        <p:nvSpPr>
          <p:cNvPr id="25" name="ZoneTexte 24"/>
          <p:cNvSpPr txBox="1"/>
          <p:nvPr/>
        </p:nvSpPr>
        <p:spPr>
          <a:xfrm>
            <a:off x="4364144" y="1579698"/>
            <a:ext cx="3365538" cy="338554"/>
          </a:xfrm>
          <a:prstGeom prst="rect">
            <a:avLst/>
          </a:prstGeom>
          <a:noFill/>
        </p:spPr>
        <p:txBody>
          <a:bodyPr wrap="none" rtlCol="0">
            <a:spAutoFit/>
          </a:bodyPr>
          <a:lstStyle/>
          <a:p>
            <a:pPr algn="ctr"/>
            <a:r>
              <a:rPr lang="fr-FR" sz="1600" dirty="0" smtClean="0">
                <a:solidFill>
                  <a:srgbClr val="002060"/>
                </a:solidFill>
              </a:rPr>
              <a:t>VLA = ‘Vacuum Laser </a:t>
            </a:r>
            <a:r>
              <a:rPr lang="fr-FR" sz="1600" dirty="0" err="1" smtClean="0">
                <a:solidFill>
                  <a:srgbClr val="002060"/>
                </a:solidFill>
              </a:rPr>
              <a:t>Accerelation</a:t>
            </a:r>
            <a:r>
              <a:rPr lang="fr-FR" sz="1600" dirty="0" smtClean="0">
                <a:solidFill>
                  <a:srgbClr val="002060"/>
                </a:solidFill>
              </a:rPr>
              <a:t>’</a:t>
            </a:r>
            <a:endParaRPr lang="fr-FR" sz="1600" dirty="0">
              <a:solidFill>
                <a:srgbClr val="002060"/>
              </a:solidFill>
            </a:endParaRPr>
          </a:p>
        </p:txBody>
      </p:sp>
      <p:sp>
        <p:nvSpPr>
          <p:cNvPr id="26" name="Rectangle 36"/>
          <p:cNvSpPr>
            <a:spLocks noChangeArrowheads="1"/>
          </p:cNvSpPr>
          <p:nvPr/>
        </p:nvSpPr>
        <p:spPr bwMode="auto">
          <a:xfrm>
            <a:off x="4427653" y="1928759"/>
            <a:ext cx="3776547" cy="369332"/>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smtClean="0">
                <a:solidFill>
                  <a:schemeClr val="accent4"/>
                </a:solidFill>
                <a:latin typeface="+mj-lt"/>
                <a:ea typeface="Century Gothic" charset="0"/>
                <a:cs typeface="Arial" pitchFamily="34" charset="0"/>
              </a:rPr>
              <a:t>Thévenet</a:t>
            </a:r>
            <a:r>
              <a:rPr lang="en-US" b="1" dirty="0" smtClean="0">
                <a:solidFill>
                  <a:schemeClr val="accent4"/>
                </a:solidFill>
                <a:latin typeface="+mj-lt"/>
                <a:ea typeface="Century Gothic" charset="0"/>
                <a:cs typeface="Arial" pitchFamily="34" charset="0"/>
              </a:rPr>
              <a:t>, Leblanc</a:t>
            </a:r>
            <a:r>
              <a:rPr lang="en-US" b="1" dirty="0">
                <a:solidFill>
                  <a:schemeClr val="accent4"/>
                </a:solidFill>
                <a:latin typeface="+mj-lt"/>
                <a:ea typeface="Century Gothic" charset="0"/>
                <a:cs typeface="Arial" pitchFamily="34" charset="0"/>
              </a:rPr>
              <a:t>, </a:t>
            </a:r>
            <a:r>
              <a:rPr lang="en-US" b="1" i="1" dirty="0" smtClean="0">
                <a:solidFill>
                  <a:schemeClr val="accent4"/>
                </a:solidFill>
                <a:latin typeface="+mj-lt"/>
                <a:ea typeface="Century Gothic" charset="0"/>
                <a:cs typeface="Arial" pitchFamily="34" charset="0"/>
              </a:rPr>
              <a:t>Nat. </a:t>
            </a:r>
            <a:r>
              <a:rPr lang="en-US" b="1" i="1" dirty="0">
                <a:solidFill>
                  <a:schemeClr val="accent4"/>
                </a:solidFill>
                <a:latin typeface="+mj-lt"/>
                <a:ea typeface="Century Gothic" charset="0"/>
                <a:cs typeface="Arial" pitchFamily="34" charset="0"/>
              </a:rPr>
              <a:t>Phys. </a:t>
            </a:r>
            <a:r>
              <a:rPr lang="en-US" b="1" dirty="0">
                <a:solidFill>
                  <a:schemeClr val="accent4"/>
                </a:solidFill>
                <a:latin typeface="+mj-lt"/>
                <a:ea typeface="Century Gothic" charset="0"/>
                <a:cs typeface="Arial" pitchFamily="34" charset="0"/>
              </a:rPr>
              <a:t>(2015) </a:t>
            </a:r>
          </a:p>
        </p:txBody>
      </p:sp>
      <p:cxnSp>
        <p:nvCxnSpPr>
          <p:cNvPr id="29" name="Connecteur droit avec flèche 28"/>
          <p:cNvCxnSpPr/>
          <p:nvPr/>
        </p:nvCxnSpPr>
        <p:spPr>
          <a:xfrm flipV="1">
            <a:off x="2090057" y="3474721"/>
            <a:ext cx="3474720" cy="2145729"/>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0" name="ZoneTexte 29"/>
          <p:cNvSpPr txBox="1"/>
          <p:nvPr/>
        </p:nvSpPr>
        <p:spPr>
          <a:xfrm rot="19681470">
            <a:off x="2316400" y="4615875"/>
            <a:ext cx="1608133" cy="369332"/>
          </a:xfrm>
          <a:prstGeom prst="rect">
            <a:avLst/>
          </a:prstGeom>
          <a:noFill/>
        </p:spPr>
        <p:txBody>
          <a:bodyPr wrap="none" rtlCol="0">
            <a:spAutoFit/>
          </a:bodyPr>
          <a:lstStyle/>
          <a:p>
            <a:r>
              <a:rPr lang="fr-FR" dirty="0" smtClean="0"/>
              <a:t>Propagation z</a:t>
            </a:r>
            <a:endParaRPr lang="fr-FR" dirty="0"/>
          </a:p>
        </p:txBody>
      </p:sp>
      <p:sp>
        <p:nvSpPr>
          <p:cNvPr id="31" name="Rectangle 30"/>
          <p:cNvSpPr/>
          <p:nvPr/>
        </p:nvSpPr>
        <p:spPr>
          <a:xfrm>
            <a:off x="520597" y="5295685"/>
            <a:ext cx="3138920" cy="112553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2" name="ZoneTexte 31"/>
          <p:cNvSpPr txBox="1"/>
          <p:nvPr/>
        </p:nvSpPr>
        <p:spPr>
          <a:xfrm>
            <a:off x="713904" y="5323268"/>
            <a:ext cx="2537874" cy="1077218"/>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5041 particules test</a:t>
            </a:r>
          </a:p>
          <a:p>
            <a:pPr>
              <a:buFont typeface="Wingdings" pitchFamily="2" charset="2"/>
              <a:buChar char="Ø"/>
            </a:pPr>
            <a:r>
              <a:rPr lang="fr-FR" sz="1600" dirty="0" smtClean="0">
                <a:solidFill>
                  <a:srgbClr val="002060"/>
                </a:solidFill>
              </a:rPr>
              <a:t> injection  v = 0, t=0</a:t>
            </a:r>
          </a:p>
          <a:p>
            <a:pPr>
              <a:buFont typeface="Wingdings" pitchFamily="2" charset="2"/>
              <a:buChar char="Ø"/>
            </a:pPr>
            <a:r>
              <a:rPr lang="fr-FR" sz="1600" dirty="0" smtClean="0">
                <a:solidFill>
                  <a:srgbClr val="002060"/>
                </a:solidFill>
              </a:rPr>
              <a:t> réparties cylindre w0,Zr</a:t>
            </a:r>
          </a:p>
          <a:p>
            <a:pPr>
              <a:buFont typeface="Wingdings" pitchFamily="2" charset="2"/>
              <a:buChar char="Ø"/>
            </a:pPr>
            <a:r>
              <a:rPr lang="fr-FR" sz="1600" dirty="0" smtClean="0">
                <a:solidFill>
                  <a:srgbClr val="002060"/>
                </a:solidFill>
              </a:rPr>
              <a:t> a0=1</a:t>
            </a:r>
          </a:p>
        </p:txBody>
      </p:sp>
      <p:cxnSp>
        <p:nvCxnSpPr>
          <p:cNvPr id="34" name="Connecteur droit avec flèche 33"/>
          <p:cNvCxnSpPr/>
          <p:nvPr/>
        </p:nvCxnSpPr>
        <p:spPr>
          <a:xfrm flipH="1" flipV="1">
            <a:off x="6140450" y="3971109"/>
            <a:ext cx="2351087" cy="1379156"/>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27"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8"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36</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8"/>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8"/>
                                        </p:tgtEl>
                                      </p:cBhvr>
                                    </p:cmd>
                                  </p:childTnLst>
                                </p:cTn>
                              </p:par>
                            </p:childTnLst>
                          </p:cTn>
                        </p:par>
                      </p:childTnLst>
                    </p:cTn>
                  </p:par>
                </p:childTnLst>
              </p:cTn>
              <p:nextCondLst>
                <p:cond evt="onClick" delay="0">
                  <p:tgtEl>
                    <p:spTgt spid="8"/>
                  </p:tgtEl>
                </p:cond>
              </p:nextCondLst>
            </p:seq>
            <p:seq concurrent="1" nextAc="seek">
              <p:cTn id="46" restart="whenNotActive" fill="hold" evtFilter="cancelBubble" nodeType="interactiveSeq">
                <p:stCondLst>
                  <p:cond evt="onClick" delay="0">
                    <p:tgtEl>
                      <p:spTgt spid="9"/>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9"/>
                                        </p:tgtEl>
                                      </p:cBhvr>
                                    </p:cmd>
                                  </p:childTnLst>
                                </p:cTn>
                              </p:par>
                            </p:childTnLst>
                          </p:cTn>
                        </p:par>
                      </p:childTnLst>
                    </p:cTn>
                  </p:par>
                </p:childTnLst>
              </p:cTn>
              <p:nextCondLst>
                <p:cond evt="onClick" delay="0">
                  <p:tgtEl>
                    <p:spTgt spid="9"/>
                  </p:tgtEl>
                </p:cond>
              </p:nextCondLst>
            </p:seq>
            <p:video fullScrn="1">
              <p:cMediaNode>
                <p:cTn id="51" fill="hold" display="0">
                  <p:stCondLst>
                    <p:cond delay="indefinite"/>
                  </p:stCondLst>
                  <p:endCondLst>
                    <p:cond evt="onNext" delay="0">
                      <p:tgtEl>
                        <p:sldTgt/>
                      </p:tgtEl>
                    </p:cond>
                    <p:cond evt="onPrev" delay="0">
                      <p:tgtEl>
                        <p:sldTgt/>
                      </p:tgtEl>
                    </p:cond>
                  </p:endCondLst>
                </p:cTn>
                <p:tgtEl>
                  <p:spTgt spid="8"/>
                </p:tgtEl>
              </p:cMediaNode>
            </p:video>
            <p:video fullScrn="1">
              <p:cMediaNode>
                <p:cTn id="52" fill="hold" display="0">
                  <p:stCondLst>
                    <p:cond delay="indefinite"/>
                  </p:stCondLst>
                  <p:endCondLst>
                    <p:cond evt="onNext" delay="0">
                      <p:tgtEl>
                        <p:sldTgt/>
                      </p:tgtEl>
                    </p:cond>
                    <p:cond evt="onPrev" delay="0">
                      <p:tgtEl>
                        <p:sldTgt/>
                      </p:tgtEl>
                    </p:cond>
                  </p:endCondLst>
                </p:cTn>
                <p:tgtEl>
                  <p:spTgt spid="9"/>
                </p:tgtEl>
              </p:cMediaNode>
            </p:video>
          </p:childTnLst>
        </p:cTn>
      </p:par>
    </p:tnLst>
    <p:bldLst>
      <p:bldP spid="18" grpId="0"/>
      <p:bldP spid="25" grpId="0"/>
      <p:bldP spid="26" grpId="0" animBg="1"/>
      <p:bldP spid="30" grpId="0"/>
      <p:bldP spid="31" grpId="0" animBg="1"/>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Image 28" descr="pump-probeCharge.PN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5456238" y="1454694"/>
            <a:ext cx="3592512" cy="2125663"/>
          </a:xfrm>
          <a:prstGeom prst="rect">
            <a:avLst/>
          </a:prstGeom>
          <a:noFill/>
          <a:ln w="9525">
            <a:noFill/>
            <a:miter lim="800000"/>
            <a:headEnd/>
            <a:tailEnd/>
          </a:ln>
        </p:spPr>
      </p:pic>
      <p:graphicFrame>
        <p:nvGraphicFramePr>
          <p:cNvPr id="2050" name="Object 2"/>
          <p:cNvGraphicFramePr>
            <a:graphicFrameLocks noChangeAspect="1"/>
          </p:cNvGraphicFramePr>
          <p:nvPr/>
        </p:nvGraphicFramePr>
        <p:xfrm>
          <a:off x="6889750" y="1073694"/>
          <a:ext cx="957262" cy="407987"/>
        </p:xfrm>
        <a:graphic>
          <a:graphicData uri="http://schemas.openxmlformats.org/presentationml/2006/ole">
            <p:oleObj spid="_x0000_s30722" name="Équation" r:id="rId4" imgW="533160" imgH="228600" progId="Equation.3">
              <p:embed/>
            </p:oleObj>
          </a:graphicData>
        </a:graphic>
      </p:graphicFrame>
      <p:pic>
        <p:nvPicPr>
          <p:cNvPr id="21509" name="Image 12" descr="ProfileElectron.PNG"/>
          <p:cNvPicPr>
            <a:picLocks noChangeAspect="1"/>
          </p:cNvPicPr>
          <p:nvPr/>
        </p:nvPicPr>
        <p:blipFill>
          <a:blip r:embed="rId5"/>
          <a:srcRect/>
          <a:stretch>
            <a:fillRect/>
          </a:stretch>
        </p:blipFill>
        <p:spPr bwMode="auto">
          <a:xfrm>
            <a:off x="285750" y="1282700"/>
            <a:ext cx="5170488" cy="5005388"/>
          </a:xfrm>
          <a:prstGeom prst="rect">
            <a:avLst/>
          </a:prstGeom>
          <a:ln>
            <a:headEnd/>
            <a:tailEnd/>
          </a:ln>
        </p:spPr>
        <p:style>
          <a:lnRef idx="2">
            <a:schemeClr val="accent6"/>
          </a:lnRef>
          <a:fillRef idx="1">
            <a:schemeClr val="lt1"/>
          </a:fillRef>
          <a:effectRef idx="0">
            <a:schemeClr val="accent6"/>
          </a:effectRef>
          <a:fontRef idx="minor">
            <a:schemeClr val="dk1"/>
          </a:fontRef>
        </p:style>
      </p:pic>
      <p:sp>
        <p:nvSpPr>
          <p:cNvPr id="7" name="ZoneTexte 6"/>
          <p:cNvSpPr txBox="1"/>
          <p:nvPr/>
        </p:nvSpPr>
        <p:spPr>
          <a:xfrm>
            <a:off x="5718928" y="4232366"/>
            <a:ext cx="3163815"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Font typeface="Arial" pitchFamily="34" charset="0"/>
              <a:buChar char="•"/>
            </a:pPr>
            <a:r>
              <a:rPr lang="fr-FR" dirty="0" smtClean="0"/>
              <a:t> optimum de charge éjectée</a:t>
            </a:r>
          </a:p>
          <a:p>
            <a:pPr>
              <a:buFont typeface="Arial" pitchFamily="34" charset="0"/>
              <a:buChar char="•"/>
            </a:pPr>
            <a:endParaRPr lang="fr-FR" dirty="0" smtClean="0"/>
          </a:p>
          <a:p>
            <a:pPr>
              <a:buFont typeface="Arial" pitchFamily="34" charset="0"/>
              <a:buChar char="•"/>
            </a:pPr>
            <a:r>
              <a:rPr lang="fr-FR" dirty="0" smtClean="0"/>
              <a:t> trou </a:t>
            </a:r>
            <a:r>
              <a:rPr lang="fr-FR" dirty="0" err="1" smtClean="0"/>
              <a:t>pondéromoteur</a:t>
            </a:r>
            <a:r>
              <a:rPr lang="fr-FR" dirty="0" smtClean="0"/>
              <a:t> </a:t>
            </a:r>
            <a:endParaRPr lang="fr-FR" dirty="0" smtClean="0"/>
          </a:p>
          <a:p>
            <a:r>
              <a:rPr lang="fr-FR" dirty="0" smtClean="0"/>
              <a:t>dû </a:t>
            </a:r>
            <a:r>
              <a:rPr lang="fr-FR" dirty="0" smtClean="0"/>
              <a:t>au laser </a:t>
            </a:r>
            <a:r>
              <a:rPr lang="fr-FR" dirty="0" smtClean="0"/>
              <a:t>réfléchi</a:t>
            </a:r>
          </a:p>
          <a:p>
            <a:r>
              <a:rPr lang="fr-FR" dirty="0" smtClean="0"/>
              <a:t>(miroir  </a:t>
            </a:r>
            <a:r>
              <a:rPr lang="fr-FR" dirty="0" smtClean="0"/>
              <a:t>plasma)</a:t>
            </a:r>
          </a:p>
          <a:p>
            <a:pPr>
              <a:buFont typeface="Arial" pitchFamily="34" charset="0"/>
              <a:buChar char="•"/>
            </a:pPr>
            <a:endParaRPr lang="fr-FR" dirty="0" smtClean="0"/>
          </a:p>
          <a:p>
            <a:pPr>
              <a:buFont typeface="Arial" pitchFamily="34" charset="0"/>
              <a:buChar char="•"/>
            </a:pPr>
            <a:r>
              <a:rPr lang="fr-FR" dirty="0" smtClean="0"/>
              <a:t> VLA possible à court gradient</a:t>
            </a:r>
            <a:endParaRPr lang="fr-FR" dirty="0"/>
          </a:p>
        </p:txBody>
      </p:sp>
      <p:sp>
        <p:nvSpPr>
          <p:cNvPr id="8" name="ZoneTexte 7"/>
          <p:cNvSpPr txBox="1"/>
          <p:nvPr/>
        </p:nvSpPr>
        <p:spPr>
          <a:xfrm>
            <a:off x="5814178" y="3931920"/>
            <a:ext cx="1108060" cy="369332"/>
          </a:xfrm>
          <a:prstGeom prst="rect">
            <a:avLst/>
          </a:prstGeom>
          <a:noFill/>
        </p:spPr>
        <p:txBody>
          <a:bodyPr wrap="none" rtlCol="0">
            <a:spAutoFit/>
          </a:bodyPr>
          <a:lstStyle/>
          <a:p>
            <a:r>
              <a:rPr lang="fr-FR" i="1" dirty="0" smtClean="0"/>
              <a:t>A retenir:</a:t>
            </a:r>
            <a:endParaRPr lang="fr-FR" i="1" dirty="0"/>
          </a:p>
        </p:txBody>
      </p:sp>
      <p:sp>
        <p:nvSpPr>
          <p:cNvPr id="9"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10"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2"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37</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à coins arrondis 17"/>
          <p:cNvSpPr/>
          <p:nvPr/>
        </p:nvSpPr>
        <p:spPr>
          <a:xfrm>
            <a:off x="1442147" y="3195637"/>
            <a:ext cx="4162519" cy="94932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400"/>
          </a:p>
        </p:txBody>
      </p:sp>
      <p:sp>
        <p:nvSpPr>
          <p:cNvPr id="19" name="Rectangle à coins arrondis 18"/>
          <p:cNvSpPr/>
          <p:nvPr/>
        </p:nvSpPr>
        <p:spPr>
          <a:xfrm>
            <a:off x="459300" y="1276428"/>
            <a:ext cx="5572125" cy="140962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1400"/>
          </a:p>
        </p:txBody>
      </p:sp>
      <p:sp>
        <p:nvSpPr>
          <p:cNvPr id="20" name="Rectangle à coins arrondis 19"/>
          <p:cNvSpPr/>
          <p:nvPr/>
        </p:nvSpPr>
        <p:spPr>
          <a:xfrm>
            <a:off x="2794001" y="4681537"/>
            <a:ext cx="5826124" cy="17905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400"/>
          </a:p>
        </p:txBody>
      </p:sp>
      <p:sp>
        <p:nvSpPr>
          <p:cNvPr id="32771" name="ZoneTexte 9"/>
          <p:cNvSpPr txBox="1">
            <a:spLocks noChangeArrowheads="1"/>
          </p:cNvSpPr>
          <p:nvPr/>
        </p:nvSpPr>
        <p:spPr bwMode="auto">
          <a:xfrm>
            <a:off x="884750" y="954959"/>
            <a:ext cx="3587842" cy="338554"/>
          </a:xfrm>
          <a:prstGeom prst="rect">
            <a:avLst/>
          </a:prstGeom>
          <a:noFill/>
          <a:ln w="9525">
            <a:noFill/>
            <a:miter lim="800000"/>
            <a:headEnd/>
            <a:tailEnd/>
          </a:ln>
        </p:spPr>
        <p:txBody>
          <a:bodyPr wrap="none">
            <a:spAutoFit/>
          </a:bodyPr>
          <a:lstStyle/>
          <a:p>
            <a:pPr>
              <a:buFont typeface="Arial" pitchFamily="34" charset="0"/>
              <a:buChar char="•"/>
            </a:pPr>
            <a:r>
              <a:rPr lang="fr-FR" sz="1600" b="1" dirty="0">
                <a:effectLst>
                  <a:outerShdw blurRad="38100" dist="38100" dir="2700000" algn="tl">
                    <a:srgbClr val="000000">
                      <a:alpha val="43137"/>
                    </a:srgbClr>
                  </a:outerShdw>
                </a:effectLst>
              </a:rPr>
              <a:t> Mesure de l’expansion </a:t>
            </a:r>
            <a:r>
              <a:rPr lang="fr-FR" sz="1600" b="1" dirty="0" smtClean="0">
                <a:effectLst>
                  <a:outerShdw blurRad="38100" dist="38100" dir="2700000" algn="tl">
                    <a:srgbClr val="000000">
                      <a:alpha val="43137"/>
                    </a:srgbClr>
                  </a:outerShdw>
                </a:effectLst>
              </a:rPr>
              <a:t>du plasma</a:t>
            </a:r>
            <a:endParaRPr lang="fr-FR" sz="1600" b="1" dirty="0">
              <a:effectLst>
                <a:outerShdw blurRad="38100" dist="38100" dir="2700000" algn="tl">
                  <a:srgbClr val="000000">
                    <a:alpha val="43137"/>
                  </a:srgbClr>
                </a:outerShdw>
              </a:effectLst>
            </a:endParaRPr>
          </a:p>
        </p:txBody>
      </p:sp>
      <p:graphicFrame>
        <p:nvGraphicFramePr>
          <p:cNvPr id="32770" name="Object 11"/>
          <p:cNvGraphicFramePr>
            <a:graphicFrameLocks noChangeAspect="1"/>
          </p:cNvGraphicFramePr>
          <p:nvPr/>
        </p:nvGraphicFramePr>
        <p:xfrm>
          <a:off x="5243512" y="4279900"/>
          <a:ext cx="644525" cy="411162"/>
        </p:xfrm>
        <a:graphic>
          <a:graphicData uri="http://schemas.openxmlformats.org/presentationml/2006/ole">
            <p:oleObj spid="_x0000_s32770" name="Équation" r:id="rId3" imgW="380880" imgH="228600" progId="Equation.3">
              <p:embed/>
            </p:oleObj>
          </a:graphicData>
        </a:graphic>
      </p:graphicFrame>
      <p:sp>
        <p:nvSpPr>
          <p:cNvPr id="32772" name="ZoneTexte 12"/>
          <p:cNvSpPr txBox="1">
            <a:spLocks noChangeArrowheads="1"/>
          </p:cNvSpPr>
          <p:nvPr/>
        </p:nvSpPr>
        <p:spPr bwMode="auto">
          <a:xfrm>
            <a:off x="3292474" y="4768433"/>
            <a:ext cx="3860096"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 </a:t>
            </a:r>
            <a:r>
              <a:rPr lang="fr-FR" sz="1400" dirty="0" err="1" smtClean="0">
                <a:solidFill>
                  <a:srgbClr val="002060"/>
                </a:solidFill>
              </a:rPr>
              <a:t>Anticorrélation</a:t>
            </a:r>
            <a:r>
              <a:rPr lang="fr-FR" sz="1400" dirty="0" smtClean="0">
                <a:solidFill>
                  <a:srgbClr val="002060"/>
                </a:solidFill>
              </a:rPr>
              <a:t> </a:t>
            </a:r>
            <a:r>
              <a:rPr lang="fr-FR" sz="1400" dirty="0">
                <a:solidFill>
                  <a:srgbClr val="002060"/>
                </a:solidFill>
              </a:rPr>
              <a:t>é</a:t>
            </a:r>
            <a:r>
              <a:rPr lang="fr-FR" sz="1400" dirty="0" smtClean="0">
                <a:solidFill>
                  <a:srgbClr val="002060"/>
                </a:solidFill>
              </a:rPr>
              <a:t>lectrons-CWE avec gradient</a:t>
            </a:r>
            <a:endParaRPr lang="fr-FR" sz="1400" dirty="0">
              <a:solidFill>
                <a:srgbClr val="002060"/>
              </a:solidFill>
            </a:endParaRPr>
          </a:p>
        </p:txBody>
      </p:sp>
      <p:sp>
        <p:nvSpPr>
          <p:cNvPr id="32773" name="ZoneTexte 18"/>
          <p:cNvSpPr txBox="1">
            <a:spLocks noChangeArrowheads="1"/>
          </p:cNvSpPr>
          <p:nvPr/>
        </p:nvSpPr>
        <p:spPr bwMode="auto">
          <a:xfrm>
            <a:off x="3292474" y="5106987"/>
            <a:ext cx="3294492"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 Génération d’électrons </a:t>
            </a:r>
            <a:r>
              <a:rPr lang="fr-FR" sz="1400" dirty="0">
                <a:solidFill>
                  <a:srgbClr val="002060"/>
                </a:solidFill>
              </a:rPr>
              <a:t>[50 – 500keV]</a:t>
            </a:r>
          </a:p>
        </p:txBody>
      </p:sp>
      <p:sp>
        <p:nvSpPr>
          <p:cNvPr id="32776" name="ZoneTexte 18"/>
          <p:cNvSpPr txBox="1">
            <a:spLocks noChangeArrowheads="1"/>
          </p:cNvSpPr>
          <p:nvPr/>
        </p:nvSpPr>
        <p:spPr bwMode="auto">
          <a:xfrm>
            <a:off x="3292474" y="5454649"/>
            <a:ext cx="4980851"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 Mise </a:t>
            </a:r>
            <a:r>
              <a:rPr lang="fr-FR" sz="1400" dirty="0">
                <a:solidFill>
                  <a:srgbClr val="002060"/>
                </a:solidFill>
              </a:rPr>
              <a:t>en évidence du rôle </a:t>
            </a:r>
            <a:r>
              <a:rPr lang="fr-FR" sz="1400" dirty="0" smtClean="0">
                <a:solidFill>
                  <a:srgbClr val="002060"/>
                </a:solidFill>
              </a:rPr>
              <a:t>de la charge d’espace </a:t>
            </a:r>
            <a:r>
              <a:rPr lang="fr-FR" sz="1400" dirty="0">
                <a:solidFill>
                  <a:srgbClr val="002060"/>
                </a:solidFill>
              </a:rPr>
              <a:t>en surface</a:t>
            </a:r>
          </a:p>
        </p:txBody>
      </p:sp>
      <p:sp>
        <p:nvSpPr>
          <p:cNvPr id="32777" name="ZoneTexte 18"/>
          <p:cNvSpPr txBox="1">
            <a:spLocks noChangeArrowheads="1"/>
          </p:cNvSpPr>
          <p:nvPr/>
        </p:nvSpPr>
        <p:spPr bwMode="auto">
          <a:xfrm>
            <a:off x="3292474" y="6118224"/>
            <a:ext cx="3610284"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Dynamique de l’</a:t>
            </a:r>
            <a:r>
              <a:rPr lang="fr-FR" sz="1400" dirty="0" err="1" smtClean="0">
                <a:solidFill>
                  <a:srgbClr val="002060"/>
                </a:solidFill>
              </a:rPr>
              <a:t>intéraction</a:t>
            </a:r>
            <a:r>
              <a:rPr lang="fr-FR" sz="1400" dirty="0" smtClean="0">
                <a:solidFill>
                  <a:srgbClr val="002060"/>
                </a:solidFill>
              </a:rPr>
              <a:t> dans le vide ?</a:t>
            </a:r>
            <a:endParaRPr lang="fr-FR" sz="1400" dirty="0">
              <a:solidFill>
                <a:srgbClr val="002060"/>
              </a:solidFill>
            </a:endParaRPr>
          </a:p>
        </p:txBody>
      </p:sp>
      <p:sp>
        <p:nvSpPr>
          <p:cNvPr id="32778" name="ZoneTexte 15"/>
          <p:cNvSpPr txBox="1">
            <a:spLocks noChangeArrowheads="1"/>
          </p:cNvSpPr>
          <p:nvPr/>
        </p:nvSpPr>
        <p:spPr bwMode="auto">
          <a:xfrm>
            <a:off x="1332706" y="2847975"/>
            <a:ext cx="2344738" cy="338137"/>
          </a:xfrm>
          <a:prstGeom prst="rect">
            <a:avLst/>
          </a:prstGeom>
          <a:noFill/>
          <a:ln w="9525">
            <a:noFill/>
            <a:miter lim="800000"/>
            <a:headEnd/>
            <a:tailEnd/>
          </a:ln>
        </p:spPr>
        <p:txBody>
          <a:bodyPr wrap="none">
            <a:spAutoFit/>
          </a:bodyPr>
          <a:lstStyle/>
          <a:p>
            <a:pPr>
              <a:buFont typeface="Arial" pitchFamily="34" charset="0"/>
              <a:buChar char="•"/>
            </a:pPr>
            <a:r>
              <a:rPr lang="fr-FR" sz="1600" b="1" dirty="0">
                <a:effectLst>
                  <a:outerShdw blurRad="38100" dist="38100" dir="2700000" algn="tl">
                    <a:srgbClr val="000000">
                      <a:alpha val="43137"/>
                    </a:srgbClr>
                  </a:outerShdw>
                </a:effectLst>
              </a:rPr>
              <a:t> CWE sur cible solide</a:t>
            </a:r>
          </a:p>
        </p:txBody>
      </p:sp>
      <p:sp>
        <p:nvSpPr>
          <p:cNvPr id="32779" name="ZoneTexte 17"/>
          <p:cNvSpPr txBox="1">
            <a:spLocks noChangeArrowheads="1"/>
          </p:cNvSpPr>
          <p:nvPr/>
        </p:nvSpPr>
        <p:spPr bwMode="auto">
          <a:xfrm>
            <a:off x="1623123" y="3214687"/>
            <a:ext cx="2789546"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Observation de l’optimum </a:t>
            </a:r>
            <a:r>
              <a:rPr lang="fr-FR" sz="1400" dirty="0">
                <a:solidFill>
                  <a:srgbClr val="002060"/>
                </a:solidFill>
              </a:rPr>
              <a:t>CWE</a:t>
            </a:r>
          </a:p>
        </p:txBody>
      </p:sp>
      <p:sp>
        <p:nvSpPr>
          <p:cNvPr id="32781" name="ZoneTexte 9"/>
          <p:cNvSpPr txBox="1">
            <a:spLocks noChangeArrowheads="1"/>
          </p:cNvSpPr>
          <p:nvPr/>
        </p:nvSpPr>
        <p:spPr bwMode="auto">
          <a:xfrm>
            <a:off x="2524125" y="4314824"/>
            <a:ext cx="2803525" cy="338138"/>
          </a:xfrm>
          <a:prstGeom prst="rect">
            <a:avLst/>
          </a:prstGeom>
          <a:noFill/>
          <a:ln w="9525">
            <a:noFill/>
            <a:miter lim="800000"/>
            <a:headEnd/>
            <a:tailEnd/>
          </a:ln>
        </p:spPr>
        <p:txBody>
          <a:bodyPr wrap="none">
            <a:spAutoFit/>
          </a:bodyPr>
          <a:lstStyle/>
          <a:p>
            <a:pPr>
              <a:buFont typeface="Arial" pitchFamily="34" charset="0"/>
              <a:buChar char="•"/>
            </a:pPr>
            <a:r>
              <a:rPr lang="fr-FR" sz="1600" b="1" dirty="0">
                <a:effectLst>
                  <a:outerShdw blurRad="38100" dist="38100" dir="2700000" algn="tl">
                    <a:srgbClr val="000000">
                      <a:alpha val="43137"/>
                    </a:srgbClr>
                  </a:outerShdw>
                </a:effectLst>
              </a:rPr>
              <a:t> Electrons sur cible solide</a:t>
            </a:r>
          </a:p>
        </p:txBody>
      </p:sp>
      <p:sp>
        <p:nvSpPr>
          <p:cNvPr id="32782" name="ZoneTexte 17"/>
          <p:cNvSpPr txBox="1">
            <a:spLocks noChangeArrowheads="1"/>
          </p:cNvSpPr>
          <p:nvPr/>
        </p:nvSpPr>
        <p:spPr bwMode="auto">
          <a:xfrm>
            <a:off x="1613598" y="3809044"/>
            <a:ext cx="2991525"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Dynamique à très court gradient ?</a:t>
            </a:r>
            <a:endParaRPr lang="fr-FR" sz="1400" dirty="0">
              <a:solidFill>
                <a:srgbClr val="002060"/>
              </a:solidFill>
            </a:endParaRPr>
          </a:p>
        </p:txBody>
      </p:sp>
      <p:sp>
        <p:nvSpPr>
          <p:cNvPr id="32783" name="ZoneTexte 12"/>
          <p:cNvSpPr txBox="1">
            <a:spLocks noChangeArrowheads="1"/>
          </p:cNvSpPr>
          <p:nvPr/>
        </p:nvSpPr>
        <p:spPr bwMode="auto">
          <a:xfrm>
            <a:off x="697426" y="1366915"/>
            <a:ext cx="5280613"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a:t>
            </a:r>
            <a:r>
              <a:rPr lang="fr-FR" sz="1400" dirty="0">
                <a:solidFill>
                  <a:srgbClr val="002060"/>
                </a:solidFill>
              </a:rPr>
              <a:t>Introduction technique </a:t>
            </a:r>
            <a:r>
              <a:rPr lang="fr-FR" sz="1400" dirty="0" smtClean="0">
                <a:solidFill>
                  <a:srgbClr val="002060"/>
                </a:solidFill>
              </a:rPr>
              <a:t>SDI : </a:t>
            </a:r>
            <a:r>
              <a:rPr lang="fr-FR" sz="1400" dirty="0">
                <a:solidFill>
                  <a:srgbClr val="002060"/>
                </a:solidFill>
              </a:rPr>
              <a:t>« Spatial Domain </a:t>
            </a:r>
            <a:r>
              <a:rPr lang="fr-FR" sz="1400" dirty="0" err="1">
                <a:solidFill>
                  <a:srgbClr val="002060"/>
                </a:solidFill>
              </a:rPr>
              <a:t>Interferometry</a:t>
            </a:r>
            <a:r>
              <a:rPr lang="fr-FR" sz="1400" dirty="0">
                <a:solidFill>
                  <a:srgbClr val="002060"/>
                </a:solidFill>
              </a:rPr>
              <a:t> »</a:t>
            </a:r>
          </a:p>
        </p:txBody>
      </p:sp>
      <p:sp>
        <p:nvSpPr>
          <p:cNvPr id="32784" name="ZoneTexte 12"/>
          <p:cNvSpPr txBox="1">
            <a:spLocks noChangeArrowheads="1"/>
          </p:cNvSpPr>
          <p:nvPr/>
        </p:nvSpPr>
        <p:spPr bwMode="auto">
          <a:xfrm>
            <a:off x="697426" y="1697115"/>
            <a:ext cx="3042821"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a:t>
            </a:r>
            <a:r>
              <a:rPr lang="fr-FR" sz="1400" dirty="0">
                <a:solidFill>
                  <a:srgbClr val="002060"/>
                </a:solidFill>
              </a:rPr>
              <a:t>Mesure de la vitesse d’expansion </a:t>
            </a:r>
          </a:p>
        </p:txBody>
      </p:sp>
      <p:sp>
        <p:nvSpPr>
          <p:cNvPr id="32785" name="ZoneTexte 12"/>
          <p:cNvSpPr txBox="1">
            <a:spLocks noChangeArrowheads="1"/>
          </p:cNvSpPr>
          <p:nvPr/>
        </p:nvSpPr>
        <p:spPr bwMode="auto">
          <a:xfrm>
            <a:off x="697426" y="2335092"/>
            <a:ext cx="3629520"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Reconstruction du profil  plasma en 2D ?</a:t>
            </a:r>
            <a:endParaRPr lang="fr-FR" sz="1400" dirty="0">
              <a:solidFill>
                <a:srgbClr val="002060"/>
              </a:solidFill>
            </a:endParaRPr>
          </a:p>
        </p:txBody>
      </p:sp>
      <p:pic>
        <p:nvPicPr>
          <p:cNvPr id="21" name="Picture 5"/>
          <p:cNvPicPr>
            <a:picLocks noChangeAspect="1"/>
          </p:cNvPicPr>
          <p:nvPr/>
        </p:nvPicPr>
        <p:blipFill>
          <a:blip r:embed="rId4">
            <a:clrChange>
              <a:clrFrom>
                <a:srgbClr val="FEFEFE"/>
              </a:clrFrom>
              <a:clrTo>
                <a:srgbClr val="FEFEFE">
                  <a:alpha val="0"/>
                </a:srgbClr>
              </a:clrTo>
            </a:clrChange>
          </a:blip>
          <a:srcRect/>
          <a:stretch>
            <a:fillRect/>
          </a:stretch>
        </p:blipFill>
        <p:spPr bwMode="auto">
          <a:xfrm>
            <a:off x="6388143" y="2658942"/>
            <a:ext cx="2579661" cy="1936870"/>
          </a:xfrm>
          <a:prstGeom prst="rect">
            <a:avLst/>
          </a:prstGeom>
          <a:noFill/>
          <a:ln w="9525">
            <a:noFill/>
            <a:miter lim="800000"/>
            <a:headEnd/>
            <a:tailEnd/>
          </a:ln>
        </p:spPr>
      </p:pic>
      <p:pic>
        <p:nvPicPr>
          <p:cNvPr id="22" name="Picture 1"/>
          <p:cNvPicPr>
            <a:picLocks noChangeAspect="1"/>
          </p:cNvPicPr>
          <p:nvPr/>
        </p:nvPicPr>
        <p:blipFill>
          <a:blip r:embed="rId5">
            <a:clrChange>
              <a:clrFrom>
                <a:srgbClr val="FEFEFE"/>
              </a:clrFrom>
              <a:clrTo>
                <a:srgbClr val="FEFEFE">
                  <a:alpha val="0"/>
                </a:srgbClr>
              </a:clrTo>
            </a:clrChange>
          </a:blip>
          <a:srcRect/>
          <a:stretch>
            <a:fillRect/>
          </a:stretch>
        </p:blipFill>
        <p:spPr bwMode="auto">
          <a:xfrm>
            <a:off x="-13682" y="4430714"/>
            <a:ext cx="2769583" cy="2079469"/>
          </a:xfrm>
          <a:prstGeom prst="rect">
            <a:avLst/>
          </a:prstGeom>
          <a:noFill/>
          <a:ln w="9525">
            <a:noFill/>
            <a:miter lim="800000"/>
            <a:headEnd/>
            <a:tailEnd/>
          </a:ln>
        </p:spPr>
      </p:pic>
      <p:pic>
        <p:nvPicPr>
          <p:cNvPr id="23" name="Image 19" descr="PlasmaExpansion-Tirs495-536.gif"/>
          <p:cNvPicPr>
            <a:picLocks noChangeAspect="1"/>
          </p:cNvPicPr>
          <p:nvPr/>
        </p:nvPicPr>
        <p:blipFill>
          <a:blip r:embed="rId6">
            <a:clrChange>
              <a:clrFrom>
                <a:srgbClr val="CBCBCB"/>
              </a:clrFrom>
              <a:clrTo>
                <a:srgbClr val="CBCBCB">
                  <a:alpha val="0"/>
                </a:srgbClr>
              </a:clrTo>
            </a:clrChange>
          </a:blip>
          <a:srcRect/>
          <a:stretch>
            <a:fillRect/>
          </a:stretch>
        </p:blipFill>
        <p:spPr bwMode="auto">
          <a:xfrm>
            <a:off x="6140450" y="1029095"/>
            <a:ext cx="2244425" cy="1744147"/>
          </a:xfrm>
          <a:prstGeom prst="rect">
            <a:avLst/>
          </a:prstGeom>
          <a:noFill/>
          <a:ln w="9525">
            <a:noFill/>
            <a:miter lim="800000"/>
            <a:headEnd/>
            <a:tailEnd/>
          </a:ln>
        </p:spPr>
      </p:pic>
      <p:sp>
        <p:nvSpPr>
          <p:cNvPr id="24" name="ZoneTexte 12"/>
          <p:cNvSpPr txBox="1">
            <a:spLocks noChangeArrowheads="1"/>
          </p:cNvSpPr>
          <p:nvPr/>
        </p:nvSpPr>
        <p:spPr bwMode="auto">
          <a:xfrm>
            <a:off x="694302" y="2004891"/>
            <a:ext cx="2884123"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 Publié dans </a:t>
            </a:r>
            <a:r>
              <a:rPr lang="fr-FR" sz="1400" dirty="0" err="1" smtClean="0">
                <a:solidFill>
                  <a:srgbClr val="002060"/>
                </a:solidFill>
              </a:rPr>
              <a:t>Optics</a:t>
            </a:r>
            <a:r>
              <a:rPr lang="fr-FR" sz="1400" dirty="0" smtClean="0">
                <a:solidFill>
                  <a:srgbClr val="002060"/>
                </a:solidFill>
              </a:rPr>
              <a:t> </a:t>
            </a:r>
            <a:r>
              <a:rPr lang="fr-FR" sz="1400" dirty="0" err="1" smtClean="0">
                <a:solidFill>
                  <a:srgbClr val="002060"/>
                </a:solidFill>
              </a:rPr>
              <a:t>Letters</a:t>
            </a:r>
            <a:r>
              <a:rPr lang="fr-FR" sz="1400" dirty="0" smtClean="0">
                <a:solidFill>
                  <a:srgbClr val="002060"/>
                </a:solidFill>
              </a:rPr>
              <a:t> 2015</a:t>
            </a:r>
            <a:endParaRPr lang="fr-FR" sz="1400" dirty="0">
              <a:solidFill>
                <a:srgbClr val="002060"/>
              </a:solidFill>
            </a:endParaRPr>
          </a:p>
        </p:txBody>
      </p:sp>
      <p:graphicFrame>
        <p:nvGraphicFramePr>
          <p:cNvPr id="25" name="Object 11"/>
          <p:cNvGraphicFramePr>
            <a:graphicFrameLocks noChangeAspect="1"/>
          </p:cNvGraphicFramePr>
          <p:nvPr/>
        </p:nvGraphicFramePr>
        <p:xfrm>
          <a:off x="3607000" y="2841625"/>
          <a:ext cx="644525" cy="411162"/>
        </p:xfrm>
        <a:graphic>
          <a:graphicData uri="http://schemas.openxmlformats.org/presentationml/2006/ole">
            <p:oleObj spid="_x0000_s32771" name="Équation" r:id="rId7" imgW="380880" imgH="228600" progId="Equation.3">
              <p:embed/>
            </p:oleObj>
          </a:graphicData>
        </a:graphic>
      </p:graphicFrame>
      <p:sp>
        <p:nvSpPr>
          <p:cNvPr id="26" name="ZoneTexte 17"/>
          <p:cNvSpPr txBox="1">
            <a:spLocks noChangeArrowheads="1"/>
          </p:cNvSpPr>
          <p:nvPr/>
        </p:nvSpPr>
        <p:spPr bwMode="auto">
          <a:xfrm>
            <a:off x="1604073" y="3513769"/>
            <a:ext cx="2444900"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Contrôle du contraste laser</a:t>
            </a:r>
            <a:endParaRPr lang="fr-FR" sz="1400" dirty="0">
              <a:solidFill>
                <a:srgbClr val="002060"/>
              </a:solidFill>
            </a:endParaRPr>
          </a:p>
        </p:txBody>
      </p:sp>
      <p:sp>
        <p:nvSpPr>
          <p:cNvPr id="27" name="ZoneTexte 18"/>
          <p:cNvSpPr txBox="1">
            <a:spLocks noChangeArrowheads="1"/>
          </p:cNvSpPr>
          <p:nvPr/>
        </p:nvSpPr>
        <p:spPr bwMode="auto">
          <a:xfrm>
            <a:off x="3292474" y="5810051"/>
            <a:ext cx="3682418"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Publié dans </a:t>
            </a:r>
            <a:r>
              <a:rPr lang="fr-FR" sz="1400" dirty="0" err="1" smtClean="0">
                <a:solidFill>
                  <a:srgbClr val="002060"/>
                </a:solidFill>
              </a:rPr>
              <a:t>Physical</a:t>
            </a:r>
            <a:r>
              <a:rPr lang="fr-FR" sz="1400" dirty="0" smtClean="0">
                <a:solidFill>
                  <a:srgbClr val="002060"/>
                </a:solidFill>
              </a:rPr>
              <a:t> </a:t>
            </a:r>
            <a:r>
              <a:rPr lang="fr-FR" sz="1400" dirty="0" err="1" smtClean="0">
                <a:solidFill>
                  <a:srgbClr val="002060"/>
                </a:solidFill>
              </a:rPr>
              <a:t>Review</a:t>
            </a:r>
            <a:r>
              <a:rPr lang="fr-FR" sz="1400" dirty="0" smtClean="0">
                <a:solidFill>
                  <a:srgbClr val="002060"/>
                </a:solidFill>
              </a:rPr>
              <a:t> </a:t>
            </a:r>
            <a:r>
              <a:rPr lang="fr-FR" sz="1400" dirty="0" err="1" smtClean="0">
                <a:solidFill>
                  <a:srgbClr val="002060"/>
                </a:solidFill>
              </a:rPr>
              <a:t>Letters</a:t>
            </a:r>
            <a:r>
              <a:rPr lang="fr-FR" sz="1400" dirty="0" smtClean="0">
                <a:solidFill>
                  <a:srgbClr val="002060"/>
                </a:solidFill>
              </a:rPr>
              <a:t> 2016</a:t>
            </a:r>
            <a:endParaRPr lang="fr-FR" sz="1400" dirty="0">
              <a:solidFill>
                <a:srgbClr val="002060"/>
              </a:solidFill>
            </a:endParaRPr>
          </a:p>
        </p:txBody>
      </p:sp>
      <p:sp>
        <p:nvSpPr>
          <p:cNvPr id="31"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32"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38</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7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7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7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7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7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7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7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7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7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7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32771" grpId="0"/>
      <p:bldP spid="32772" grpId="0"/>
      <p:bldP spid="32773" grpId="0"/>
      <p:bldP spid="32776" grpId="0"/>
      <p:bldP spid="32777" grpId="0"/>
      <p:bldP spid="32778" grpId="0"/>
      <p:bldP spid="32779" grpId="0"/>
      <p:bldP spid="32781" grpId="0"/>
      <p:bldP spid="32782" grpId="0"/>
      <p:bldP spid="32783" grpId="0"/>
      <p:bldP spid="32784" grpId="0"/>
      <p:bldP spid="32785" grpId="0"/>
      <p:bldP spid="24" grpId="0"/>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à coins arrondis 23"/>
          <p:cNvSpPr/>
          <p:nvPr/>
        </p:nvSpPr>
        <p:spPr>
          <a:xfrm>
            <a:off x="2786062" y="1862136"/>
            <a:ext cx="5949703" cy="17999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400"/>
          </a:p>
        </p:txBody>
      </p:sp>
      <p:sp>
        <p:nvSpPr>
          <p:cNvPr id="23" name="Rectangle à coins arrondis 22"/>
          <p:cNvSpPr/>
          <p:nvPr/>
        </p:nvSpPr>
        <p:spPr>
          <a:xfrm>
            <a:off x="2794000" y="3967162"/>
            <a:ext cx="6135533" cy="17905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400"/>
          </a:p>
        </p:txBody>
      </p:sp>
      <p:sp>
        <p:nvSpPr>
          <p:cNvPr id="86018" name="ZoneTexte 9"/>
          <p:cNvSpPr txBox="1">
            <a:spLocks noChangeArrowheads="1"/>
          </p:cNvSpPr>
          <p:nvPr/>
        </p:nvSpPr>
        <p:spPr bwMode="auto">
          <a:xfrm>
            <a:off x="2797650" y="4016201"/>
            <a:ext cx="4084773" cy="369332"/>
          </a:xfrm>
          <a:prstGeom prst="rect">
            <a:avLst/>
          </a:prstGeom>
          <a:noFill/>
          <a:ln w="9525">
            <a:noFill/>
            <a:miter lim="800000"/>
            <a:headEnd/>
            <a:tailEnd/>
          </a:ln>
        </p:spPr>
        <p:txBody>
          <a:bodyPr wrap="none">
            <a:spAutoFit/>
          </a:bodyPr>
          <a:lstStyle/>
          <a:p>
            <a:pPr>
              <a:buFont typeface="Wingdings" pitchFamily="2" charset="2"/>
              <a:buChar char="ü"/>
              <a:defRPr/>
            </a:pPr>
            <a:r>
              <a:rPr lang="fr-FR" b="1" dirty="0">
                <a:effectLst>
                  <a:outerShdw blurRad="38100" dist="38100" dir="2700000" algn="tl">
                    <a:srgbClr val="000000">
                      <a:alpha val="43137"/>
                    </a:srgbClr>
                  </a:outerShdw>
                </a:effectLst>
              </a:rPr>
              <a:t> </a:t>
            </a:r>
            <a:r>
              <a:rPr lang="fr-FR" b="1" dirty="0" smtClean="0">
                <a:effectLst>
                  <a:outerShdw blurRad="38100" dist="38100" dir="2700000" algn="tl">
                    <a:srgbClr val="000000">
                      <a:alpha val="43137"/>
                    </a:srgbClr>
                  </a:outerShdw>
                </a:effectLst>
              </a:rPr>
              <a:t>Détection électrons/harmoniques</a:t>
            </a:r>
            <a:endParaRPr lang="fr-FR" b="1" dirty="0">
              <a:effectLst>
                <a:outerShdw blurRad="38100" dist="38100" dir="2700000" algn="tl">
                  <a:srgbClr val="000000">
                    <a:alpha val="43137"/>
                  </a:srgbClr>
                </a:outerShdw>
              </a:effectLst>
            </a:endParaRPr>
          </a:p>
        </p:txBody>
      </p:sp>
      <p:sp>
        <p:nvSpPr>
          <p:cNvPr id="89091" name="ZoneTexte 12"/>
          <p:cNvSpPr txBox="1">
            <a:spLocks noChangeArrowheads="1"/>
          </p:cNvSpPr>
          <p:nvPr/>
        </p:nvSpPr>
        <p:spPr bwMode="auto">
          <a:xfrm>
            <a:off x="3111655" y="5285552"/>
            <a:ext cx="4669868"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Source d’électrons </a:t>
            </a:r>
            <a:r>
              <a:rPr lang="fr-FR" dirty="0" err="1" smtClean="0">
                <a:solidFill>
                  <a:srgbClr val="002060"/>
                </a:solidFill>
              </a:rPr>
              <a:t>femtosecondes</a:t>
            </a:r>
            <a:r>
              <a:rPr lang="fr-FR" dirty="0" smtClean="0">
                <a:solidFill>
                  <a:srgbClr val="002060"/>
                </a:solidFill>
              </a:rPr>
              <a:t>  </a:t>
            </a:r>
            <a:r>
              <a:rPr lang="fr-FR" dirty="0">
                <a:solidFill>
                  <a:srgbClr val="002060"/>
                </a:solidFill>
              </a:rPr>
              <a:t>&gt; MeV</a:t>
            </a:r>
          </a:p>
        </p:txBody>
      </p:sp>
      <p:sp>
        <p:nvSpPr>
          <p:cNvPr id="86020" name="ZoneTexte 15"/>
          <p:cNvSpPr txBox="1">
            <a:spLocks noChangeArrowheads="1"/>
          </p:cNvSpPr>
          <p:nvPr/>
        </p:nvSpPr>
        <p:spPr bwMode="auto">
          <a:xfrm>
            <a:off x="2776537" y="1990725"/>
            <a:ext cx="5606663" cy="369332"/>
          </a:xfrm>
          <a:prstGeom prst="rect">
            <a:avLst/>
          </a:prstGeom>
          <a:noFill/>
          <a:ln w="9525">
            <a:noFill/>
            <a:miter lim="800000"/>
            <a:headEnd/>
            <a:tailEnd/>
          </a:ln>
        </p:spPr>
        <p:txBody>
          <a:bodyPr wrap="none">
            <a:spAutoFit/>
          </a:bodyPr>
          <a:lstStyle/>
          <a:p>
            <a:pPr>
              <a:buFont typeface="Wingdings" pitchFamily="2" charset="2"/>
              <a:buChar char="ü"/>
              <a:defRPr/>
            </a:pPr>
            <a:r>
              <a:rPr lang="fr-FR" b="1" dirty="0">
                <a:effectLst>
                  <a:outerShdw blurRad="38100" dist="38100" dir="2700000" algn="tl">
                    <a:srgbClr val="000000">
                      <a:alpha val="43137"/>
                    </a:srgbClr>
                  </a:outerShdw>
                </a:effectLst>
              </a:rPr>
              <a:t> Génération d’impulsion </a:t>
            </a:r>
            <a:r>
              <a:rPr lang="fr-FR" b="1" dirty="0" smtClean="0">
                <a:effectLst>
                  <a:outerShdw blurRad="38100" dist="38100" dir="2700000" algn="tl">
                    <a:srgbClr val="000000">
                      <a:alpha val="43137"/>
                    </a:srgbClr>
                  </a:outerShdw>
                </a:effectLst>
              </a:rPr>
              <a:t>4fs</a:t>
            </a:r>
            <a:r>
              <a:rPr lang="fr-FR" b="1" dirty="0">
                <a:effectLst>
                  <a:outerShdw blurRad="38100" dist="38100" dir="2700000" algn="tl">
                    <a:srgbClr val="000000">
                      <a:alpha val="43137"/>
                    </a:srgbClr>
                  </a:outerShdw>
                </a:effectLst>
              </a:rPr>
              <a:t>, </a:t>
            </a:r>
            <a:r>
              <a:rPr lang="fr-FR" b="1" dirty="0" smtClean="0">
                <a:effectLst>
                  <a:outerShdw blurRad="38100" dist="38100" dir="2700000" algn="tl">
                    <a:srgbClr val="000000">
                      <a:alpha val="43137"/>
                    </a:srgbClr>
                  </a:outerShdw>
                </a:effectLst>
              </a:rPr>
              <a:t>2mJ, CEP, </a:t>
            </a:r>
            <a:r>
              <a:rPr lang="fr-FR" b="1" dirty="0">
                <a:effectLst>
                  <a:outerShdw blurRad="38100" dist="38100" dir="2700000" algn="tl">
                    <a:srgbClr val="000000">
                      <a:alpha val="43137"/>
                    </a:srgbClr>
                  </a:outerShdw>
                </a:effectLst>
              </a:rPr>
              <a:t>sur cible</a:t>
            </a:r>
          </a:p>
        </p:txBody>
      </p:sp>
      <p:sp>
        <p:nvSpPr>
          <p:cNvPr id="89099" name="ZoneTexte 14"/>
          <p:cNvSpPr txBox="1">
            <a:spLocks noChangeArrowheads="1"/>
          </p:cNvSpPr>
          <p:nvPr/>
        </p:nvSpPr>
        <p:spPr bwMode="auto">
          <a:xfrm>
            <a:off x="2975485" y="1052422"/>
            <a:ext cx="1724025" cy="368300"/>
          </a:xfrm>
          <a:prstGeom prst="rect">
            <a:avLst/>
          </a:prstGeom>
          <a:noFill/>
          <a:ln w="9525">
            <a:noFill/>
            <a:miter lim="800000"/>
            <a:headEnd/>
            <a:tailEnd/>
          </a:ln>
        </p:spPr>
        <p:txBody>
          <a:bodyPr wrap="none">
            <a:spAutoFit/>
          </a:bodyPr>
          <a:lstStyle/>
          <a:p>
            <a:r>
              <a:rPr lang="fr-FR" dirty="0"/>
              <a:t>Thèse F. </a:t>
            </a:r>
            <a:r>
              <a:rPr lang="fr-FR" dirty="0" err="1"/>
              <a:t>Böhle</a:t>
            </a:r>
            <a:endParaRPr lang="fr-FR" dirty="0"/>
          </a:p>
        </p:txBody>
      </p:sp>
      <p:sp>
        <p:nvSpPr>
          <p:cNvPr id="16" name="Flèche droite 15"/>
          <p:cNvSpPr/>
          <p:nvPr/>
        </p:nvSpPr>
        <p:spPr>
          <a:xfrm>
            <a:off x="2115060" y="1103222"/>
            <a:ext cx="706437" cy="2524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ZoneTexte 12"/>
          <p:cNvSpPr txBox="1"/>
          <p:nvPr/>
        </p:nvSpPr>
        <p:spPr>
          <a:xfrm>
            <a:off x="131798" y="2537973"/>
            <a:ext cx="2425664" cy="1200329"/>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defRPr/>
            </a:pPr>
            <a:r>
              <a:rPr lang="fr-FR" sz="3600" dirty="0" smtClean="0"/>
              <a:t>Expériences</a:t>
            </a:r>
          </a:p>
          <a:p>
            <a:pPr algn="ctr">
              <a:defRPr/>
            </a:pPr>
            <a:r>
              <a:rPr lang="fr-FR" sz="3600" dirty="0" smtClean="0"/>
              <a:t> kHz</a:t>
            </a:r>
            <a:endParaRPr lang="fr-FR" sz="3600" dirty="0"/>
          </a:p>
        </p:txBody>
      </p:sp>
      <p:sp>
        <p:nvSpPr>
          <p:cNvPr id="15" name="ZoneTexte 12"/>
          <p:cNvSpPr txBox="1">
            <a:spLocks noChangeArrowheads="1"/>
          </p:cNvSpPr>
          <p:nvPr/>
        </p:nvSpPr>
        <p:spPr bwMode="auto">
          <a:xfrm>
            <a:off x="3111655" y="4517794"/>
            <a:ext cx="5253361"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Corrélation avec </a:t>
            </a:r>
            <a:r>
              <a:rPr lang="fr-FR" dirty="0" smtClean="0">
                <a:solidFill>
                  <a:srgbClr val="002060"/>
                </a:solidFill>
              </a:rPr>
              <a:t>l’expansion </a:t>
            </a:r>
            <a:r>
              <a:rPr lang="fr-FR" dirty="0" smtClean="0">
                <a:solidFill>
                  <a:srgbClr val="002060"/>
                </a:solidFill>
              </a:rPr>
              <a:t>du </a:t>
            </a:r>
            <a:r>
              <a:rPr lang="fr-FR" dirty="0" smtClean="0">
                <a:solidFill>
                  <a:srgbClr val="002060"/>
                </a:solidFill>
              </a:rPr>
              <a:t>gradient plasma</a:t>
            </a:r>
            <a:endParaRPr lang="fr-FR" dirty="0">
              <a:solidFill>
                <a:srgbClr val="002060"/>
              </a:solidFill>
            </a:endParaRPr>
          </a:p>
        </p:txBody>
      </p:sp>
      <p:sp>
        <p:nvSpPr>
          <p:cNvPr id="19" name="ZoneTexte 12"/>
          <p:cNvSpPr txBox="1">
            <a:spLocks noChangeArrowheads="1"/>
          </p:cNvSpPr>
          <p:nvPr/>
        </p:nvSpPr>
        <p:spPr bwMode="auto">
          <a:xfrm>
            <a:off x="3128907" y="4908104"/>
            <a:ext cx="5800627"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Contrôle des mécanismes d’accélération (effets CEP)</a:t>
            </a:r>
            <a:endParaRPr lang="fr-FR" dirty="0">
              <a:solidFill>
                <a:srgbClr val="002060"/>
              </a:solidFill>
            </a:endParaRPr>
          </a:p>
        </p:txBody>
      </p:sp>
      <p:sp>
        <p:nvSpPr>
          <p:cNvPr id="89093" name="ZoneTexte 16"/>
          <p:cNvSpPr txBox="1">
            <a:spLocks noChangeArrowheads="1"/>
          </p:cNvSpPr>
          <p:nvPr/>
        </p:nvSpPr>
        <p:spPr bwMode="auto">
          <a:xfrm>
            <a:off x="3186137" y="2422525"/>
            <a:ext cx="2534668"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Intensités </a:t>
            </a:r>
            <a:r>
              <a:rPr lang="fr-FR" dirty="0" smtClean="0">
                <a:solidFill>
                  <a:srgbClr val="002060"/>
                </a:solidFill>
              </a:rPr>
              <a:t>relativistes:</a:t>
            </a:r>
            <a:endParaRPr lang="fr-FR" dirty="0">
              <a:solidFill>
                <a:srgbClr val="002060"/>
              </a:solidFill>
            </a:endParaRPr>
          </a:p>
        </p:txBody>
      </p:sp>
      <p:sp>
        <p:nvSpPr>
          <p:cNvPr id="89094" name="ZoneTexte 17"/>
          <p:cNvSpPr txBox="1">
            <a:spLocks noChangeArrowheads="1"/>
          </p:cNvSpPr>
          <p:nvPr/>
        </p:nvSpPr>
        <p:spPr bwMode="auto">
          <a:xfrm>
            <a:off x="3186137" y="2778331"/>
            <a:ext cx="5454378"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Dynamique électronique attoseconde (effets CEP)</a:t>
            </a:r>
            <a:endParaRPr lang="fr-FR" dirty="0">
              <a:solidFill>
                <a:srgbClr val="002060"/>
              </a:solidFill>
            </a:endParaRPr>
          </a:p>
        </p:txBody>
      </p:sp>
      <p:sp>
        <p:nvSpPr>
          <p:cNvPr id="89096" name="ZoneTexte 17"/>
          <p:cNvSpPr txBox="1">
            <a:spLocks noChangeArrowheads="1"/>
          </p:cNvSpPr>
          <p:nvPr/>
        </p:nvSpPr>
        <p:spPr bwMode="auto">
          <a:xfrm>
            <a:off x="3186137" y="3130696"/>
            <a:ext cx="4868640"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Sources d’impulsions attosecondes intenses</a:t>
            </a:r>
            <a:endParaRPr lang="fr-FR" dirty="0">
              <a:solidFill>
                <a:srgbClr val="002060"/>
              </a:solidFill>
            </a:endParaRPr>
          </a:p>
        </p:txBody>
      </p:sp>
      <p:graphicFrame>
        <p:nvGraphicFramePr>
          <p:cNvPr id="251905" name="Object 11"/>
          <p:cNvGraphicFramePr>
            <a:graphicFrameLocks noChangeAspect="1"/>
          </p:cNvGraphicFramePr>
          <p:nvPr/>
        </p:nvGraphicFramePr>
        <p:xfrm>
          <a:off x="5786020" y="2374900"/>
          <a:ext cx="2549525" cy="433388"/>
        </p:xfrm>
        <a:graphic>
          <a:graphicData uri="http://schemas.openxmlformats.org/presentationml/2006/ole">
            <p:oleObj spid="_x0000_s251905" name="Équation" r:id="rId4" imgW="1511280" imgH="241200" progId="Equation.3">
              <p:embed/>
            </p:oleObj>
          </a:graphicData>
        </a:graphic>
      </p:graphicFrame>
      <p:sp>
        <p:nvSpPr>
          <p:cNvPr id="18"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0"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2"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39</a:t>
            </a:fld>
            <a:endParaRPr lang="fr-FR" dirty="0">
              <a:solidFill>
                <a:srgbClr val="002060"/>
              </a:solidFill>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Image 26" descr="illustartionPLamsa.png"/>
          <p:cNvPicPr>
            <a:picLocks noChangeAspect="1"/>
          </p:cNvPicPr>
          <p:nvPr/>
        </p:nvPicPr>
        <p:blipFill>
          <a:blip r:embed="rId3"/>
          <a:srcRect/>
          <a:stretch>
            <a:fillRect/>
          </a:stretch>
        </p:blipFill>
        <p:spPr bwMode="auto">
          <a:xfrm>
            <a:off x="2303463" y="1428750"/>
            <a:ext cx="2625725" cy="1736725"/>
          </a:xfrm>
          <a:prstGeom prst="rect">
            <a:avLst/>
          </a:prstGeom>
          <a:noFill/>
          <a:ln w="9525">
            <a:noFill/>
            <a:miter lim="800000"/>
            <a:headEnd/>
            <a:tailEnd/>
          </a:ln>
        </p:spPr>
      </p:pic>
      <p:grpSp>
        <p:nvGrpSpPr>
          <p:cNvPr id="2" name="Group 9"/>
          <p:cNvGrpSpPr>
            <a:grpSpLocks/>
          </p:cNvGrpSpPr>
          <p:nvPr/>
        </p:nvGrpSpPr>
        <p:grpSpPr bwMode="auto">
          <a:xfrm>
            <a:off x="2661410" y="4763295"/>
            <a:ext cx="1639884" cy="1722438"/>
            <a:chOff x="-1466" y="475"/>
            <a:chExt cx="3964" cy="3956"/>
          </a:xfrm>
        </p:grpSpPr>
        <p:pic>
          <p:nvPicPr>
            <p:cNvPr id="66577" name="Picture 4" descr="Laser11"/>
            <p:cNvPicPr>
              <a:picLocks noChangeAspect="1" noChangeArrowheads="1"/>
            </p:cNvPicPr>
            <p:nvPr/>
          </p:nvPicPr>
          <p:blipFill>
            <a:blip r:embed="rId4"/>
            <a:srcRect/>
            <a:stretch>
              <a:fillRect/>
            </a:stretch>
          </p:blipFill>
          <p:spPr bwMode="auto">
            <a:xfrm>
              <a:off x="-1466" y="475"/>
              <a:ext cx="3964" cy="3956"/>
            </a:xfrm>
            <a:prstGeom prst="rect">
              <a:avLst/>
            </a:prstGeom>
            <a:noFill/>
            <a:ln w="9525">
              <a:noFill/>
              <a:miter lim="800000"/>
              <a:headEnd/>
              <a:tailEnd/>
            </a:ln>
          </p:spPr>
        </p:pic>
        <p:sp>
          <p:nvSpPr>
            <p:cNvPr id="66578" name="Text Box 5"/>
            <p:cNvSpPr txBox="1">
              <a:spLocks noChangeArrowheads="1"/>
            </p:cNvSpPr>
            <p:nvPr/>
          </p:nvSpPr>
          <p:spPr bwMode="auto">
            <a:xfrm>
              <a:off x="-894" y="3418"/>
              <a:ext cx="2497" cy="686"/>
            </a:xfrm>
            <a:prstGeom prst="rect">
              <a:avLst/>
            </a:prstGeom>
            <a:noFill/>
            <a:ln w="9525">
              <a:noFill/>
              <a:miter lim="800000"/>
              <a:headEnd/>
              <a:tailEnd/>
            </a:ln>
          </p:spPr>
          <p:txBody>
            <a:bodyPr wrap="none">
              <a:spAutoFit/>
            </a:bodyPr>
            <a:lstStyle/>
            <a:p>
              <a:pPr defTabSz="914400"/>
              <a:r>
                <a:rPr lang="fr-FR" sz="1600" b="1" dirty="0" smtClean="0">
                  <a:solidFill>
                    <a:schemeClr val="bg1"/>
                  </a:solidFill>
                </a:rPr>
                <a:t>Jet de gaz</a:t>
              </a:r>
              <a:endParaRPr lang="fr-FR" sz="1600" b="1" dirty="0">
                <a:solidFill>
                  <a:schemeClr val="bg1"/>
                </a:solidFill>
              </a:endParaRPr>
            </a:p>
          </p:txBody>
        </p:sp>
        <p:sp>
          <p:nvSpPr>
            <p:cNvPr id="66579" name="Text Box 6"/>
            <p:cNvSpPr txBox="1">
              <a:spLocks noChangeArrowheads="1"/>
            </p:cNvSpPr>
            <p:nvPr/>
          </p:nvSpPr>
          <p:spPr bwMode="auto">
            <a:xfrm>
              <a:off x="-1201" y="1609"/>
              <a:ext cx="1408" cy="686"/>
            </a:xfrm>
            <a:prstGeom prst="rect">
              <a:avLst/>
            </a:prstGeom>
            <a:noFill/>
            <a:ln w="9525">
              <a:noFill/>
              <a:miter lim="800000"/>
              <a:headEnd/>
              <a:tailEnd/>
            </a:ln>
          </p:spPr>
          <p:txBody>
            <a:bodyPr wrap="none">
              <a:spAutoFit/>
            </a:bodyPr>
            <a:lstStyle/>
            <a:p>
              <a:pPr defTabSz="914400"/>
              <a:r>
                <a:rPr lang="fr-FR" sz="1600" b="1" dirty="0" smtClean="0">
                  <a:solidFill>
                    <a:schemeClr val="bg1"/>
                  </a:solidFill>
                </a:rPr>
                <a:t>laser</a:t>
              </a:r>
              <a:endParaRPr lang="fr-FR" sz="1600" b="1" dirty="0">
                <a:solidFill>
                  <a:schemeClr val="bg1"/>
                </a:solidFill>
              </a:endParaRPr>
            </a:p>
          </p:txBody>
        </p:sp>
      </p:grpSp>
      <p:sp>
        <p:nvSpPr>
          <p:cNvPr id="66564" name="ZoneTexte 21"/>
          <p:cNvSpPr txBox="1">
            <a:spLocks noChangeArrowheads="1"/>
          </p:cNvSpPr>
          <p:nvPr/>
        </p:nvSpPr>
        <p:spPr bwMode="auto">
          <a:xfrm>
            <a:off x="0" y="3455988"/>
            <a:ext cx="1890261" cy="646331"/>
          </a:xfrm>
          <a:prstGeom prst="rect">
            <a:avLst/>
          </a:prstGeom>
          <a:noFill/>
          <a:ln w="9525">
            <a:noFill/>
            <a:miter lim="800000"/>
            <a:headEnd/>
            <a:tailEnd/>
          </a:ln>
        </p:spPr>
        <p:txBody>
          <a:bodyPr wrap="none">
            <a:spAutoFit/>
          </a:bodyPr>
          <a:lstStyle/>
          <a:p>
            <a:pPr algn="ctr"/>
            <a:r>
              <a:rPr lang="fr-FR" dirty="0">
                <a:solidFill>
                  <a:srgbClr val="002060"/>
                </a:solidFill>
              </a:rPr>
              <a:t>Système </a:t>
            </a:r>
            <a:r>
              <a:rPr lang="fr-FR" dirty="0" smtClean="0">
                <a:solidFill>
                  <a:srgbClr val="002060"/>
                </a:solidFill>
              </a:rPr>
              <a:t>laser </a:t>
            </a:r>
            <a:r>
              <a:rPr lang="fr-FR" dirty="0" err="1" smtClean="0">
                <a:solidFill>
                  <a:srgbClr val="002060"/>
                </a:solidFill>
              </a:rPr>
              <a:t>fs</a:t>
            </a:r>
            <a:endParaRPr lang="fr-FR" dirty="0">
              <a:solidFill>
                <a:srgbClr val="002060"/>
              </a:solidFill>
            </a:endParaRPr>
          </a:p>
          <a:p>
            <a:pPr algn="ctr"/>
            <a:r>
              <a:rPr lang="fr-FR" dirty="0">
                <a:solidFill>
                  <a:srgbClr val="002060"/>
                </a:solidFill>
              </a:rPr>
              <a:t>Salle Noire</a:t>
            </a:r>
          </a:p>
        </p:txBody>
      </p:sp>
      <p:cxnSp>
        <p:nvCxnSpPr>
          <p:cNvPr id="24" name="Forme 23"/>
          <p:cNvCxnSpPr>
            <a:stCxn id="66564" idx="0"/>
          </p:cNvCxnSpPr>
          <p:nvPr/>
        </p:nvCxnSpPr>
        <p:spPr>
          <a:xfrm rot="5400000" flipH="1" flipV="1">
            <a:off x="1393439" y="2188014"/>
            <a:ext cx="819666" cy="171628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Forme 25"/>
          <p:cNvCxnSpPr>
            <a:stCxn id="66564" idx="2"/>
          </p:cNvCxnSpPr>
          <p:nvPr/>
        </p:nvCxnSpPr>
        <p:spPr>
          <a:xfrm rot="16200000" flipH="1">
            <a:off x="1051698" y="3995751"/>
            <a:ext cx="1503147" cy="171628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66567" name="ZoneTexte 26"/>
          <p:cNvSpPr txBox="1">
            <a:spLocks noChangeArrowheads="1"/>
          </p:cNvSpPr>
          <p:nvPr/>
        </p:nvSpPr>
        <p:spPr bwMode="auto">
          <a:xfrm>
            <a:off x="5670550" y="1598613"/>
            <a:ext cx="2278188"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effectLst>
                  <a:outerShdw blurRad="38100" dist="38100" dir="2700000" algn="tl">
                    <a:srgbClr val="000000">
                      <a:alpha val="43137"/>
                    </a:srgbClr>
                  </a:outerShdw>
                </a:effectLst>
              </a:rPr>
              <a:t> plasma </a:t>
            </a:r>
            <a:r>
              <a:rPr lang="fr-FR" dirty="0" smtClean="0">
                <a:solidFill>
                  <a:srgbClr val="002060"/>
                </a:solidFill>
                <a:effectLst>
                  <a:outerShdw blurRad="38100" dist="38100" dir="2700000" algn="tl">
                    <a:srgbClr val="000000">
                      <a:alpha val="43137"/>
                    </a:srgbClr>
                  </a:outerShdw>
                </a:effectLst>
              </a:rPr>
              <a:t>sur-critique</a:t>
            </a:r>
            <a:endParaRPr lang="fr-FR" dirty="0">
              <a:solidFill>
                <a:srgbClr val="002060"/>
              </a:solidFill>
              <a:effectLst>
                <a:outerShdw blurRad="38100" dist="38100" dir="2700000" algn="tl">
                  <a:srgbClr val="000000">
                    <a:alpha val="43137"/>
                  </a:srgbClr>
                </a:outerShdw>
              </a:effectLst>
            </a:endParaRPr>
          </a:p>
        </p:txBody>
      </p:sp>
      <p:sp>
        <p:nvSpPr>
          <p:cNvPr id="66568" name="ZoneTexte 28"/>
          <p:cNvSpPr txBox="1">
            <a:spLocks noChangeArrowheads="1"/>
          </p:cNvSpPr>
          <p:nvPr/>
        </p:nvSpPr>
        <p:spPr bwMode="auto">
          <a:xfrm>
            <a:off x="5670550" y="4618038"/>
            <a:ext cx="2444900"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effectLst>
                  <a:outerShdw blurRad="38100" dist="38100" dir="2700000" algn="tl">
                    <a:srgbClr val="000000">
                      <a:alpha val="43137"/>
                    </a:srgbClr>
                  </a:outerShdw>
                </a:effectLst>
              </a:rPr>
              <a:t> plasma </a:t>
            </a:r>
            <a:r>
              <a:rPr lang="fr-FR" dirty="0" smtClean="0">
                <a:solidFill>
                  <a:srgbClr val="002060"/>
                </a:solidFill>
                <a:effectLst>
                  <a:outerShdw blurRad="38100" dist="38100" dir="2700000" algn="tl">
                    <a:srgbClr val="000000">
                      <a:alpha val="43137"/>
                    </a:srgbClr>
                  </a:outerShdw>
                </a:effectLst>
              </a:rPr>
              <a:t>sous-critique</a:t>
            </a:r>
            <a:endParaRPr lang="fr-FR" dirty="0">
              <a:solidFill>
                <a:srgbClr val="002060"/>
              </a:solidFill>
              <a:effectLst>
                <a:outerShdw blurRad="38100" dist="38100" dir="2700000" algn="tl">
                  <a:srgbClr val="000000">
                    <a:alpha val="43137"/>
                  </a:srgbClr>
                </a:outerShdw>
              </a:effectLst>
            </a:endParaRPr>
          </a:p>
        </p:txBody>
      </p:sp>
      <p:sp>
        <p:nvSpPr>
          <p:cNvPr id="66569" name="ZoneTexte 29"/>
          <p:cNvSpPr txBox="1">
            <a:spLocks noChangeArrowheads="1"/>
          </p:cNvSpPr>
          <p:nvPr/>
        </p:nvSpPr>
        <p:spPr bwMode="auto">
          <a:xfrm>
            <a:off x="4922838" y="2447925"/>
            <a:ext cx="4240263"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Génération </a:t>
            </a:r>
            <a:r>
              <a:rPr lang="fr-FR" dirty="0" smtClean="0">
                <a:solidFill>
                  <a:srgbClr val="002060"/>
                </a:solidFill>
              </a:rPr>
              <a:t>d’impulsions </a:t>
            </a:r>
            <a:r>
              <a:rPr lang="fr-FR" dirty="0" err="1" smtClean="0">
                <a:solidFill>
                  <a:srgbClr val="002060"/>
                </a:solidFill>
              </a:rPr>
              <a:t>attosecondes</a:t>
            </a:r>
            <a:endParaRPr lang="fr-FR" dirty="0">
              <a:solidFill>
                <a:srgbClr val="002060"/>
              </a:solidFill>
            </a:endParaRPr>
          </a:p>
        </p:txBody>
      </p:sp>
      <p:sp>
        <p:nvSpPr>
          <p:cNvPr id="66570" name="ZoneTexte 30"/>
          <p:cNvSpPr txBox="1">
            <a:spLocks noChangeArrowheads="1"/>
          </p:cNvSpPr>
          <p:nvPr/>
        </p:nvSpPr>
        <p:spPr bwMode="auto">
          <a:xfrm>
            <a:off x="4922838" y="2908300"/>
            <a:ext cx="4001416"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Génération de faisceaux d’électrons</a:t>
            </a:r>
            <a:endParaRPr lang="fr-FR" dirty="0">
              <a:solidFill>
                <a:srgbClr val="002060"/>
              </a:solidFill>
            </a:endParaRPr>
          </a:p>
        </p:txBody>
      </p:sp>
      <p:sp>
        <p:nvSpPr>
          <p:cNvPr id="66571" name="ZoneTexte 31"/>
          <p:cNvSpPr txBox="1">
            <a:spLocks noChangeArrowheads="1"/>
          </p:cNvSpPr>
          <p:nvPr/>
        </p:nvSpPr>
        <p:spPr bwMode="auto">
          <a:xfrm>
            <a:off x="4922838" y="2036763"/>
            <a:ext cx="4048125" cy="369887"/>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Etudier la dynamique de </a:t>
            </a:r>
            <a:r>
              <a:rPr lang="fr-FR" dirty="0" smtClean="0">
                <a:solidFill>
                  <a:srgbClr val="002060"/>
                </a:solidFill>
              </a:rPr>
              <a:t>l’interaction</a:t>
            </a:r>
            <a:endParaRPr lang="fr-FR" dirty="0">
              <a:solidFill>
                <a:srgbClr val="002060"/>
              </a:solidFill>
            </a:endParaRPr>
          </a:p>
        </p:txBody>
      </p:sp>
      <p:sp>
        <p:nvSpPr>
          <p:cNvPr id="66572" name="ZoneTexte 32"/>
          <p:cNvSpPr txBox="1">
            <a:spLocks noChangeArrowheads="1"/>
          </p:cNvSpPr>
          <p:nvPr/>
        </p:nvSpPr>
        <p:spPr bwMode="auto">
          <a:xfrm>
            <a:off x="4922838" y="5035550"/>
            <a:ext cx="4048125" cy="369888"/>
          </a:xfrm>
          <a:prstGeom prst="rect">
            <a:avLst/>
          </a:prstGeom>
          <a:noFill/>
          <a:ln w="9525">
            <a:noFill/>
            <a:miter lim="800000"/>
            <a:headEnd/>
            <a:tailEnd/>
          </a:ln>
        </p:spPr>
        <p:txBody>
          <a:bodyPr wrap="none">
            <a:spAutoFit/>
          </a:bodyPr>
          <a:lstStyle/>
          <a:p>
            <a:pPr>
              <a:buFont typeface="Arial" pitchFamily="34" charset="0"/>
              <a:buChar char="•"/>
            </a:pPr>
            <a:r>
              <a:rPr lang="fr-FR">
                <a:solidFill>
                  <a:srgbClr val="002060"/>
                </a:solidFill>
              </a:rPr>
              <a:t> Etudier la dynamique de l’interaction</a:t>
            </a:r>
          </a:p>
        </p:txBody>
      </p:sp>
      <p:sp>
        <p:nvSpPr>
          <p:cNvPr id="66573" name="ZoneTexte 33"/>
          <p:cNvSpPr txBox="1">
            <a:spLocks noChangeArrowheads="1"/>
          </p:cNvSpPr>
          <p:nvPr/>
        </p:nvSpPr>
        <p:spPr bwMode="auto">
          <a:xfrm>
            <a:off x="4922838" y="5441950"/>
            <a:ext cx="4001416"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Génération </a:t>
            </a:r>
            <a:r>
              <a:rPr lang="fr-FR" dirty="0" smtClean="0">
                <a:solidFill>
                  <a:srgbClr val="002060"/>
                </a:solidFill>
              </a:rPr>
              <a:t>de faisceaux d’électrons</a:t>
            </a:r>
            <a:endParaRPr lang="fr-FR" dirty="0">
              <a:solidFill>
                <a:srgbClr val="002060"/>
              </a:solidFill>
            </a:endParaRPr>
          </a:p>
        </p:txBody>
      </p:sp>
      <p:sp>
        <p:nvSpPr>
          <p:cNvPr id="35" name="ZoneTexte 34"/>
          <p:cNvSpPr txBox="1"/>
          <p:nvPr/>
        </p:nvSpPr>
        <p:spPr>
          <a:xfrm>
            <a:off x="2314575" y="3509169"/>
            <a:ext cx="5518150"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defRPr/>
            </a:pPr>
            <a:r>
              <a:rPr lang="fr-FR" sz="3600" dirty="0"/>
              <a:t>Expériences réalisées au kHz</a:t>
            </a:r>
          </a:p>
        </p:txBody>
      </p:sp>
      <p:sp>
        <p:nvSpPr>
          <p:cNvPr id="66575" name="ZoneTexte 36"/>
          <p:cNvSpPr txBox="1">
            <a:spLocks noChangeArrowheads="1"/>
          </p:cNvSpPr>
          <p:nvPr/>
        </p:nvSpPr>
        <p:spPr bwMode="auto">
          <a:xfrm>
            <a:off x="2281238" y="4464050"/>
            <a:ext cx="2312987" cy="369888"/>
          </a:xfrm>
          <a:prstGeom prst="rect">
            <a:avLst/>
          </a:prstGeom>
          <a:noFill/>
          <a:ln w="9525">
            <a:noFill/>
            <a:miter lim="800000"/>
            <a:headEnd/>
            <a:tailEnd/>
          </a:ln>
        </p:spPr>
        <p:txBody>
          <a:bodyPr wrap="none">
            <a:spAutoFit/>
          </a:bodyPr>
          <a:lstStyle/>
          <a:p>
            <a:r>
              <a:rPr lang="fr-FR" dirty="0"/>
              <a:t>(</a:t>
            </a:r>
            <a:r>
              <a:rPr lang="fr-FR" dirty="0" smtClean="0"/>
              <a:t>Benoît </a:t>
            </a:r>
            <a:r>
              <a:rPr lang="fr-FR" dirty="0"/>
              <a:t>Beaurepaire)</a:t>
            </a:r>
          </a:p>
        </p:txBody>
      </p:sp>
      <p:sp>
        <p:nvSpPr>
          <p:cNvPr id="22" name="Text Box 5"/>
          <p:cNvSpPr txBox="1">
            <a:spLocks noChangeArrowheads="1"/>
          </p:cNvSpPr>
          <p:nvPr/>
        </p:nvSpPr>
        <p:spPr bwMode="auto">
          <a:xfrm>
            <a:off x="4301294" y="6028682"/>
            <a:ext cx="1096775" cy="338554"/>
          </a:xfrm>
          <a:prstGeom prst="rect">
            <a:avLst/>
          </a:prstGeom>
          <a:noFill/>
          <a:ln w="9525">
            <a:noFill/>
            <a:miter lim="800000"/>
            <a:headEnd/>
            <a:tailEnd/>
          </a:ln>
        </p:spPr>
        <p:txBody>
          <a:bodyPr wrap="none">
            <a:spAutoFit/>
          </a:bodyPr>
          <a:lstStyle/>
          <a:p>
            <a:pPr defTabSz="914400"/>
            <a:r>
              <a:rPr lang="fr-FR" sz="1600" b="1" dirty="0" smtClean="0"/>
              <a:t>électrons</a:t>
            </a:r>
            <a:endParaRPr lang="fr-FR" sz="1600" b="1" dirty="0"/>
          </a:p>
        </p:txBody>
      </p:sp>
      <p:sp>
        <p:nvSpPr>
          <p:cNvPr id="27" name="Text Box 5"/>
          <p:cNvSpPr txBox="1">
            <a:spLocks noChangeArrowheads="1"/>
          </p:cNvSpPr>
          <p:nvPr/>
        </p:nvSpPr>
        <p:spPr bwMode="auto">
          <a:xfrm>
            <a:off x="2955443" y="2866791"/>
            <a:ext cx="1337226" cy="338554"/>
          </a:xfrm>
          <a:prstGeom prst="rect">
            <a:avLst/>
          </a:prstGeom>
          <a:noFill/>
          <a:ln w="9525">
            <a:noFill/>
            <a:miter lim="800000"/>
            <a:headEnd/>
            <a:tailEnd/>
          </a:ln>
        </p:spPr>
        <p:txBody>
          <a:bodyPr wrap="none">
            <a:spAutoFit/>
          </a:bodyPr>
          <a:lstStyle/>
          <a:p>
            <a:pPr defTabSz="914400"/>
            <a:r>
              <a:rPr lang="fr-FR" sz="1600" b="1" dirty="0" smtClean="0">
                <a:solidFill>
                  <a:schemeClr val="bg1"/>
                </a:solidFill>
              </a:rPr>
              <a:t>Cible solide</a:t>
            </a:r>
            <a:endParaRPr lang="fr-FR" sz="1600" b="1" dirty="0">
              <a:solidFill>
                <a:schemeClr val="bg1"/>
              </a:solidFill>
            </a:endParaRPr>
          </a:p>
        </p:txBody>
      </p:sp>
      <p:sp>
        <p:nvSpPr>
          <p:cNvPr id="32"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33"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4</a:t>
            </a:fld>
            <a:endParaRPr lang="fr-FR" dirty="0">
              <a:solidFill>
                <a:srgbClr val="002060"/>
              </a:solidFill>
            </a:endParaRPr>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ZoneTexte 16"/>
          <p:cNvSpPr txBox="1">
            <a:spLocks noChangeArrowheads="1"/>
          </p:cNvSpPr>
          <p:nvPr/>
        </p:nvSpPr>
        <p:spPr bwMode="auto">
          <a:xfrm>
            <a:off x="1384299" y="1130300"/>
            <a:ext cx="1838325" cy="338138"/>
          </a:xfrm>
          <a:prstGeom prst="rect">
            <a:avLst/>
          </a:prstGeom>
          <a:noFill/>
          <a:ln w="9525">
            <a:noFill/>
            <a:miter lim="800000"/>
            <a:headEnd/>
            <a:tailEnd/>
          </a:ln>
        </p:spPr>
        <p:txBody>
          <a:bodyPr wrap="none">
            <a:spAutoFit/>
          </a:bodyPr>
          <a:lstStyle/>
          <a:p>
            <a:r>
              <a:rPr lang="fr-FR" sz="1600"/>
              <a:t>LOA – PCO group</a:t>
            </a:r>
          </a:p>
        </p:txBody>
      </p:sp>
      <p:sp>
        <p:nvSpPr>
          <p:cNvPr id="90115" name="ZoneTexte 28"/>
          <p:cNvSpPr txBox="1">
            <a:spLocks noChangeArrowheads="1"/>
          </p:cNvSpPr>
          <p:nvPr/>
        </p:nvSpPr>
        <p:spPr bwMode="auto">
          <a:xfrm>
            <a:off x="1382712" y="3822502"/>
            <a:ext cx="2124075" cy="307975"/>
          </a:xfrm>
          <a:prstGeom prst="rect">
            <a:avLst/>
          </a:prstGeom>
          <a:noFill/>
          <a:ln w="9525">
            <a:noFill/>
            <a:miter lim="800000"/>
            <a:headEnd/>
            <a:tailEnd/>
          </a:ln>
        </p:spPr>
        <p:txBody>
          <a:bodyPr wrap="none">
            <a:spAutoFit/>
          </a:bodyPr>
          <a:lstStyle/>
          <a:p>
            <a:r>
              <a:rPr lang="fr-FR" sz="1400"/>
              <a:t>Rodrigo Lopez-Martens*</a:t>
            </a:r>
          </a:p>
        </p:txBody>
      </p:sp>
      <p:sp>
        <p:nvSpPr>
          <p:cNvPr id="90116" name="ZoneTexte 29"/>
          <p:cNvSpPr txBox="1">
            <a:spLocks noChangeArrowheads="1"/>
          </p:cNvSpPr>
          <p:nvPr/>
        </p:nvSpPr>
        <p:spPr bwMode="auto">
          <a:xfrm>
            <a:off x="1794668" y="2572544"/>
            <a:ext cx="1300163" cy="307975"/>
          </a:xfrm>
          <a:prstGeom prst="rect">
            <a:avLst/>
          </a:prstGeom>
          <a:noFill/>
          <a:ln w="9525">
            <a:noFill/>
            <a:miter lim="800000"/>
            <a:headEnd/>
            <a:tailEnd/>
          </a:ln>
        </p:spPr>
        <p:txBody>
          <a:bodyPr wrap="none">
            <a:spAutoFit/>
          </a:bodyPr>
          <a:lstStyle/>
          <a:p>
            <a:r>
              <a:rPr lang="fr-FR" sz="1400"/>
              <a:t>Aurélie Jullien</a:t>
            </a:r>
          </a:p>
        </p:txBody>
      </p:sp>
      <p:sp>
        <p:nvSpPr>
          <p:cNvPr id="90117" name="ZoneTexte 30"/>
          <p:cNvSpPr txBox="1">
            <a:spLocks noChangeArrowheads="1"/>
          </p:cNvSpPr>
          <p:nvPr/>
        </p:nvSpPr>
        <p:spPr bwMode="auto">
          <a:xfrm>
            <a:off x="1581149" y="3197424"/>
            <a:ext cx="1727200" cy="307975"/>
          </a:xfrm>
          <a:prstGeom prst="rect">
            <a:avLst/>
          </a:prstGeom>
          <a:noFill/>
          <a:ln w="9525">
            <a:noFill/>
            <a:miter lim="800000"/>
            <a:headEnd/>
            <a:tailEnd/>
          </a:ln>
        </p:spPr>
        <p:txBody>
          <a:bodyPr wrap="none">
            <a:spAutoFit/>
          </a:bodyPr>
          <a:lstStyle/>
          <a:p>
            <a:r>
              <a:rPr lang="fr-FR" sz="1400"/>
              <a:t>Hermance Jacqmin</a:t>
            </a:r>
          </a:p>
        </p:txBody>
      </p:sp>
      <p:sp>
        <p:nvSpPr>
          <p:cNvPr id="90118" name="ZoneTexte 32"/>
          <p:cNvSpPr txBox="1">
            <a:spLocks noChangeArrowheads="1"/>
          </p:cNvSpPr>
          <p:nvPr/>
        </p:nvSpPr>
        <p:spPr bwMode="auto">
          <a:xfrm>
            <a:off x="1751012" y="2260005"/>
            <a:ext cx="1387475" cy="307975"/>
          </a:xfrm>
          <a:prstGeom prst="rect">
            <a:avLst/>
          </a:prstGeom>
          <a:noFill/>
          <a:ln w="9525">
            <a:noFill/>
            <a:miter lim="800000"/>
            <a:headEnd/>
            <a:tailEnd/>
          </a:ln>
        </p:spPr>
        <p:txBody>
          <a:bodyPr wrap="none">
            <a:spAutoFit/>
          </a:bodyPr>
          <a:lstStyle/>
          <a:p>
            <a:r>
              <a:rPr lang="fr-FR" sz="1400"/>
              <a:t>Brigitte Mercier</a:t>
            </a:r>
          </a:p>
        </p:txBody>
      </p:sp>
      <p:sp>
        <p:nvSpPr>
          <p:cNvPr id="90119" name="ZoneTexte 33"/>
          <p:cNvSpPr txBox="1">
            <a:spLocks noChangeArrowheads="1"/>
          </p:cNvSpPr>
          <p:nvPr/>
        </p:nvSpPr>
        <p:spPr bwMode="auto">
          <a:xfrm>
            <a:off x="1366837" y="1634927"/>
            <a:ext cx="2155825" cy="307975"/>
          </a:xfrm>
          <a:prstGeom prst="rect">
            <a:avLst/>
          </a:prstGeom>
          <a:noFill/>
          <a:ln w="9525">
            <a:noFill/>
            <a:miter lim="800000"/>
            <a:headEnd/>
            <a:tailEnd/>
          </a:ln>
        </p:spPr>
        <p:txBody>
          <a:bodyPr wrap="none">
            <a:spAutoFit/>
          </a:bodyPr>
          <a:lstStyle/>
          <a:p>
            <a:r>
              <a:rPr lang="fr-FR" sz="1400" dirty="0" err="1" smtClean="0"/>
              <a:t>Jean-Phillippe</a:t>
            </a:r>
            <a:r>
              <a:rPr lang="fr-FR" sz="1400" dirty="0" smtClean="0"/>
              <a:t> </a:t>
            </a:r>
            <a:r>
              <a:rPr lang="fr-FR" sz="1400" dirty="0"/>
              <a:t>Rousseau</a:t>
            </a:r>
          </a:p>
        </p:txBody>
      </p:sp>
      <p:sp>
        <p:nvSpPr>
          <p:cNvPr id="90120" name="ZoneTexte 34"/>
          <p:cNvSpPr txBox="1">
            <a:spLocks noChangeArrowheads="1"/>
          </p:cNvSpPr>
          <p:nvPr/>
        </p:nvSpPr>
        <p:spPr bwMode="auto">
          <a:xfrm>
            <a:off x="1715293" y="1947466"/>
            <a:ext cx="1458913" cy="307975"/>
          </a:xfrm>
          <a:prstGeom prst="rect">
            <a:avLst/>
          </a:prstGeom>
          <a:noFill/>
          <a:ln w="9525">
            <a:noFill/>
            <a:miter lim="800000"/>
            <a:headEnd/>
            <a:tailEnd/>
          </a:ln>
        </p:spPr>
        <p:txBody>
          <a:bodyPr wrap="none">
            <a:spAutoFit/>
          </a:bodyPr>
          <a:lstStyle/>
          <a:p>
            <a:r>
              <a:rPr lang="fr-FR" sz="1400" dirty="0"/>
              <a:t>Stefan Haessler</a:t>
            </a:r>
          </a:p>
        </p:txBody>
      </p:sp>
      <p:sp>
        <p:nvSpPr>
          <p:cNvPr id="90121" name="ZoneTexte 32"/>
          <p:cNvSpPr txBox="1">
            <a:spLocks noChangeArrowheads="1"/>
          </p:cNvSpPr>
          <p:nvPr/>
        </p:nvSpPr>
        <p:spPr bwMode="auto">
          <a:xfrm>
            <a:off x="1770855" y="3509963"/>
            <a:ext cx="1347788" cy="307975"/>
          </a:xfrm>
          <a:prstGeom prst="rect">
            <a:avLst/>
          </a:prstGeom>
          <a:noFill/>
          <a:ln w="9525">
            <a:noFill/>
            <a:miter lim="800000"/>
            <a:headEnd/>
            <a:tailEnd/>
          </a:ln>
        </p:spPr>
        <p:txBody>
          <a:bodyPr wrap="none">
            <a:spAutoFit/>
          </a:bodyPr>
          <a:lstStyle/>
          <a:p>
            <a:r>
              <a:rPr lang="fr-FR" sz="1400"/>
              <a:t>Frederik Böhle</a:t>
            </a:r>
          </a:p>
        </p:txBody>
      </p:sp>
      <p:sp>
        <p:nvSpPr>
          <p:cNvPr id="90124" name="ZoneTexte 12"/>
          <p:cNvSpPr txBox="1">
            <a:spLocks noChangeArrowheads="1"/>
          </p:cNvSpPr>
          <p:nvPr/>
        </p:nvSpPr>
        <p:spPr bwMode="auto">
          <a:xfrm>
            <a:off x="5581066" y="1117110"/>
            <a:ext cx="2020888" cy="338138"/>
          </a:xfrm>
          <a:prstGeom prst="rect">
            <a:avLst/>
          </a:prstGeom>
          <a:noFill/>
          <a:ln w="9525">
            <a:noFill/>
            <a:miter lim="800000"/>
            <a:headEnd/>
            <a:tailEnd/>
          </a:ln>
        </p:spPr>
        <p:txBody>
          <a:bodyPr wrap="none">
            <a:spAutoFit/>
          </a:bodyPr>
          <a:lstStyle/>
          <a:p>
            <a:r>
              <a:rPr lang="fr-FR" sz="1600" dirty="0"/>
              <a:t>LOA –  APPLI group</a:t>
            </a:r>
          </a:p>
        </p:txBody>
      </p:sp>
      <p:sp>
        <p:nvSpPr>
          <p:cNvPr id="90125" name="ZoneTexte 28"/>
          <p:cNvSpPr txBox="1">
            <a:spLocks noChangeArrowheads="1"/>
          </p:cNvSpPr>
          <p:nvPr/>
        </p:nvSpPr>
        <p:spPr bwMode="auto">
          <a:xfrm>
            <a:off x="5740187" y="1526685"/>
            <a:ext cx="1702646" cy="307777"/>
          </a:xfrm>
          <a:prstGeom prst="rect">
            <a:avLst/>
          </a:prstGeom>
          <a:noFill/>
          <a:ln w="9525">
            <a:noFill/>
            <a:miter lim="800000"/>
            <a:headEnd/>
            <a:tailEnd/>
          </a:ln>
        </p:spPr>
        <p:txBody>
          <a:bodyPr wrap="none">
            <a:spAutoFit/>
          </a:bodyPr>
          <a:lstStyle/>
          <a:p>
            <a:r>
              <a:rPr lang="fr-FR" sz="1400" dirty="0"/>
              <a:t>Maxence </a:t>
            </a:r>
            <a:r>
              <a:rPr lang="fr-FR" sz="1400" dirty="0" smtClean="0"/>
              <a:t>Thévenet</a:t>
            </a:r>
            <a:endParaRPr lang="fr-FR" sz="1400" dirty="0"/>
          </a:p>
        </p:txBody>
      </p:sp>
      <p:sp>
        <p:nvSpPr>
          <p:cNvPr id="90126" name="ZoneTexte 28"/>
          <p:cNvSpPr txBox="1">
            <a:spLocks noChangeArrowheads="1"/>
          </p:cNvSpPr>
          <p:nvPr/>
        </p:nvSpPr>
        <p:spPr bwMode="auto">
          <a:xfrm>
            <a:off x="5732942" y="1901335"/>
            <a:ext cx="1717137" cy="307777"/>
          </a:xfrm>
          <a:prstGeom prst="rect">
            <a:avLst/>
          </a:prstGeom>
          <a:noFill/>
          <a:ln w="9525">
            <a:noFill/>
            <a:miter lim="800000"/>
            <a:headEnd/>
            <a:tailEnd/>
          </a:ln>
        </p:spPr>
        <p:txBody>
          <a:bodyPr wrap="none">
            <a:spAutoFit/>
          </a:bodyPr>
          <a:lstStyle/>
          <a:p>
            <a:r>
              <a:rPr lang="fr-FR" sz="1400" dirty="0" smtClean="0"/>
              <a:t>Benoît </a:t>
            </a:r>
            <a:r>
              <a:rPr lang="fr-FR" sz="1400" dirty="0"/>
              <a:t>Beaurepaire</a:t>
            </a:r>
          </a:p>
        </p:txBody>
      </p:sp>
      <p:sp>
        <p:nvSpPr>
          <p:cNvPr id="90127" name="ZoneTexte 28"/>
          <p:cNvSpPr txBox="1">
            <a:spLocks noChangeArrowheads="1"/>
          </p:cNvSpPr>
          <p:nvPr/>
        </p:nvSpPr>
        <p:spPr bwMode="auto">
          <a:xfrm>
            <a:off x="5991154" y="2279160"/>
            <a:ext cx="1200713" cy="307777"/>
          </a:xfrm>
          <a:prstGeom prst="rect">
            <a:avLst/>
          </a:prstGeom>
          <a:noFill/>
          <a:ln w="9525">
            <a:noFill/>
            <a:miter lim="800000"/>
            <a:headEnd/>
            <a:tailEnd/>
          </a:ln>
        </p:spPr>
        <p:txBody>
          <a:bodyPr wrap="none">
            <a:spAutoFit/>
          </a:bodyPr>
          <a:lstStyle/>
          <a:p>
            <a:r>
              <a:rPr lang="fr-FR" sz="1400"/>
              <a:t>Aline Vernier</a:t>
            </a:r>
          </a:p>
        </p:txBody>
      </p:sp>
      <p:sp>
        <p:nvSpPr>
          <p:cNvPr id="90128" name="ZoneTexte 28"/>
          <p:cNvSpPr txBox="1">
            <a:spLocks noChangeArrowheads="1"/>
          </p:cNvSpPr>
          <p:nvPr/>
        </p:nvSpPr>
        <p:spPr bwMode="auto">
          <a:xfrm>
            <a:off x="5917287" y="3809312"/>
            <a:ext cx="1348446" cy="307777"/>
          </a:xfrm>
          <a:prstGeom prst="rect">
            <a:avLst/>
          </a:prstGeom>
          <a:noFill/>
          <a:ln w="9525">
            <a:noFill/>
            <a:miter lim="800000"/>
            <a:headEnd/>
            <a:tailEnd/>
          </a:ln>
        </p:spPr>
        <p:txBody>
          <a:bodyPr wrap="none">
            <a:spAutoFit/>
          </a:bodyPr>
          <a:lstStyle/>
          <a:p>
            <a:r>
              <a:rPr lang="fr-FR" sz="1400"/>
              <a:t>Fabien Quéré*</a:t>
            </a:r>
          </a:p>
        </p:txBody>
      </p:sp>
      <p:sp>
        <p:nvSpPr>
          <p:cNvPr id="90129" name="ZoneTexte 28"/>
          <p:cNvSpPr txBox="1">
            <a:spLocks noChangeArrowheads="1"/>
          </p:cNvSpPr>
          <p:nvPr/>
        </p:nvSpPr>
        <p:spPr bwMode="auto">
          <a:xfrm>
            <a:off x="5907669" y="2647460"/>
            <a:ext cx="1367682" cy="307777"/>
          </a:xfrm>
          <a:prstGeom prst="rect">
            <a:avLst/>
          </a:prstGeom>
          <a:noFill/>
          <a:ln w="9525">
            <a:noFill/>
            <a:miter lim="800000"/>
            <a:headEnd/>
            <a:tailEnd/>
          </a:ln>
        </p:spPr>
        <p:txBody>
          <a:bodyPr wrap="none">
            <a:spAutoFit/>
          </a:bodyPr>
          <a:lstStyle/>
          <a:p>
            <a:r>
              <a:rPr lang="fr-FR" sz="1400"/>
              <a:t>Jérôme Faure*</a:t>
            </a:r>
          </a:p>
        </p:txBody>
      </p:sp>
      <p:sp>
        <p:nvSpPr>
          <p:cNvPr id="90130" name="ZoneTexte 12"/>
          <p:cNvSpPr txBox="1">
            <a:spLocks noChangeArrowheads="1"/>
          </p:cNvSpPr>
          <p:nvPr/>
        </p:nvSpPr>
        <p:spPr bwMode="auto">
          <a:xfrm>
            <a:off x="6289184" y="3253885"/>
            <a:ext cx="604653" cy="338554"/>
          </a:xfrm>
          <a:prstGeom prst="rect">
            <a:avLst/>
          </a:prstGeom>
          <a:noFill/>
          <a:ln w="9525">
            <a:noFill/>
            <a:miter lim="800000"/>
            <a:headEnd/>
            <a:tailEnd/>
          </a:ln>
        </p:spPr>
        <p:txBody>
          <a:bodyPr wrap="none">
            <a:spAutoFit/>
          </a:bodyPr>
          <a:lstStyle/>
          <a:p>
            <a:r>
              <a:rPr lang="fr-FR" sz="1600" dirty="0"/>
              <a:t>CEA</a:t>
            </a:r>
          </a:p>
        </p:txBody>
      </p:sp>
      <p:sp>
        <p:nvSpPr>
          <p:cNvPr id="90131" name="ZoneTexte 29"/>
          <p:cNvSpPr txBox="1">
            <a:spLocks noChangeArrowheads="1"/>
          </p:cNvSpPr>
          <p:nvPr/>
        </p:nvSpPr>
        <p:spPr bwMode="auto">
          <a:xfrm>
            <a:off x="1546907" y="2885083"/>
            <a:ext cx="1795684" cy="307777"/>
          </a:xfrm>
          <a:prstGeom prst="rect">
            <a:avLst/>
          </a:prstGeom>
          <a:noFill/>
          <a:ln w="9525">
            <a:noFill/>
            <a:miter lim="800000"/>
            <a:headEnd/>
            <a:tailEnd/>
          </a:ln>
        </p:spPr>
        <p:txBody>
          <a:bodyPr wrap="none">
            <a:spAutoFit/>
          </a:bodyPr>
          <a:lstStyle/>
          <a:p>
            <a:r>
              <a:rPr lang="fr-FR" sz="1400" dirty="0"/>
              <a:t>Gregory </a:t>
            </a:r>
            <a:r>
              <a:rPr lang="fr-FR" sz="1400" dirty="0" err="1" smtClean="0"/>
              <a:t>laquaniello</a:t>
            </a:r>
            <a:endParaRPr lang="fr-FR" sz="1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eur droit avec flèche 17"/>
          <p:cNvCxnSpPr/>
          <p:nvPr/>
        </p:nvCxnSpPr>
        <p:spPr>
          <a:xfrm>
            <a:off x="3064009" y="2704605"/>
            <a:ext cx="19050" cy="2667794"/>
          </a:xfrm>
          <a:prstGeom prst="straightConnector1">
            <a:avLst/>
          </a:prstGeom>
          <a:ln>
            <a:solidFill>
              <a:srgbClr val="FF0000">
                <a:alpha val="50000"/>
              </a:srgb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1748" name="Espace réservé de la date 1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24/06/2015</a:t>
            </a:r>
          </a:p>
        </p:txBody>
      </p:sp>
      <p:sp>
        <p:nvSpPr>
          <p:cNvPr id="31749" name="Espace réservé du pied de page 14"/>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graphicFrame>
        <p:nvGraphicFramePr>
          <p:cNvPr id="2" name="Object 7"/>
          <p:cNvGraphicFramePr>
            <a:graphicFrameLocks noChangeAspect="1"/>
          </p:cNvGraphicFramePr>
          <p:nvPr/>
        </p:nvGraphicFramePr>
        <p:xfrm>
          <a:off x="621027" y="1474788"/>
          <a:ext cx="933450" cy="407987"/>
        </p:xfrm>
        <a:graphic>
          <a:graphicData uri="http://schemas.openxmlformats.org/presentationml/2006/ole">
            <p:oleObj spid="_x0000_s31747" name="Équation" r:id="rId3" imgW="520560" imgH="228600" progId="Equation.3">
              <p:embed/>
            </p:oleObj>
          </a:graphicData>
        </a:graphic>
      </p:graphicFrame>
      <p:sp>
        <p:nvSpPr>
          <p:cNvPr id="31752" name="ZoneTexte 8"/>
          <p:cNvSpPr txBox="1">
            <a:spLocks noChangeArrowheads="1"/>
          </p:cNvSpPr>
          <p:nvPr/>
        </p:nvSpPr>
        <p:spPr bwMode="auto">
          <a:xfrm>
            <a:off x="2482262" y="1424365"/>
            <a:ext cx="1486304" cy="338554"/>
          </a:xfrm>
          <a:prstGeom prst="rect">
            <a:avLst/>
          </a:prstGeom>
          <a:noFill/>
          <a:ln w="9525">
            <a:noFill/>
            <a:miter lim="800000"/>
            <a:headEnd/>
            <a:tailEnd/>
          </a:ln>
        </p:spPr>
        <p:txBody>
          <a:bodyPr wrap="none">
            <a:spAutoFit/>
          </a:bodyPr>
          <a:lstStyle/>
          <a:p>
            <a:r>
              <a:rPr lang="fr-FR" sz="1600" u="sng" dirty="0" smtClean="0">
                <a:solidFill>
                  <a:srgbClr val="002060"/>
                </a:solidFill>
              </a:rPr>
              <a:t>Gradient court</a:t>
            </a:r>
            <a:endParaRPr lang="fr-FR" sz="1600" u="sng" dirty="0">
              <a:solidFill>
                <a:srgbClr val="002060"/>
              </a:solidFill>
            </a:endParaRPr>
          </a:p>
        </p:txBody>
      </p:sp>
      <p:pic>
        <p:nvPicPr>
          <p:cNvPr id="31753" name="Image 17" descr="ScanFocusElectrons.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219449" y="1882775"/>
            <a:ext cx="1852613" cy="4492625"/>
          </a:xfrm>
          <a:prstGeom prst="rect">
            <a:avLst/>
          </a:prstGeom>
          <a:noFill/>
          <a:ln w="9525">
            <a:noFill/>
            <a:miter lim="800000"/>
            <a:headEnd/>
            <a:tailEnd/>
          </a:ln>
        </p:spPr>
      </p:pic>
      <p:grpSp>
        <p:nvGrpSpPr>
          <p:cNvPr id="3" name="Groupe 12"/>
          <p:cNvGrpSpPr>
            <a:grpSpLocks/>
          </p:cNvGrpSpPr>
          <p:nvPr/>
        </p:nvGrpSpPr>
        <p:grpSpPr bwMode="auto">
          <a:xfrm>
            <a:off x="3320479" y="3941238"/>
            <a:ext cx="5639942" cy="1338828"/>
            <a:chOff x="1245636" y="1384984"/>
            <a:chExt cx="5639942" cy="1338831"/>
          </a:xfrm>
        </p:grpSpPr>
        <p:sp>
          <p:nvSpPr>
            <p:cNvPr id="15" name="Rectangle 36"/>
            <p:cNvSpPr>
              <a:spLocks noChangeArrowheads="1"/>
            </p:cNvSpPr>
            <p:nvPr/>
          </p:nvSpPr>
          <p:spPr bwMode="auto">
            <a:xfrm>
              <a:off x="1245636" y="2354482"/>
              <a:ext cx="5639942" cy="369333"/>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smtClean="0">
                  <a:solidFill>
                    <a:schemeClr val="accent4"/>
                  </a:solidFill>
                  <a:latin typeface="+mj-lt"/>
                  <a:ea typeface="Century Gothic" charset="0"/>
                  <a:cs typeface="Arial" pitchFamily="34" charset="0"/>
                </a:rPr>
                <a:t>J.P. </a:t>
              </a:r>
              <a:r>
                <a:rPr lang="en-US" b="1" dirty="0" err="1" smtClean="0">
                  <a:solidFill>
                    <a:schemeClr val="accent4"/>
                  </a:solidFill>
                  <a:latin typeface="+mj-lt"/>
                  <a:ea typeface="Century Gothic" charset="0"/>
                  <a:cs typeface="Arial" pitchFamily="34" charset="0"/>
                </a:rPr>
                <a:t>Geindre</a:t>
              </a:r>
              <a:r>
                <a:rPr lang="en-US" b="1" dirty="0">
                  <a:solidFill>
                    <a:schemeClr val="accent4"/>
                  </a:solidFill>
                  <a:latin typeface="+mj-lt"/>
                  <a:ea typeface="Century Gothic" charset="0"/>
                  <a:cs typeface="Arial" pitchFamily="34" charset="0"/>
                </a:rPr>
                <a:t>, P</a:t>
              </a:r>
              <a:r>
                <a:rPr lang="en-US" b="1" dirty="0" smtClean="0">
                  <a:solidFill>
                    <a:schemeClr val="accent4"/>
                  </a:solidFill>
                  <a:latin typeface="+mj-lt"/>
                  <a:ea typeface="Century Gothic" charset="0"/>
                  <a:cs typeface="Arial" pitchFamily="34" charset="0"/>
                </a:rPr>
                <a:t>. </a:t>
              </a:r>
              <a:r>
                <a:rPr lang="en-US" b="1" dirty="0" err="1" smtClean="0">
                  <a:solidFill>
                    <a:schemeClr val="accent4"/>
                  </a:solidFill>
                  <a:latin typeface="+mj-lt"/>
                  <a:ea typeface="Century Gothic" charset="0"/>
                  <a:cs typeface="Arial" pitchFamily="34" charset="0"/>
                </a:rPr>
                <a:t>Audebert</a:t>
              </a:r>
              <a:r>
                <a:rPr lang="en-US" b="1" dirty="0" smtClean="0">
                  <a:solidFill>
                    <a:schemeClr val="accent4"/>
                  </a:solidFill>
                  <a:latin typeface="+mj-lt"/>
                  <a:ea typeface="Century Gothic" charset="0"/>
                  <a:cs typeface="Arial" pitchFamily="34" charset="0"/>
                </a:rPr>
                <a:t> </a:t>
              </a:r>
              <a:r>
                <a:rPr lang="en-US" b="1" dirty="0">
                  <a:solidFill>
                    <a:schemeClr val="accent4"/>
                  </a:solidFill>
                  <a:latin typeface="+mj-lt"/>
                  <a:ea typeface="Century Gothic" charset="0"/>
                  <a:cs typeface="Arial" pitchFamily="34" charset="0"/>
                </a:rPr>
                <a:t>and R. </a:t>
              </a:r>
              <a:r>
                <a:rPr lang="en-US" b="1" dirty="0" err="1">
                  <a:solidFill>
                    <a:schemeClr val="accent4"/>
                  </a:solidFill>
                  <a:latin typeface="+mj-lt"/>
                  <a:ea typeface="Century Gothic" charset="0"/>
                  <a:cs typeface="Arial" pitchFamily="34" charset="0"/>
                </a:rPr>
                <a:t>Marjoribanks</a:t>
              </a:r>
              <a:r>
                <a:rPr lang="en-US" b="1" dirty="0">
                  <a:solidFill>
                    <a:schemeClr val="accent4"/>
                  </a:solidFill>
                  <a:latin typeface="+mj-lt"/>
                  <a:ea typeface="Century Gothic" charset="0"/>
                  <a:cs typeface="Arial" pitchFamily="34" charset="0"/>
                </a:rPr>
                <a:t>,</a:t>
              </a:r>
              <a:r>
                <a:rPr lang="en-US" b="1" i="1" dirty="0">
                  <a:solidFill>
                    <a:schemeClr val="accent4"/>
                  </a:solidFill>
                  <a:latin typeface="+mj-lt"/>
                  <a:ea typeface="Century Gothic" charset="0"/>
                  <a:cs typeface="Arial" pitchFamily="34" charset="0"/>
                </a:rPr>
                <a:t> PRL </a:t>
              </a:r>
              <a:r>
                <a:rPr lang="en-US" b="1" dirty="0">
                  <a:solidFill>
                    <a:schemeClr val="accent4"/>
                  </a:solidFill>
                  <a:latin typeface="+mj-lt"/>
                  <a:ea typeface="Century Gothic" charset="0"/>
                  <a:cs typeface="Arial" pitchFamily="34" charset="0"/>
                </a:rPr>
                <a:t>(2006) </a:t>
              </a:r>
            </a:p>
          </p:txBody>
        </p:sp>
        <p:sp>
          <p:nvSpPr>
            <p:cNvPr id="14" name="ZoneTexte 9"/>
            <p:cNvSpPr txBox="1">
              <a:spLocks noChangeArrowheads="1"/>
            </p:cNvSpPr>
            <p:nvPr/>
          </p:nvSpPr>
          <p:spPr bwMode="auto">
            <a:xfrm>
              <a:off x="2029407" y="1384984"/>
              <a:ext cx="4118372" cy="6463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buFont typeface="Wingdings" pitchFamily="2" charset="2"/>
                <a:buChar char="Ø"/>
                <a:defRPr/>
              </a:pPr>
              <a:r>
                <a:rPr lang="fr-FR" dirty="0">
                  <a:solidFill>
                    <a:srgbClr val="002060"/>
                  </a:solidFill>
                </a:rPr>
                <a:t> Confinement des orbites </a:t>
              </a:r>
              <a:r>
                <a:rPr lang="fr-FR" dirty="0" smtClean="0">
                  <a:solidFill>
                    <a:srgbClr val="002060"/>
                  </a:solidFill>
                </a:rPr>
                <a:t>électroniques </a:t>
              </a:r>
            </a:p>
            <a:p>
              <a:pPr>
                <a:defRPr/>
              </a:pPr>
              <a:r>
                <a:rPr lang="fr-FR" dirty="0" smtClean="0">
                  <a:solidFill>
                    <a:srgbClr val="002060"/>
                  </a:solidFill>
                </a:rPr>
                <a:t>    dû </a:t>
              </a:r>
              <a:r>
                <a:rPr lang="fr-FR" dirty="0">
                  <a:solidFill>
                    <a:srgbClr val="002060"/>
                  </a:solidFill>
                </a:rPr>
                <a:t>au champ magnétique</a:t>
              </a:r>
            </a:p>
          </p:txBody>
        </p:sp>
      </p:grpSp>
      <p:pic>
        <p:nvPicPr>
          <p:cNvPr id="22" name="Image 53" descr="0focus.png"/>
          <p:cNvPicPr>
            <a:picLocks noChangeAspect="1"/>
          </p:cNvPicPr>
          <p:nvPr/>
        </p:nvPicPr>
        <p:blipFill>
          <a:blip r:embed="rId5"/>
          <a:srcRect/>
          <a:stretch>
            <a:fillRect/>
          </a:stretch>
        </p:blipFill>
        <p:spPr bwMode="auto">
          <a:xfrm>
            <a:off x="2323519" y="5372399"/>
            <a:ext cx="1519079" cy="847725"/>
          </a:xfrm>
          <a:prstGeom prst="rect">
            <a:avLst/>
          </a:prstGeom>
          <a:noFill/>
          <a:ln w="9525">
            <a:noFill/>
            <a:miter lim="800000"/>
            <a:headEnd/>
            <a:tailEnd/>
          </a:ln>
        </p:spPr>
      </p:pic>
      <p:sp>
        <p:nvSpPr>
          <p:cNvPr id="16" name="ZoneTexte 15"/>
          <p:cNvSpPr txBox="1"/>
          <p:nvPr/>
        </p:nvSpPr>
        <p:spPr>
          <a:xfrm>
            <a:off x="4088527" y="2852271"/>
            <a:ext cx="4467890" cy="338554"/>
          </a:xfrm>
          <a:prstGeom prst="rect">
            <a:avLst/>
          </a:prstGeom>
          <a:noFill/>
        </p:spPr>
        <p:txBody>
          <a:bodyPr wrap="none" rtlCol="0">
            <a:spAutoFit/>
          </a:bodyPr>
          <a:lstStyle/>
          <a:p>
            <a:pPr>
              <a:buFont typeface="Arial" pitchFamily="34" charset="0"/>
              <a:buChar char="•"/>
            </a:pPr>
            <a:r>
              <a:rPr lang="fr-FR" sz="1600" dirty="0" smtClean="0">
                <a:solidFill>
                  <a:srgbClr val="002060"/>
                </a:solidFill>
              </a:rPr>
              <a:t> Structure exotique dans profil à gradient court</a:t>
            </a:r>
            <a:endParaRPr lang="fr-FR" sz="1600" dirty="0">
              <a:solidFill>
                <a:srgbClr val="002060"/>
              </a:solidFill>
            </a:endParaRPr>
          </a:p>
        </p:txBody>
      </p:sp>
      <p:sp>
        <p:nvSpPr>
          <p:cNvPr id="17" name="ZoneTexte 16"/>
          <p:cNvSpPr txBox="1"/>
          <p:nvPr/>
        </p:nvSpPr>
        <p:spPr>
          <a:xfrm>
            <a:off x="4088527" y="2366051"/>
            <a:ext cx="4634474" cy="338554"/>
          </a:xfrm>
          <a:prstGeom prst="rect">
            <a:avLst/>
          </a:prstGeom>
          <a:noFill/>
        </p:spPr>
        <p:txBody>
          <a:bodyPr wrap="none" rtlCol="0">
            <a:spAutoFit/>
          </a:bodyPr>
          <a:lstStyle/>
          <a:p>
            <a:pPr>
              <a:buFont typeface="Arial" pitchFamily="34" charset="0"/>
              <a:buChar char="•"/>
            </a:pPr>
            <a:r>
              <a:rPr lang="fr-FR" sz="1600" dirty="0" smtClean="0">
                <a:solidFill>
                  <a:srgbClr val="002060"/>
                </a:solidFill>
              </a:rPr>
              <a:t> Augmentation de la charge après </a:t>
            </a:r>
            <a:r>
              <a:rPr lang="fr-FR" sz="1600" dirty="0" err="1" smtClean="0">
                <a:solidFill>
                  <a:srgbClr val="002060"/>
                </a:solidFill>
              </a:rPr>
              <a:t>défocalisation</a:t>
            </a:r>
            <a:endParaRPr lang="fr-FR" sz="1600" dirty="0">
              <a:solidFill>
                <a:srgbClr val="002060"/>
              </a:solidFill>
            </a:endParaRPr>
          </a:p>
        </p:txBody>
      </p:sp>
      <p:pic>
        <p:nvPicPr>
          <p:cNvPr id="19" name="Image 55" descr="60focus.png"/>
          <p:cNvPicPr>
            <a:picLocks noChangeAspect="1"/>
          </p:cNvPicPr>
          <p:nvPr/>
        </p:nvPicPr>
        <p:blipFill>
          <a:blip r:embed="rId6"/>
          <a:srcRect/>
          <a:stretch>
            <a:fillRect/>
          </a:stretch>
        </p:blipFill>
        <p:spPr bwMode="auto">
          <a:xfrm>
            <a:off x="2323519" y="2006134"/>
            <a:ext cx="1447800" cy="846137"/>
          </a:xfrm>
          <a:prstGeom prst="rect">
            <a:avLst/>
          </a:prstGeom>
          <a:noFill/>
          <a:ln w="9525">
            <a:noFill/>
            <a:miter lim="800000"/>
            <a:headEnd/>
            <a:tailEnd/>
          </a:ln>
        </p:spPr>
      </p:pic>
      <p:sp>
        <p:nvSpPr>
          <p:cNvPr id="20"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41</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6" name="Image 27" descr="WaistComparaisonTARG2.eps"/>
          <p:cNvPicPr>
            <a:picLocks noChangeAspect="1"/>
          </p:cNvPicPr>
          <p:nvPr/>
        </p:nvPicPr>
        <p:blipFill>
          <a:blip r:embed="rId4">
            <a:clrChange>
              <a:clrFrom>
                <a:srgbClr val="FFFFFF"/>
              </a:clrFrom>
              <a:clrTo>
                <a:srgbClr val="FFFFFF">
                  <a:alpha val="0"/>
                </a:srgbClr>
              </a:clrTo>
            </a:clrChange>
          </a:blip>
          <a:srcRect t="1237" r="51534" b="51572"/>
          <a:stretch>
            <a:fillRect/>
          </a:stretch>
        </p:blipFill>
        <p:spPr bwMode="auto">
          <a:xfrm rot="2550564">
            <a:off x="847725" y="1652588"/>
            <a:ext cx="985838" cy="1009650"/>
          </a:xfrm>
          <a:prstGeom prst="rect">
            <a:avLst/>
          </a:prstGeom>
          <a:noFill/>
          <a:ln w="9525">
            <a:noFill/>
            <a:miter lim="800000"/>
            <a:headEnd/>
            <a:tailEnd/>
          </a:ln>
        </p:spPr>
      </p:pic>
      <p:pic>
        <p:nvPicPr>
          <p:cNvPr id="33797" name="Image 27" descr="WaistComparaisonTARG2.eps"/>
          <p:cNvPicPr>
            <a:picLocks noChangeAspect="1"/>
          </p:cNvPicPr>
          <p:nvPr/>
        </p:nvPicPr>
        <p:blipFill>
          <a:blip r:embed="rId4">
            <a:clrChange>
              <a:clrFrom>
                <a:srgbClr val="FFFFFF"/>
              </a:clrFrom>
              <a:clrTo>
                <a:srgbClr val="FFFFFF">
                  <a:alpha val="0"/>
                </a:srgbClr>
              </a:clrTo>
            </a:clrChange>
          </a:blip>
          <a:srcRect r="52386" b="51572"/>
          <a:stretch>
            <a:fillRect/>
          </a:stretch>
        </p:blipFill>
        <p:spPr bwMode="auto">
          <a:xfrm rot="8261464">
            <a:off x="1571625" y="1546225"/>
            <a:ext cx="968375" cy="1036638"/>
          </a:xfrm>
          <a:prstGeom prst="rect">
            <a:avLst/>
          </a:prstGeom>
          <a:noFill/>
          <a:ln w="9525">
            <a:noFill/>
            <a:miter lim="800000"/>
            <a:headEnd/>
            <a:tailEnd/>
          </a:ln>
        </p:spPr>
      </p:pic>
      <p:sp>
        <p:nvSpPr>
          <p:cNvPr id="57" name="Rectangle 56"/>
          <p:cNvSpPr/>
          <p:nvPr/>
        </p:nvSpPr>
        <p:spPr>
          <a:xfrm>
            <a:off x="985838" y="2419350"/>
            <a:ext cx="1516062" cy="371475"/>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a:t>cible</a:t>
            </a:r>
          </a:p>
        </p:txBody>
      </p:sp>
      <p:sp>
        <p:nvSpPr>
          <p:cNvPr id="33799" name="Espace réservé de la date 41"/>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33800" name="Espace réservé du pied de page 4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pic>
        <p:nvPicPr>
          <p:cNvPr id="10261"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r="8000" b="73991"/>
          <a:stretch>
            <a:fillRect/>
          </a:stretch>
        </p:blipFill>
        <p:spPr bwMode="auto">
          <a:xfrm>
            <a:off x="5135563" y="3611563"/>
            <a:ext cx="3576637" cy="593725"/>
          </a:xfrm>
          <a:prstGeom prst="rect">
            <a:avLst/>
          </a:prstGeom>
          <a:noFill/>
          <a:ln w="9525">
            <a:noFill/>
            <a:miter lim="800000"/>
            <a:headEnd/>
            <a:tailEnd/>
          </a:ln>
        </p:spPr>
      </p:pic>
      <p:sp>
        <p:nvSpPr>
          <p:cNvPr id="10256" name="ZoneTexte 42"/>
          <p:cNvSpPr txBox="1">
            <a:spLocks noChangeArrowheads="1"/>
          </p:cNvSpPr>
          <p:nvPr/>
        </p:nvSpPr>
        <p:spPr bwMode="auto">
          <a:xfrm>
            <a:off x="6442075" y="2957513"/>
            <a:ext cx="1073150" cy="584200"/>
          </a:xfrm>
          <a:prstGeom prst="rect">
            <a:avLst/>
          </a:prstGeom>
          <a:noFill/>
          <a:ln w="9525">
            <a:noFill/>
            <a:miter lim="800000"/>
            <a:headEnd/>
            <a:tailEnd/>
          </a:ln>
        </p:spPr>
        <p:txBody>
          <a:bodyPr>
            <a:spAutoFit/>
          </a:bodyPr>
          <a:lstStyle/>
          <a:p>
            <a:endParaRPr lang="fr-FR" sz="1600"/>
          </a:p>
          <a:p>
            <a:r>
              <a:rPr lang="fr-FR" sz="1600"/>
              <a:t>révolution</a:t>
            </a:r>
          </a:p>
        </p:txBody>
      </p:sp>
      <p:pic>
        <p:nvPicPr>
          <p:cNvPr id="10258"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t="29941" r="4451" b="6932"/>
          <a:stretch>
            <a:fillRect/>
          </a:stretch>
        </p:blipFill>
        <p:spPr bwMode="auto">
          <a:xfrm>
            <a:off x="5164138" y="4324350"/>
            <a:ext cx="3675062" cy="1465263"/>
          </a:xfrm>
          <a:prstGeom prst="rect">
            <a:avLst/>
          </a:prstGeom>
          <a:noFill/>
          <a:ln w="9525">
            <a:noFill/>
            <a:miter lim="800000"/>
            <a:headEnd/>
            <a:tailEnd/>
          </a:ln>
        </p:spPr>
      </p:pic>
      <p:grpSp>
        <p:nvGrpSpPr>
          <p:cNvPr id="2" name="Groupe 50"/>
          <p:cNvGrpSpPr>
            <a:grpSpLocks/>
          </p:cNvGrpSpPr>
          <p:nvPr/>
        </p:nvGrpSpPr>
        <p:grpSpPr bwMode="auto">
          <a:xfrm>
            <a:off x="225425" y="2874963"/>
            <a:ext cx="5099050" cy="3940175"/>
            <a:chOff x="3877840" y="663576"/>
            <a:chExt cx="5099050" cy="3940175"/>
          </a:xfrm>
        </p:grpSpPr>
        <p:pic>
          <p:nvPicPr>
            <p:cNvPr id="33827" name="Image 17" descr="logo_sourcelab.png"/>
            <p:cNvPicPr>
              <a:picLocks noChangeAspect="1"/>
            </p:cNvPicPr>
            <p:nvPr/>
          </p:nvPicPr>
          <p:blipFill>
            <a:blip r:embed="rId6"/>
            <a:srcRect/>
            <a:stretch>
              <a:fillRect/>
            </a:stretch>
          </p:blipFill>
          <p:spPr bwMode="auto">
            <a:xfrm>
              <a:off x="4499242" y="3887788"/>
              <a:ext cx="1319213" cy="212725"/>
            </a:xfrm>
            <a:prstGeom prst="rect">
              <a:avLst/>
            </a:prstGeom>
            <a:noFill/>
            <a:ln w="9525">
              <a:noFill/>
              <a:miter lim="800000"/>
              <a:headEnd/>
              <a:tailEnd/>
            </a:ln>
          </p:spPr>
        </p:pic>
        <p:pic>
          <p:nvPicPr>
            <p:cNvPr id="33828" name="Image 37" descr="TargetRotating..gif"/>
            <p:cNvPicPr>
              <a:picLocks noChangeAspect="1"/>
            </p:cNvPicPr>
            <p:nvPr/>
          </p:nvPicPr>
          <p:blipFill>
            <a:blip r:embed="rId7">
              <a:clrChange>
                <a:clrFrom>
                  <a:srgbClr val="FEFEFE"/>
                </a:clrFrom>
                <a:clrTo>
                  <a:srgbClr val="FEFEFE">
                    <a:alpha val="0"/>
                  </a:srgbClr>
                </a:clrTo>
              </a:clrChange>
            </a:blip>
            <a:srcRect/>
            <a:stretch>
              <a:fillRect/>
            </a:stretch>
          </p:blipFill>
          <p:spPr bwMode="auto">
            <a:xfrm>
              <a:off x="3877840" y="663576"/>
              <a:ext cx="5099050" cy="3940175"/>
            </a:xfrm>
            <a:prstGeom prst="rect">
              <a:avLst/>
            </a:prstGeom>
            <a:noFill/>
            <a:ln w="9525">
              <a:noFill/>
              <a:miter lim="800000"/>
              <a:headEnd/>
              <a:tailEnd/>
            </a:ln>
          </p:spPr>
        </p:pic>
        <p:sp>
          <p:nvSpPr>
            <p:cNvPr id="69" name="Rectangle 36"/>
            <p:cNvSpPr>
              <a:spLocks noChangeArrowheads="1"/>
            </p:cNvSpPr>
            <p:nvPr/>
          </p:nvSpPr>
          <p:spPr bwMode="auto">
            <a:xfrm>
              <a:off x="4446165" y="3371851"/>
              <a:ext cx="2138363" cy="368300"/>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a:solidFill>
                    <a:schemeClr val="accent4"/>
                  </a:solidFill>
                  <a:latin typeface="+mj-lt"/>
                  <a:ea typeface="Century Gothic" charset="0"/>
                  <a:cs typeface="Arial" pitchFamily="34" charset="0"/>
                </a:rPr>
                <a:t>A. </a:t>
              </a:r>
              <a:r>
                <a:rPr lang="en-US" b="1" dirty="0" err="1">
                  <a:solidFill>
                    <a:schemeClr val="accent4"/>
                  </a:solidFill>
                  <a:latin typeface="+mj-lt"/>
                  <a:ea typeface="Century Gothic" charset="0"/>
                  <a:cs typeface="Arial" pitchFamily="34" charset="0"/>
                </a:rPr>
                <a:t>Borot</a:t>
              </a:r>
              <a:r>
                <a:rPr lang="en-US" b="1" dirty="0">
                  <a:solidFill>
                    <a:schemeClr val="accent4"/>
                  </a:solidFill>
                  <a:latin typeface="+mj-lt"/>
                  <a:ea typeface="Century Gothic" charset="0"/>
                  <a:cs typeface="Arial" pitchFamily="34" charset="0"/>
                </a:rPr>
                <a:t> </a:t>
              </a:r>
              <a:r>
                <a:rPr lang="en-US" b="1" i="1" dirty="0">
                  <a:solidFill>
                    <a:schemeClr val="accent4"/>
                  </a:solidFill>
                  <a:latin typeface="+mj-lt"/>
                  <a:ea typeface="Century Gothic" charset="0"/>
                  <a:cs typeface="Arial" pitchFamily="34" charset="0"/>
                </a:rPr>
                <a:t>PhD </a:t>
              </a:r>
              <a:r>
                <a:rPr lang="en-US" b="1" dirty="0">
                  <a:solidFill>
                    <a:schemeClr val="accent4"/>
                  </a:solidFill>
                  <a:latin typeface="+mj-lt"/>
                  <a:ea typeface="Century Gothic" charset="0"/>
                  <a:cs typeface="Arial" pitchFamily="34" charset="0"/>
                </a:rPr>
                <a:t>(2012) </a:t>
              </a:r>
            </a:p>
          </p:txBody>
        </p:sp>
      </p:grpSp>
      <p:sp>
        <p:nvSpPr>
          <p:cNvPr id="41" name="Rectangle 40"/>
          <p:cNvSpPr/>
          <p:nvPr/>
        </p:nvSpPr>
        <p:spPr>
          <a:xfrm>
            <a:off x="5640388" y="3683000"/>
            <a:ext cx="3005137" cy="488950"/>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40"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l="11536" r="8000" b="73991"/>
          <a:stretch>
            <a:fillRect/>
          </a:stretch>
        </p:blipFill>
        <p:spPr bwMode="auto">
          <a:xfrm>
            <a:off x="5584825" y="3611563"/>
            <a:ext cx="3127375" cy="593725"/>
          </a:xfrm>
          <a:prstGeom prst="rect">
            <a:avLst/>
          </a:prstGeom>
          <a:noFill/>
          <a:ln w="9525">
            <a:noFill/>
            <a:miter lim="800000"/>
            <a:headEnd/>
            <a:tailEnd/>
          </a:ln>
        </p:spPr>
      </p:pic>
      <p:sp>
        <p:nvSpPr>
          <p:cNvPr id="45" name="Rectangle 44"/>
          <p:cNvSpPr/>
          <p:nvPr/>
        </p:nvSpPr>
        <p:spPr>
          <a:xfrm>
            <a:off x="5668963" y="4429125"/>
            <a:ext cx="2987675" cy="49053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6" name="Rectangle 45"/>
          <p:cNvSpPr/>
          <p:nvPr/>
        </p:nvSpPr>
        <p:spPr>
          <a:xfrm>
            <a:off x="5668963" y="5143500"/>
            <a:ext cx="2987675" cy="48895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48"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l="13000" t="64146" r="9277" b="13499"/>
          <a:stretch>
            <a:fillRect/>
          </a:stretch>
        </p:blipFill>
        <p:spPr bwMode="auto">
          <a:xfrm>
            <a:off x="5665788" y="5116513"/>
            <a:ext cx="2989262" cy="519112"/>
          </a:xfrm>
          <a:prstGeom prst="rect">
            <a:avLst/>
          </a:prstGeom>
          <a:noFill/>
          <a:ln w="9525">
            <a:noFill/>
            <a:miter lim="800000"/>
            <a:headEnd/>
            <a:tailEnd/>
          </a:ln>
        </p:spPr>
      </p:pic>
      <p:pic>
        <p:nvPicPr>
          <p:cNvPr id="42"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l="12630" t="31512" r="8414" b="43581"/>
          <a:stretch>
            <a:fillRect/>
          </a:stretch>
        </p:blipFill>
        <p:spPr bwMode="auto">
          <a:xfrm>
            <a:off x="5653088" y="4359275"/>
            <a:ext cx="3036887" cy="579438"/>
          </a:xfrm>
          <a:prstGeom prst="rect">
            <a:avLst/>
          </a:prstGeom>
          <a:noFill/>
          <a:ln w="9525">
            <a:noFill/>
            <a:miter lim="800000"/>
            <a:headEnd/>
            <a:tailEnd/>
          </a:ln>
        </p:spPr>
      </p:pic>
      <p:grpSp>
        <p:nvGrpSpPr>
          <p:cNvPr id="3" name="Groupe 85"/>
          <p:cNvGrpSpPr>
            <a:grpSpLocks/>
          </p:cNvGrpSpPr>
          <p:nvPr/>
        </p:nvGrpSpPr>
        <p:grpSpPr bwMode="auto">
          <a:xfrm>
            <a:off x="8280400" y="3560763"/>
            <a:ext cx="863600" cy="723900"/>
            <a:chOff x="7778002" y="3786282"/>
            <a:chExt cx="865095" cy="723997"/>
          </a:xfrm>
        </p:grpSpPr>
        <p:sp>
          <p:nvSpPr>
            <p:cNvPr id="76" name="Rectangle 75"/>
            <p:cNvSpPr/>
            <p:nvPr/>
          </p:nvSpPr>
          <p:spPr>
            <a:xfrm>
              <a:off x="7778002" y="3786282"/>
              <a:ext cx="865095" cy="72399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aphicFrame>
          <p:nvGraphicFramePr>
            <p:cNvPr id="33795" name="Object 28"/>
            <p:cNvGraphicFramePr>
              <a:graphicFrameLocks noChangeAspect="1"/>
            </p:cNvGraphicFramePr>
            <p:nvPr/>
          </p:nvGraphicFramePr>
          <p:xfrm>
            <a:off x="8054182" y="3957545"/>
            <a:ext cx="539843" cy="352974"/>
          </p:xfrm>
          <a:graphic>
            <a:graphicData uri="http://schemas.openxmlformats.org/presentationml/2006/ole">
              <p:oleObj spid="_x0000_s33795" name="Équation" r:id="rId8" imgW="330120" imgH="215640" progId="Equation.3">
                <p:embed/>
              </p:oleObj>
            </a:graphicData>
          </a:graphic>
        </p:graphicFrame>
        <p:cxnSp>
          <p:nvCxnSpPr>
            <p:cNvPr id="79" name="Connecteur droit 78"/>
            <p:cNvCxnSpPr/>
            <p:nvPr/>
          </p:nvCxnSpPr>
          <p:spPr>
            <a:xfrm>
              <a:off x="7778002" y="3908535"/>
              <a:ext cx="49615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Connecteur droit 80"/>
            <p:cNvCxnSpPr/>
            <p:nvPr/>
          </p:nvCxnSpPr>
          <p:spPr>
            <a:xfrm flipV="1">
              <a:off x="7778002" y="4397551"/>
              <a:ext cx="49615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Connecteur droit avec flèche 82"/>
            <p:cNvCxnSpPr/>
            <p:nvPr/>
          </p:nvCxnSpPr>
          <p:spPr>
            <a:xfrm>
              <a:off x="7870236" y="3957755"/>
              <a:ext cx="4771" cy="352472"/>
            </a:xfrm>
            <a:prstGeom prst="straightConnector1">
              <a:avLst/>
            </a:prstGeom>
            <a:ln w="12700">
              <a:solidFill>
                <a:schemeClr val="accent4">
                  <a:lumMod val="50000"/>
                </a:schemeClr>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grpSp>
      <p:graphicFrame>
        <p:nvGraphicFramePr>
          <p:cNvPr id="33794" name="Object 39"/>
          <p:cNvGraphicFramePr>
            <a:graphicFrameLocks noChangeAspect="1"/>
          </p:cNvGraphicFramePr>
          <p:nvPr/>
        </p:nvGraphicFramePr>
        <p:xfrm>
          <a:off x="1109663" y="2846388"/>
          <a:ext cx="1323975" cy="393700"/>
        </p:xfrm>
        <a:graphic>
          <a:graphicData uri="http://schemas.openxmlformats.org/presentationml/2006/ole">
            <p:oleObj spid="_x0000_s33794" name="Équation" r:id="rId9" imgW="812520" imgH="241200" progId="Equation.3">
              <p:embed/>
            </p:oleObj>
          </a:graphicData>
        </a:graphic>
      </p:graphicFrame>
      <p:sp>
        <p:nvSpPr>
          <p:cNvPr id="33812" name="ZoneTexte 42"/>
          <p:cNvSpPr txBox="1">
            <a:spLocks noChangeArrowheads="1"/>
          </p:cNvSpPr>
          <p:nvPr/>
        </p:nvSpPr>
        <p:spPr bwMode="auto">
          <a:xfrm>
            <a:off x="377825" y="1114425"/>
            <a:ext cx="3041650" cy="338138"/>
          </a:xfrm>
          <a:prstGeom prst="rect">
            <a:avLst/>
          </a:prstGeom>
          <a:noFill/>
          <a:ln w="9525">
            <a:noFill/>
            <a:miter lim="800000"/>
            <a:headEnd/>
            <a:tailEnd/>
          </a:ln>
        </p:spPr>
        <p:txBody>
          <a:bodyPr wrap="none">
            <a:spAutoFit/>
          </a:bodyPr>
          <a:lstStyle/>
          <a:p>
            <a:r>
              <a:rPr lang="fr-FR" sz="1600">
                <a:solidFill>
                  <a:srgbClr val="002060"/>
                </a:solidFill>
              </a:rPr>
              <a:t>Avant une expérience sur cible:</a:t>
            </a:r>
          </a:p>
        </p:txBody>
      </p:sp>
      <p:pic>
        <p:nvPicPr>
          <p:cNvPr id="52" name="Image 51" descr="myMovie..gif"/>
          <p:cNvPicPr>
            <a:picLocks noChangeAspect="1"/>
          </p:cNvPicPr>
          <p:nvPr/>
        </p:nvPicPr>
        <p:blipFill>
          <a:blip r:embed="rId10">
            <a:clrChange>
              <a:clrFrom>
                <a:srgbClr val="CCCCCC"/>
              </a:clrFrom>
              <a:clrTo>
                <a:srgbClr val="CCCCCC">
                  <a:alpha val="0"/>
                </a:srgbClr>
              </a:clrTo>
            </a:clrChange>
          </a:blip>
          <a:srcRect/>
          <a:stretch>
            <a:fillRect/>
          </a:stretch>
        </p:blipFill>
        <p:spPr bwMode="auto">
          <a:xfrm>
            <a:off x="4287838" y="1355725"/>
            <a:ext cx="2074862" cy="1555750"/>
          </a:xfrm>
          <a:prstGeom prst="rect">
            <a:avLst/>
          </a:prstGeom>
          <a:noFill/>
          <a:ln w="9525">
            <a:noFill/>
            <a:miter lim="800000"/>
            <a:headEnd/>
            <a:tailEnd/>
          </a:ln>
        </p:spPr>
      </p:pic>
      <p:sp>
        <p:nvSpPr>
          <p:cNvPr id="53" name="Rectangle 52"/>
          <p:cNvSpPr/>
          <p:nvPr/>
        </p:nvSpPr>
        <p:spPr>
          <a:xfrm>
            <a:off x="4429125" y="1408113"/>
            <a:ext cx="1739900" cy="1382712"/>
          </a:xfrm>
          <a:prstGeom prst="rect">
            <a:avLst/>
          </a:prstGeom>
          <a:noFill/>
          <a:ln w="2540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nvGrpSpPr>
          <p:cNvPr id="4" name="Groupe 74"/>
          <p:cNvGrpSpPr>
            <a:grpSpLocks/>
          </p:cNvGrpSpPr>
          <p:nvPr/>
        </p:nvGrpSpPr>
        <p:grpSpPr bwMode="auto">
          <a:xfrm>
            <a:off x="1349375" y="1822450"/>
            <a:ext cx="6343650" cy="3287713"/>
            <a:chOff x="1443038" y="1863725"/>
            <a:chExt cx="6344796" cy="3287332"/>
          </a:xfrm>
        </p:grpSpPr>
        <p:sp>
          <p:nvSpPr>
            <p:cNvPr id="33816" name="AutoShape 5"/>
            <p:cNvSpPr>
              <a:spLocks/>
            </p:cNvSpPr>
            <p:nvPr/>
          </p:nvSpPr>
          <p:spPr bwMode="auto">
            <a:xfrm>
              <a:off x="1443038" y="1863725"/>
              <a:ext cx="6344796" cy="3287332"/>
            </a:xfrm>
            <a:prstGeom prst="roundRect">
              <a:avLst>
                <a:gd name="adj" fmla="val 3759"/>
              </a:avLst>
            </a:prstGeom>
            <a:solidFill>
              <a:srgbClr val="FFFFFF"/>
            </a:solidFill>
            <a:ln w="25400">
              <a:solidFill>
                <a:srgbClr val="D90B00"/>
              </a:solidFill>
              <a:miter lim="800000"/>
              <a:headEnd/>
              <a:tailEnd/>
            </a:ln>
          </p:spPr>
          <p:txBody>
            <a:bodyPr lIns="0" tIns="0" rIns="0" bIns="0"/>
            <a:lstStyle/>
            <a:p>
              <a:endParaRPr lang="fr-FR"/>
            </a:p>
          </p:txBody>
        </p:sp>
        <p:pic>
          <p:nvPicPr>
            <p:cNvPr id="33817" name="Image 48" descr="ShotsOnPlastic.PNG"/>
            <p:cNvPicPr>
              <a:picLocks noChangeAspect="1"/>
            </p:cNvPicPr>
            <p:nvPr/>
          </p:nvPicPr>
          <p:blipFill>
            <a:blip r:embed="rId11">
              <a:clrChange>
                <a:clrFrom>
                  <a:srgbClr val="FFFFFF"/>
                </a:clrFrom>
                <a:clrTo>
                  <a:srgbClr val="FFFFFF">
                    <a:alpha val="0"/>
                  </a:srgbClr>
                </a:clrTo>
              </a:clrChange>
            </a:blip>
            <a:srcRect/>
            <a:stretch>
              <a:fillRect/>
            </a:stretch>
          </p:blipFill>
          <p:spPr bwMode="auto">
            <a:xfrm>
              <a:off x="5291622" y="2602276"/>
              <a:ext cx="2090057" cy="2061729"/>
            </a:xfrm>
            <a:prstGeom prst="rect">
              <a:avLst/>
            </a:prstGeom>
            <a:noFill/>
            <a:ln w="9525">
              <a:noFill/>
              <a:miter lim="800000"/>
              <a:headEnd/>
              <a:tailEnd/>
            </a:ln>
          </p:spPr>
        </p:pic>
        <p:sp>
          <p:nvSpPr>
            <p:cNvPr id="33818" name="ZoneTexte 59"/>
            <p:cNvSpPr txBox="1">
              <a:spLocks noChangeArrowheads="1"/>
            </p:cNvSpPr>
            <p:nvPr/>
          </p:nvSpPr>
          <p:spPr bwMode="auto">
            <a:xfrm>
              <a:off x="1684633" y="2170918"/>
              <a:ext cx="3606989" cy="497224"/>
            </a:xfrm>
            <a:prstGeom prst="rect">
              <a:avLst/>
            </a:prstGeom>
            <a:noFill/>
            <a:ln w="9525">
              <a:noFill/>
              <a:miter lim="800000"/>
              <a:headEnd/>
              <a:tailEnd/>
            </a:ln>
          </p:spPr>
          <p:txBody>
            <a:bodyPr wrap="none">
              <a:spAutoFit/>
            </a:bodyPr>
            <a:lstStyle/>
            <a:p>
              <a:pPr>
                <a:buFont typeface="Wingdings" pitchFamily="2" charset="2"/>
                <a:buChar char="Ø"/>
              </a:pPr>
              <a:r>
                <a:rPr lang="fr-FR">
                  <a:solidFill>
                    <a:srgbClr val="002060"/>
                  </a:solidFill>
                </a:rPr>
                <a:t> taux de répétition: 1kHz</a:t>
              </a:r>
            </a:p>
          </p:txBody>
        </p:sp>
        <p:sp>
          <p:nvSpPr>
            <p:cNvPr id="33819" name="ZoneTexte 59"/>
            <p:cNvSpPr txBox="1">
              <a:spLocks noChangeArrowheads="1"/>
            </p:cNvSpPr>
            <p:nvPr/>
          </p:nvSpPr>
          <p:spPr bwMode="auto">
            <a:xfrm>
              <a:off x="1670879" y="2784446"/>
              <a:ext cx="2844935" cy="496953"/>
            </a:xfrm>
            <a:prstGeom prst="rect">
              <a:avLst/>
            </a:prstGeom>
            <a:noFill/>
            <a:ln w="9525">
              <a:noFill/>
              <a:miter lim="800000"/>
              <a:headEnd/>
              <a:tailEnd/>
            </a:ln>
          </p:spPr>
          <p:txBody>
            <a:bodyPr wrap="none">
              <a:spAutoFit/>
            </a:bodyPr>
            <a:lstStyle/>
            <a:p>
              <a:pPr>
                <a:buFont typeface="Wingdings" pitchFamily="2" charset="2"/>
                <a:buChar char="Ø"/>
              </a:pPr>
              <a:r>
                <a:rPr lang="fr-FR">
                  <a:solidFill>
                    <a:srgbClr val="002060"/>
                  </a:solidFill>
                </a:rPr>
                <a:t> tirs reproductibles</a:t>
              </a:r>
            </a:p>
          </p:txBody>
        </p:sp>
        <p:sp>
          <p:nvSpPr>
            <p:cNvPr id="33820" name="ZoneTexte 59"/>
            <p:cNvSpPr txBox="1">
              <a:spLocks noChangeArrowheads="1"/>
            </p:cNvSpPr>
            <p:nvPr/>
          </p:nvSpPr>
          <p:spPr bwMode="auto">
            <a:xfrm>
              <a:off x="1657125" y="3397974"/>
              <a:ext cx="2958311" cy="496953"/>
            </a:xfrm>
            <a:prstGeom prst="rect">
              <a:avLst/>
            </a:prstGeom>
            <a:noFill/>
            <a:ln w="9525">
              <a:noFill/>
              <a:miter lim="800000"/>
              <a:headEnd/>
              <a:tailEnd/>
            </a:ln>
          </p:spPr>
          <p:txBody>
            <a:bodyPr wrap="none">
              <a:spAutoFit/>
            </a:bodyPr>
            <a:lstStyle/>
            <a:p>
              <a:pPr>
                <a:buFont typeface="Wingdings" pitchFamily="2" charset="2"/>
                <a:buChar char="Ø"/>
              </a:pPr>
              <a:r>
                <a:rPr lang="fr-FR">
                  <a:solidFill>
                    <a:srgbClr val="002060"/>
                  </a:solidFill>
                </a:rPr>
                <a:t> Intégration 100 ms</a:t>
              </a:r>
            </a:p>
          </p:txBody>
        </p:sp>
        <p:sp>
          <p:nvSpPr>
            <p:cNvPr id="33821" name="ZoneTexte 59"/>
            <p:cNvSpPr txBox="1">
              <a:spLocks noChangeArrowheads="1"/>
            </p:cNvSpPr>
            <p:nvPr/>
          </p:nvSpPr>
          <p:spPr bwMode="auto">
            <a:xfrm>
              <a:off x="1684623" y="3981155"/>
              <a:ext cx="2521002" cy="869667"/>
            </a:xfrm>
            <a:prstGeom prst="rect">
              <a:avLst/>
            </a:prstGeom>
            <a:noFill/>
            <a:ln w="9525">
              <a:noFill/>
              <a:miter lim="800000"/>
              <a:headEnd/>
              <a:tailEnd/>
            </a:ln>
          </p:spPr>
          <p:txBody>
            <a:bodyPr wrap="none">
              <a:spAutoFit/>
            </a:bodyPr>
            <a:lstStyle/>
            <a:p>
              <a:pPr>
                <a:buFont typeface="Wingdings" pitchFamily="2" charset="2"/>
                <a:buChar char="Ø"/>
              </a:pPr>
              <a:r>
                <a:rPr lang="fr-FR">
                  <a:solidFill>
                    <a:srgbClr val="002060"/>
                  </a:solidFill>
                </a:rPr>
                <a:t> automatisation </a:t>
              </a:r>
            </a:p>
            <a:p>
              <a:r>
                <a:rPr lang="fr-FR">
                  <a:solidFill>
                    <a:srgbClr val="002060"/>
                  </a:solidFill>
                </a:rPr>
                <a:t>    des séquences</a:t>
              </a:r>
            </a:p>
          </p:txBody>
        </p:sp>
        <p:sp>
          <p:nvSpPr>
            <p:cNvPr id="33822" name="ZoneTexte 72"/>
            <p:cNvSpPr txBox="1">
              <a:spLocks noChangeArrowheads="1"/>
            </p:cNvSpPr>
            <p:nvPr/>
          </p:nvSpPr>
          <p:spPr bwMode="auto">
            <a:xfrm>
              <a:off x="5180871" y="2265363"/>
              <a:ext cx="2249334" cy="369332"/>
            </a:xfrm>
            <a:prstGeom prst="rect">
              <a:avLst/>
            </a:prstGeom>
            <a:noFill/>
            <a:ln w="9525">
              <a:noFill/>
              <a:miter lim="800000"/>
              <a:headEnd/>
              <a:tailEnd/>
            </a:ln>
          </p:spPr>
          <p:txBody>
            <a:bodyPr wrap="none">
              <a:spAutoFit/>
            </a:bodyPr>
            <a:lstStyle/>
            <a:p>
              <a:r>
                <a:rPr lang="fr-FR" i="1">
                  <a:solidFill>
                    <a:srgbClr val="002060"/>
                  </a:solidFill>
                </a:rPr>
                <a:t>Microscope optique: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9000"/>
                                        <p:tgtEl>
                                          <p:spTgt spid="40"/>
                                        </p:tgtEl>
                                      </p:cBhvr>
                                    </p:animEffect>
                                  </p:childTnLst>
                                </p:cTn>
                              </p:par>
                              <p:par>
                                <p:cTn id="28" presetID="22" presetClass="entr" presetSubtype="8"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9000"/>
                                        <p:tgtEl>
                                          <p:spTgt spid="42"/>
                                        </p:tgtEl>
                                      </p:cBhvr>
                                    </p:animEffect>
                                  </p:childTnLst>
                                </p:cTn>
                              </p:par>
                              <p:par>
                                <p:cTn id="31" presetID="22" presetClass="entr" presetSubtype="8"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left)">
                                      <p:cBhvr>
                                        <p:cTn id="33" dur="90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6" grpId="0"/>
      <p:bldP spid="41" grpId="0" animBg="1"/>
      <p:bldP spid="45" grpId="0" animBg="1"/>
      <p:bldP spid="46" grpId="0" animBg="1"/>
      <p:bldP spid="5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a date 9"/>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87043" name="Espace réservé du pied de page 1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dirty="0" smtClean="0"/>
              <a:t>Soutenance de thèse présentée par </a:t>
            </a:r>
            <a:r>
              <a:rPr lang="fr-FR" dirty="0" err="1" smtClean="0"/>
              <a:t>Maïmouna</a:t>
            </a:r>
            <a:r>
              <a:rPr lang="fr-FR" dirty="0" smtClean="0"/>
              <a:t> </a:t>
            </a:r>
            <a:r>
              <a:rPr lang="fr-FR" dirty="0" err="1" smtClean="0"/>
              <a:t>Bocoum</a:t>
            </a:r>
            <a:endParaRPr lang="fr-FR" dirty="0" smtClean="0"/>
          </a:p>
        </p:txBody>
      </p:sp>
      <p:sp>
        <p:nvSpPr>
          <p:cNvPr id="87044" name="ZoneTexte 19"/>
          <p:cNvSpPr txBox="1">
            <a:spLocks noChangeArrowheads="1"/>
          </p:cNvSpPr>
          <p:nvPr/>
        </p:nvSpPr>
        <p:spPr bwMode="auto">
          <a:xfrm>
            <a:off x="179524" y="1302603"/>
            <a:ext cx="4073551" cy="338554"/>
          </a:xfrm>
          <a:prstGeom prst="rect">
            <a:avLst/>
          </a:prstGeom>
          <a:noFill/>
          <a:ln w="9525">
            <a:noFill/>
            <a:miter lim="800000"/>
            <a:headEnd/>
            <a:tailEnd/>
          </a:ln>
        </p:spPr>
        <p:txBody>
          <a:bodyPr wrap="none">
            <a:spAutoFit/>
          </a:bodyPr>
          <a:lstStyle/>
          <a:p>
            <a:pPr>
              <a:buFont typeface="Wingdings" pitchFamily="2" charset="2"/>
              <a:buChar char="Ø"/>
            </a:pPr>
            <a:r>
              <a:rPr lang="fr-FR" sz="1600" dirty="0" smtClean="0">
                <a:solidFill>
                  <a:srgbClr val="002060"/>
                </a:solidFill>
              </a:rPr>
              <a:t> Impulsion lors de l’injection dans le laser</a:t>
            </a:r>
            <a:endParaRPr lang="fr-FR" sz="1600" dirty="0">
              <a:solidFill>
                <a:srgbClr val="002060"/>
              </a:solidFill>
            </a:endParaRPr>
          </a:p>
        </p:txBody>
      </p:sp>
      <p:sp>
        <p:nvSpPr>
          <p:cNvPr id="36" name="Rectangle 36"/>
          <p:cNvSpPr>
            <a:spLocks noChangeArrowheads="1"/>
          </p:cNvSpPr>
          <p:nvPr/>
        </p:nvSpPr>
        <p:spPr bwMode="auto">
          <a:xfrm>
            <a:off x="179524" y="1623457"/>
            <a:ext cx="4449763" cy="368300"/>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a:solidFill>
                  <a:schemeClr val="accent4"/>
                </a:solidFill>
                <a:latin typeface="+mj-lt"/>
                <a:ea typeface="Century Gothic" charset="0"/>
                <a:cs typeface="Arial" pitchFamily="34" charset="0"/>
              </a:rPr>
              <a:t>Thévenet</a:t>
            </a:r>
            <a:r>
              <a:rPr lang="en-US" b="1" dirty="0">
                <a:solidFill>
                  <a:schemeClr val="accent4"/>
                </a:solidFill>
                <a:latin typeface="+mj-lt"/>
                <a:ea typeface="Century Gothic" charset="0"/>
                <a:cs typeface="Arial" pitchFamily="34" charset="0"/>
              </a:rPr>
              <a:t>, Leblanc </a:t>
            </a:r>
            <a:r>
              <a:rPr lang="fr-FR" b="1" i="1" dirty="0">
                <a:solidFill>
                  <a:schemeClr val="accent4"/>
                </a:solidFill>
                <a:latin typeface="+mj-lt"/>
                <a:ea typeface="Gill Sans" charset="0"/>
                <a:cs typeface="Arial" pitchFamily="34" charset="0"/>
              </a:rPr>
              <a:t>&amp; </a:t>
            </a:r>
            <a:r>
              <a:rPr lang="fr-FR" b="1" dirty="0">
                <a:solidFill>
                  <a:schemeClr val="accent4"/>
                </a:solidFill>
                <a:latin typeface="+mj-lt"/>
                <a:ea typeface="Gill Sans" charset="0"/>
                <a:cs typeface="Arial" pitchFamily="34" charset="0"/>
              </a:rPr>
              <a:t>al</a:t>
            </a:r>
            <a:r>
              <a:rPr lang="fr-FR" b="1" i="1" dirty="0">
                <a:solidFill>
                  <a:schemeClr val="accent4"/>
                </a:solidFill>
                <a:latin typeface="+mj-lt"/>
                <a:ea typeface="Gill Sans" charset="0"/>
                <a:cs typeface="Arial" pitchFamily="34" charset="0"/>
              </a:rPr>
              <a:t>.</a:t>
            </a:r>
            <a:r>
              <a:rPr lang="en-US" b="1" dirty="0">
                <a:solidFill>
                  <a:schemeClr val="accent4"/>
                </a:solidFill>
                <a:latin typeface="+mj-lt"/>
                <a:ea typeface="Century Gothic" charset="0"/>
                <a:cs typeface="Arial" pitchFamily="34" charset="0"/>
              </a:rPr>
              <a:t> </a:t>
            </a:r>
            <a:r>
              <a:rPr lang="en-US" b="1" i="1" dirty="0">
                <a:solidFill>
                  <a:schemeClr val="accent4"/>
                </a:solidFill>
                <a:latin typeface="+mj-lt"/>
                <a:ea typeface="Century Gothic" charset="0"/>
                <a:cs typeface="Arial" pitchFamily="34" charset="0"/>
              </a:rPr>
              <a:t>Nature Phys. </a:t>
            </a:r>
            <a:r>
              <a:rPr lang="en-US" b="1" dirty="0">
                <a:solidFill>
                  <a:schemeClr val="accent4"/>
                </a:solidFill>
                <a:latin typeface="+mj-lt"/>
                <a:ea typeface="Century Gothic" charset="0"/>
                <a:cs typeface="Arial" pitchFamily="34" charset="0"/>
              </a:rPr>
              <a:t>(2015) </a:t>
            </a:r>
          </a:p>
        </p:txBody>
      </p:sp>
      <p:graphicFrame>
        <p:nvGraphicFramePr>
          <p:cNvPr id="24" name="Tableau 23"/>
          <p:cNvGraphicFramePr>
            <a:graphicFrameLocks noGrp="1"/>
          </p:cNvGraphicFramePr>
          <p:nvPr/>
        </p:nvGraphicFramePr>
        <p:xfrm>
          <a:off x="44450" y="2217420"/>
          <a:ext cx="9099552" cy="4356418"/>
        </p:xfrm>
        <a:graphic>
          <a:graphicData uri="http://schemas.openxmlformats.org/drawingml/2006/table">
            <a:tbl>
              <a:tblPr firstRow="1" bandRow="1">
                <a:tableStyleId>{5C22544A-7EE6-4342-B048-85BDC9FD1C3A}</a:tableStyleId>
              </a:tblPr>
              <a:tblGrid>
                <a:gridCol w="786075"/>
                <a:gridCol w="701095"/>
                <a:gridCol w="1165860"/>
                <a:gridCol w="2446020"/>
                <a:gridCol w="2217420"/>
                <a:gridCol w="1783082"/>
              </a:tblGrid>
              <a:tr h="612118">
                <a:tc>
                  <a:txBody>
                    <a:bodyPr/>
                    <a:lstStyle/>
                    <a:p>
                      <a:r>
                        <a:rPr lang="fr-FR" sz="1400" dirty="0" smtClean="0"/>
                        <a:t>laser</a:t>
                      </a:r>
                      <a:endParaRPr lang="fr-FR" sz="1400" dirty="0"/>
                    </a:p>
                  </a:txBody>
                  <a:tcPr/>
                </a:tc>
                <a:tc>
                  <a:txBody>
                    <a:bodyPr/>
                    <a:lstStyle/>
                    <a:p>
                      <a:r>
                        <a:rPr lang="fr-FR" sz="1400" dirty="0" smtClean="0"/>
                        <a:t>a0</a:t>
                      </a:r>
                      <a:endParaRPr lang="fr-FR" sz="1400" dirty="0"/>
                    </a:p>
                  </a:txBody>
                  <a:tcPr/>
                </a:tc>
                <a:tc>
                  <a:txBody>
                    <a:bodyPr/>
                    <a:lstStyle/>
                    <a:p>
                      <a:r>
                        <a:rPr lang="fr-FR" sz="1400" dirty="0" smtClean="0"/>
                        <a:t>Zr</a:t>
                      </a:r>
                    </a:p>
                    <a:p>
                      <a:r>
                        <a:rPr lang="fr-FR" sz="1400" dirty="0" smtClean="0"/>
                        <a:t>(microns)</a:t>
                      </a:r>
                      <a:endParaRPr lang="fr-FR" sz="1400" dirty="0"/>
                    </a:p>
                  </a:txBody>
                  <a:tcPr/>
                </a:tc>
                <a:tc>
                  <a:txBody>
                    <a:bodyPr/>
                    <a:lstStyle/>
                    <a:p>
                      <a:pPr algn="ctr"/>
                      <a:r>
                        <a:rPr lang="fr-FR" sz="1400" dirty="0" smtClean="0"/>
                        <a:t>Profil</a:t>
                      </a:r>
                      <a:r>
                        <a:rPr lang="fr-FR" sz="1400" baseline="0" dirty="0" smtClean="0"/>
                        <a:t> spatial électrons</a:t>
                      </a:r>
                      <a:endParaRPr lang="fr-FR" sz="1400" dirty="0"/>
                    </a:p>
                  </a:txBody>
                  <a:tcPr/>
                </a:tc>
                <a:tc>
                  <a:txBody>
                    <a:bodyPr/>
                    <a:lstStyle/>
                    <a:p>
                      <a:pPr algn="ctr"/>
                      <a:r>
                        <a:rPr lang="fr-FR" sz="1400" dirty="0" smtClean="0"/>
                        <a:t>Conditions</a:t>
                      </a:r>
                      <a:r>
                        <a:rPr lang="fr-FR" sz="1400" baseline="0" dirty="0" smtClean="0"/>
                        <a:t> initiales d’injections</a:t>
                      </a:r>
                      <a:endParaRPr lang="fr-FR" sz="1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400" dirty="0" smtClean="0"/>
                        <a:t>Gain</a:t>
                      </a:r>
                      <a:r>
                        <a:rPr lang="fr-FR" sz="1400" baseline="0" dirty="0" smtClean="0"/>
                        <a:t> dû au laser</a:t>
                      </a:r>
                      <a:endParaRPr lang="fr-FR" sz="1400" dirty="0" smtClean="0"/>
                    </a:p>
                  </a:txBody>
                  <a:tcPr/>
                </a:tc>
              </a:tr>
              <a:tr h="1872150">
                <a:tc>
                  <a:txBody>
                    <a:bodyPr/>
                    <a:lstStyle/>
                    <a:p>
                      <a:r>
                        <a:rPr lang="fr-FR" sz="1400" dirty="0" smtClean="0"/>
                        <a:t>Salle Noire</a:t>
                      </a:r>
                      <a:endParaRPr lang="fr-FR" sz="1400" dirty="0"/>
                    </a:p>
                  </a:txBody>
                  <a:tcPr>
                    <a:solidFill>
                      <a:schemeClr val="bg1">
                        <a:lumMod val="95000"/>
                      </a:schemeClr>
                    </a:solidFill>
                  </a:tcPr>
                </a:tc>
                <a:tc>
                  <a:txBody>
                    <a:bodyPr/>
                    <a:lstStyle/>
                    <a:p>
                      <a:r>
                        <a:rPr lang="fr-FR" sz="1400" dirty="0" smtClean="0"/>
                        <a:t>0.8</a:t>
                      </a:r>
                      <a:endParaRPr lang="fr-FR" sz="1400" dirty="0"/>
                    </a:p>
                  </a:txBody>
                  <a:tcPr>
                    <a:solidFill>
                      <a:schemeClr val="bg1">
                        <a:lumMod val="95000"/>
                      </a:schemeClr>
                    </a:solidFill>
                  </a:tcPr>
                </a:tc>
                <a:tc>
                  <a:txBody>
                    <a:bodyPr/>
                    <a:lstStyle/>
                    <a:p>
                      <a:r>
                        <a:rPr lang="fr-FR" sz="1400" dirty="0" smtClean="0"/>
                        <a:t>&lt;10</a:t>
                      </a:r>
                      <a:endParaRPr lang="fr-FR" sz="1400" dirty="0"/>
                    </a:p>
                  </a:txBody>
                  <a:tcPr>
                    <a:solidFill>
                      <a:schemeClr val="bg1">
                        <a:lumMod val="95000"/>
                      </a:schemeClr>
                    </a:solidFill>
                  </a:tcPr>
                </a:tc>
                <a:tc>
                  <a:txBody>
                    <a:bodyPr/>
                    <a:lstStyle/>
                    <a:p>
                      <a:endParaRPr lang="fr-FR" sz="1400" dirty="0"/>
                    </a:p>
                  </a:txBody>
                  <a:tcPr>
                    <a:solidFill>
                      <a:schemeClr val="bg1"/>
                    </a:solidFill>
                  </a:tcPr>
                </a:tc>
                <a:tc>
                  <a:txBody>
                    <a:bodyPr/>
                    <a:lstStyle/>
                    <a:p>
                      <a:endParaRPr lang="fr-FR" sz="1400"/>
                    </a:p>
                  </a:txBody>
                  <a:tcPr/>
                </a:tc>
                <a:tc>
                  <a:txBody>
                    <a:bodyPr/>
                    <a:lstStyle/>
                    <a:p>
                      <a:endParaRPr lang="fr-FR" sz="1400"/>
                    </a:p>
                  </a:txBody>
                  <a:tcPr/>
                </a:tc>
              </a:tr>
              <a:tr h="1872150">
                <a:tc>
                  <a:txBody>
                    <a:bodyPr/>
                    <a:lstStyle/>
                    <a:p>
                      <a:r>
                        <a:rPr lang="fr-FR" sz="1400" dirty="0" smtClean="0"/>
                        <a:t>UHI100</a:t>
                      </a:r>
                      <a:endParaRPr lang="fr-FR" sz="1400" dirty="0"/>
                    </a:p>
                  </a:txBody>
                  <a:tcPr>
                    <a:solidFill>
                      <a:schemeClr val="bg1">
                        <a:lumMod val="95000"/>
                      </a:schemeClr>
                    </a:solidFill>
                  </a:tcPr>
                </a:tc>
                <a:tc>
                  <a:txBody>
                    <a:bodyPr/>
                    <a:lstStyle/>
                    <a:p>
                      <a:r>
                        <a:rPr lang="fr-FR" sz="1400" dirty="0" smtClean="0"/>
                        <a:t>3</a:t>
                      </a:r>
                      <a:endParaRPr lang="fr-FR" sz="1400" dirty="0"/>
                    </a:p>
                  </a:txBody>
                  <a:tcPr>
                    <a:solidFill>
                      <a:schemeClr val="bg1"/>
                    </a:solidFill>
                  </a:tcPr>
                </a:tc>
                <a:tc>
                  <a:txBody>
                    <a:bodyPr/>
                    <a:lstStyle/>
                    <a:p>
                      <a:endParaRPr lang="fr-FR" sz="1400" dirty="0"/>
                    </a:p>
                  </a:txBody>
                  <a:tcPr>
                    <a:solidFill>
                      <a:schemeClr val="bg1"/>
                    </a:solidFill>
                  </a:tcPr>
                </a:tc>
                <a:tc>
                  <a:txBody>
                    <a:bodyPr/>
                    <a:lstStyle/>
                    <a:p>
                      <a:endParaRPr lang="fr-FR" sz="1400" dirty="0"/>
                    </a:p>
                  </a:txBody>
                  <a:tcPr>
                    <a:solidFill>
                      <a:schemeClr val="bg1">
                        <a:lumMod val="95000"/>
                      </a:schemeClr>
                    </a:solidFill>
                  </a:tcPr>
                </a:tc>
                <a:tc>
                  <a:txBody>
                    <a:bodyPr/>
                    <a:lstStyle/>
                    <a:p>
                      <a:endParaRPr lang="fr-FR" sz="1400" dirty="0"/>
                    </a:p>
                  </a:txBody>
                  <a:tcPr/>
                </a:tc>
                <a:tc>
                  <a:txBody>
                    <a:bodyPr/>
                    <a:lstStyle/>
                    <a:p>
                      <a:endParaRPr lang="fr-FR" sz="1400" dirty="0"/>
                    </a:p>
                  </a:txBody>
                  <a:tcPr/>
                </a:tc>
              </a:tr>
            </a:tbl>
          </a:graphicData>
        </a:graphic>
      </p:graphicFrame>
      <p:grpSp>
        <p:nvGrpSpPr>
          <p:cNvPr id="19" name="Groupe 18"/>
          <p:cNvGrpSpPr/>
          <p:nvPr/>
        </p:nvGrpSpPr>
        <p:grpSpPr>
          <a:xfrm>
            <a:off x="2743022" y="3195003"/>
            <a:ext cx="2360294" cy="1077158"/>
            <a:chOff x="5772673" y="1807607"/>
            <a:chExt cx="3095625" cy="1390650"/>
          </a:xfrm>
        </p:grpSpPr>
        <p:pic>
          <p:nvPicPr>
            <p:cNvPr id="20" name="Image 21" descr="SalleNoireElectrons.PNG"/>
            <p:cNvPicPr>
              <a:picLocks noChangeAspect="1"/>
            </p:cNvPicPr>
            <p:nvPr/>
          </p:nvPicPr>
          <p:blipFill>
            <a:blip r:embed="rId4">
              <a:clrChange>
                <a:clrFrom>
                  <a:srgbClr val="FFFFFF"/>
                </a:clrFrom>
                <a:clrTo>
                  <a:srgbClr val="FFFFFF">
                    <a:alpha val="0"/>
                  </a:srgbClr>
                </a:clrTo>
              </a:clrChange>
            </a:blip>
            <a:srcRect t="10437"/>
            <a:stretch>
              <a:fillRect/>
            </a:stretch>
          </p:blipFill>
          <p:spPr bwMode="auto">
            <a:xfrm>
              <a:off x="5772673" y="1807607"/>
              <a:ext cx="3095625" cy="1390650"/>
            </a:xfrm>
            <a:prstGeom prst="rect">
              <a:avLst/>
            </a:prstGeom>
            <a:noFill/>
            <a:ln w="9525">
              <a:noFill/>
              <a:miter lim="800000"/>
              <a:headEnd/>
              <a:tailEnd/>
            </a:ln>
          </p:spPr>
        </p:pic>
        <p:sp>
          <p:nvSpPr>
            <p:cNvPr id="23" name="Ellipse 22"/>
            <p:cNvSpPr/>
            <p:nvPr/>
          </p:nvSpPr>
          <p:spPr>
            <a:xfrm>
              <a:off x="8028737" y="2256633"/>
              <a:ext cx="219600" cy="21960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cxnSp>
          <p:nvCxnSpPr>
            <p:cNvPr id="25" name="Connecteur droit 24"/>
            <p:cNvCxnSpPr/>
            <p:nvPr/>
          </p:nvCxnSpPr>
          <p:spPr>
            <a:xfrm>
              <a:off x="7831661" y="1871927"/>
              <a:ext cx="9525" cy="98901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cteur droit 25"/>
            <p:cNvCxnSpPr/>
            <p:nvPr/>
          </p:nvCxnSpPr>
          <p:spPr>
            <a:xfrm flipV="1">
              <a:off x="6149662" y="2366433"/>
              <a:ext cx="20701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27" name="Image 30" descr="Figure2.pdf"/>
          <p:cNvPicPr>
            <a:picLocks noChangeAspect="1"/>
          </p:cNvPicPr>
          <p:nvPr/>
        </p:nvPicPr>
        <p:blipFill>
          <a:blip r:embed="rId5"/>
          <a:srcRect r="49912" b="38425"/>
          <a:stretch>
            <a:fillRect/>
          </a:stretch>
        </p:blipFill>
        <p:spPr bwMode="auto">
          <a:xfrm>
            <a:off x="2920546" y="4794113"/>
            <a:ext cx="1708741" cy="1549725"/>
          </a:xfrm>
          <a:prstGeom prst="rect">
            <a:avLst/>
          </a:prstGeom>
          <a:noFill/>
          <a:ln w="9525">
            <a:noFill/>
            <a:miter lim="800000"/>
            <a:headEnd/>
            <a:tailEnd/>
          </a:ln>
        </p:spPr>
      </p:pic>
      <p:pic>
        <p:nvPicPr>
          <p:cNvPr id="28" name="Image 26" descr="PIC-ceaINjection.PNG"/>
          <p:cNvPicPr>
            <a:picLocks noChangeAspect="1"/>
          </p:cNvPicPr>
          <p:nvPr/>
        </p:nvPicPr>
        <p:blipFill>
          <a:blip r:embed="rId6">
            <a:clrChange>
              <a:clrFrom>
                <a:srgbClr val="FFFFFF"/>
              </a:clrFrom>
              <a:clrTo>
                <a:srgbClr val="FFFFFF">
                  <a:alpha val="0"/>
                </a:srgbClr>
              </a:clrTo>
            </a:clrChange>
          </a:blip>
          <a:srcRect t="21152" r="9146"/>
          <a:stretch>
            <a:fillRect/>
          </a:stretch>
        </p:blipFill>
        <p:spPr bwMode="auto">
          <a:xfrm>
            <a:off x="5180329" y="4772346"/>
            <a:ext cx="1905001" cy="1854832"/>
          </a:xfrm>
          <a:prstGeom prst="rect">
            <a:avLst/>
          </a:prstGeom>
          <a:noFill/>
          <a:ln w="9525">
            <a:noFill/>
            <a:miter lim="800000"/>
            <a:headEnd/>
            <a:tailEnd/>
          </a:ln>
        </p:spPr>
      </p:pic>
      <p:pic>
        <p:nvPicPr>
          <p:cNvPr id="29" name="Image 29" descr="CI-salleNoire.PNG"/>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5119369" y="2922117"/>
            <a:ext cx="2298107" cy="1803416"/>
          </a:xfrm>
          <a:prstGeom prst="rect">
            <a:avLst/>
          </a:prstGeom>
          <a:noFill/>
          <a:ln w="9525">
            <a:noFill/>
            <a:miter lim="800000"/>
            <a:headEnd/>
            <a:tailEnd/>
          </a:ln>
        </p:spPr>
      </p:pic>
      <p:graphicFrame>
        <p:nvGraphicFramePr>
          <p:cNvPr id="2050" name="Object 2"/>
          <p:cNvGraphicFramePr>
            <a:graphicFrameLocks noChangeAspect="1"/>
          </p:cNvGraphicFramePr>
          <p:nvPr/>
        </p:nvGraphicFramePr>
        <p:xfrm>
          <a:off x="7706518" y="5005070"/>
          <a:ext cx="995363" cy="368300"/>
        </p:xfrm>
        <a:graphic>
          <a:graphicData uri="http://schemas.openxmlformats.org/presentationml/2006/ole">
            <p:oleObj spid="_x0000_s137218" name="Équation" r:id="rId8" imgW="685800" imgH="253800" progId="Equation.3">
              <p:embed/>
            </p:oleObj>
          </a:graphicData>
        </a:graphic>
      </p:graphicFrame>
      <p:graphicFrame>
        <p:nvGraphicFramePr>
          <p:cNvPr id="4" name="Object 23"/>
          <p:cNvGraphicFramePr>
            <a:graphicFrameLocks noChangeAspect="1"/>
          </p:cNvGraphicFramePr>
          <p:nvPr/>
        </p:nvGraphicFramePr>
        <p:xfrm>
          <a:off x="7852569" y="3100127"/>
          <a:ext cx="849312" cy="612775"/>
        </p:xfrm>
        <a:graphic>
          <a:graphicData uri="http://schemas.openxmlformats.org/presentationml/2006/ole">
            <p:oleObj spid="_x0000_s137220" name="Équation" r:id="rId9" imgW="596880" imgH="431640" progId="Equation.3">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1008063" y="1390650"/>
          <a:ext cx="962025" cy="304800"/>
        </p:xfrm>
        <a:graphic>
          <a:graphicData uri="http://schemas.openxmlformats.org/presentationml/2006/ole">
            <p:oleObj spid="_x0000_s28674" name="Équation" r:id="rId4" imgW="380670" imgH="177646" progId="Equation.3">
              <p:embed/>
            </p:oleObj>
          </a:graphicData>
        </a:graphic>
      </p:graphicFrame>
      <p:pic>
        <p:nvPicPr>
          <p:cNvPr id="28678" name="Picture 1"/>
          <p:cNvPicPr>
            <a:picLocks noChangeAspect="1"/>
          </p:cNvPicPr>
          <p:nvPr/>
        </p:nvPicPr>
        <p:blipFill>
          <a:blip r:embed="rId5"/>
          <a:srcRect/>
          <a:stretch>
            <a:fillRect/>
          </a:stretch>
        </p:blipFill>
        <p:spPr bwMode="auto">
          <a:xfrm>
            <a:off x="2890838" y="1655763"/>
            <a:ext cx="2892425" cy="2171700"/>
          </a:xfrm>
          <a:prstGeom prst="rect">
            <a:avLst/>
          </a:prstGeom>
          <a:noFill/>
          <a:ln w="9525">
            <a:noFill/>
            <a:miter lim="800000"/>
            <a:headEnd/>
            <a:tailEnd/>
          </a:ln>
        </p:spPr>
      </p:pic>
      <p:pic>
        <p:nvPicPr>
          <p:cNvPr id="28679" name="Picture 5"/>
          <p:cNvPicPr>
            <a:picLocks noChangeAspect="1"/>
          </p:cNvPicPr>
          <p:nvPr/>
        </p:nvPicPr>
        <p:blipFill>
          <a:blip r:embed="rId6"/>
          <a:srcRect/>
          <a:stretch>
            <a:fillRect/>
          </a:stretch>
        </p:blipFill>
        <p:spPr bwMode="auto">
          <a:xfrm>
            <a:off x="84138" y="1655763"/>
            <a:ext cx="2892425" cy="2171700"/>
          </a:xfrm>
          <a:prstGeom prst="rect">
            <a:avLst/>
          </a:prstGeom>
          <a:noFill/>
          <a:ln w="9525">
            <a:noFill/>
            <a:miter lim="800000"/>
            <a:headEnd/>
            <a:tailEnd/>
          </a:ln>
        </p:spPr>
      </p:pic>
      <p:graphicFrame>
        <p:nvGraphicFramePr>
          <p:cNvPr id="28675" name="Object 3"/>
          <p:cNvGraphicFramePr>
            <a:graphicFrameLocks noChangeAspect="1"/>
          </p:cNvGraphicFramePr>
          <p:nvPr/>
        </p:nvGraphicFramePr>
        <p:xfrm>
          <a:off x="4173538" y="1390650"/>
          <a:ext cx="769937" cy="306388"/>
        </p:xfrm>
        <a:graphic>
          <a:graphicData uri="http://schemas.openxmlformats.org/presentationml/2006/ole">
            <p:oleObj spid="_x0000_s28675" name="Équation" r:id="rId7" imgW="304404" imgH="177569" progId="Equation.3">
              <p:embed/>
            </p:oleObj>
          </a:graphicData>
        </a:graphic>
      </p:graphicFrame>
      <p:sp>
        <p:nvSpPr>
          <p:cNvPr id="28680" name="Espace réservé de la date 29"/>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8681" name="Espace réservé du pied de page 3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80" name="Rectangle 36"/>
          <p:cNvSpPr>
            <a:spLocks noChangeArrowheads="1"/>
          </p:cNvSpPr>
          <p:nvPr/>
        </p:nvSpPr>
        <p:spPr bwMode="auto">
          <a:xfrm>
            <a:off x="2173288" y="1071563"/>
            <a:ext cx="1774825" cy="585787"/>
          </a:xfrm>
          <a:prstGeom prst="rect">
            <a:avLst/>
          </a:prstGeom>
          <a:solidFill>
            <a:srgbClr val="F6F7E6"/>
          </a:solidFill>
          <a:ln w="9525">
            <a:solidFill>
              <a:srgbClr val="7030A0"/>
            </a:solidFill>
            <a:miter lim="800000"/>
            <a:headEnd/>
            <a:tailEnd/>
          </a:ln>
        </p:spPr>
        <p:txBody>
          <a:bodyPr wrap="none">
            <a:spAutoFit/>
          </a:bodyPr>
          <a:lstStyle/>
          <a:p>
            <a:pPr algn="ctr">
              <a:defRPr/>
            </a:pPr>
            <a:r>
              <a:rPr lang="en-US" sz="1600" b="1" dirty="0">
                <a:solidFill>
                  <a:schemeClr val="accent4"/>
                </a:solidFill>
                <a:latin typeface="+mj-lt"/>
                <a:ea typeface="Century Gothic" charset="0"/>
                <a:cs typeface="Arial" pitchFamily="34" charset="0"/>
              </a:rPr>
              <a:t>M. </a:t>
            </a:r>
            <a:r>
              <a:rPr lang="en-US" sz="1600" b="1" dirty="0" err="1">
                <a:solidFill>
                  <a:schemeClr val="accent4"/>
                </a:solidFill>
                <a:latin typeface="+mj-lt"/>
                <a:ea typeface="Century Gothic" charset="0"/>
                <a:cs typeface="Arial" pitchFamily="34" charset="0"/>
              </a:rPr>
              <a:t>Thévenet</a:t>
            </a:r>
            <a:r>
              <a:rPr lang="en-US" sz="1600" b="1" dirty="0">
                <a:solidFill>
                  <a:schemeClr val="accent4"/>
                </a:solidFill>
                <a:latin typeface="+mj-lt"/>
                <a:ea typeface="Century Gothic" charset="0"/>
                <a:cs typeface="Arial" pitchFamily="34" charset="0"/>
              </a:rPr>
              <a:t>, 2014</a:t>
            </a:r>
          </a:p>
          <a:p>
            <a:pPr algn="ctr">
              <a:defRPr/>
            </a:pPr>
            <a:r>
              <a:rPr lang="en-US" sz="1600" b="1" dirty="0">
                <a:solidFill>
                  <a:schemeClr val="accent4"/>
                </a:solidFill>
                <a:latin typeface="+mj-lt"/>
                <a:ea typeface="Century Gothic" charset="0"/>
                <a:cs typeface="Arial" pitchFamily="34" charset="0"/>
              </a:rPr>
              <a:t>Simulations 2D PIC</a:t>
            </a:r>
          </a:p>
        </p:txBody>
      </p:sp>
      <p:graphicFrame>
        <p:nvGraphicFramePr>
          <p:cNvPr id="28676" name="Object 50"/>
          <p:cNvGraphicFramePr>
            <a:graphicFrameLocks noChangeAspect="1"/>
          </p:cNvGraphicFramePr>
          <p:nvPr/>
        </p:nvGraphicFramePr>
        <p:xfrm>
          <a:off x="4040188" y="1038225"/>
          <a:ext cx="1316037" cy="393700"/>
        </p:xfrm>
        <a:graphic>
          <a:graphicData uri="http://schemas.openxmlformats.org/presentationml/2006/ole">
            <p:oleObj spid="_x0000_s28676" name="Équation" r:id="rId8" imgW="520560" imgH="228600" progId="Equation.3">
              <p:embed/>
            </p:oleObj>
          </a:graphicData>
        </a:graphic>
      </p:graphicFrame>
      <p:graphicFrame>
        <p:nvGraphicFramePr>
          <p:cNvPr id="28677" name="Object 51"/>
          <p:cNvGraphicFramePr>
            <a:graphicFrameLocks noChangeAspect="1"/>
          </p:cNvGraphicFramePr>
          <p:nvPr/>
        </p:nvGraphicFramePr>
        <p:xfrm>
          <a:off x="654050" y="984250"/>
          <a:ext cx="1316038" cy="393700"/>
        </p:xfrm>
        <a:graphic>
          <a:graphicData uri="http://schemas.openxmlformats.org/presentationml/2006/ole">
            <p:oleObj spid="_x0000_s28677" name="Équation" r:id="rId9" imgW="520560" imgH="228600" progId="Equation.3">
              <p:embed/>
            </p:oleObj>
          </a:graphicData>
        </a:graphic>
      </p:graphicFrame>
      <p:pic>
        <p:nvPicPr>
          <p:cNvPr id="28683" name="Image 35" descr="champPlasma-0.png"/>
          <p:cNvPicPr>
            <a:picLocks noChangeAspect="1"/>
          </p:cNvPicPr>
          <p:nvPr/>
        </p:nvPicPr>
        <p:blipFill>
          <a:blip r:embed="rId10"/>
          <a:srcRect/>
          <a:stretch>
            <a:fillRect/>
          </a:stretch>
        </p:blipFill>
        <p:spPr bwMode="auto">
          <a:xfrm>
            <a:off x="455613" y="3827463"/>
            <a:ext cx="3913187" cy="2343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r>
              <a:rPr lang="fr-FR" smtClean="0"/>
              <a:t>24/06/2015</a:t>
            </a:r>
            <a:endParaRPr lang="fr-FR"/>
          </a:p>
        </p:txBody>
      </p:sp>
      <p:sp>
        <p:nvSpPr>
          <p:cNvPr id="3" name="Espace réservé du pied de page 2"/>
          <p:cNvSpPr>
            <a:spLocks noGrp="1"/>
          </p:cNvSpPr>
          <p:nvPr>
            <p:ph type="ftr" sz="quarter" idx="11"/>
          </p:nvPr>
        </p:nvSpPr>
        <p:spPr/>
        <p:txBody>
          <a:bodyPr/>
          <a:lstStyle/>
          <a:p>
            <a:pPr>
              <a:defRPr/>
            </a:pPr>
            <a:r>
              <a:rPr lang="fr-FR" smtClean="0"/>
              <a:t>Soutenance de thèse présentée par Maïmouna Bocoum</a:t>
            </a:r>
            <a:endParaRPr lang="fr-FR" dirty="0"/>
          </a:p>
        </p:txBody>
      </p:sp>
      <p:sp>
        <p:nvSpPr>
          <p:cNvPr id="4" name="Espace réservé du numéro de diapositive 3"/>
          <p:cNvSpPr>
            <a:spLocks noGrp="1"/>
          </p:cNvSpPr>
          <p:nvPr>
            <p:ph type="sldNum" sz="quarter" idx="12"/>
          </p:nvPr>
        </p:nvSpPr>
        <p:spPr/>
        <p:txBody>
          <a:bodyPr/>
          <a:lstStyle/>
          <a:p>
            <a:pPr>
              <a:defRPr/>
            </a:pPr>
            <a:fld id="{B32C59AF-6BCC-47B7-B2AA-59F803298C8F}" type="slidenum">
              <a:rPr lang="fr-FR" smtClean="0"/>
              <a:pPr>
                <a:defRPr/>
              </a:pPr>
              <a:t>45</a:t>
            </a:fld>
            <a:endParaRPr lang="fr-FR"/>
          </a:p>
        </p:txBody>
      </p:sp>
      <p:pic>
        <p:nvPicPr>
          <p:cNvPr id="5" name="Image 4" descr="Decomposition.PN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5275262" y="1631950"/>
            <a:ext cx="3476625" cy="4232275"/>
          </a:xfrm>
          <a:prstGeom prst="rect">
            <a:avLst/>
          </a:prstGeom>
          <a:noFill/>
          <a:ln w="9525">
            <a:noFill/>
            <a:miter lim="800000"/>
            <a:headEnd/>
            <a:tailEnd/>
          </a:ln>
        </p:spPr>
      </p:pic>
      <p:pic>
        <p:nvPicPr>
          <p:cNvPr id="6" name="Image 30" descr="Figure2.pdf"/>
          <p:cNvPicPr>
            <a:picLocks noChangeAspect="1"/>
          </p:cNvPicPr>
          <p:nvPr/>
        </p:nvPicPr>
        <p:blipFill>
          <a:blip r:embed="rId3"/>
          <a:srcRect/>
          <a:stretch>
            <a:fillRect/>
          </a:stretch>
        </p:blipFill>
        <p:spPr bwMode="auto">
          <a:xfrm>
            <a:off x="220662" y="2135187"/>
            <a:ext cx="5054600" cy="37290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ZoneTexte 114"/>
          <p:cNvSpPr txBox="1">
            <a:spLocks noChangeArrowheads="1"/>
          </p:cNvSpPr>
          <p:nvPr/>
        </p:nvSpPr>
        <p:spPr bwMode="auto">
          <a:xfrm>
            <a:off x="4120357" y="1646555"/>
            <a:ext cx="3111500" cy="307975"/>
          </a:xfrm>
          <a:prstGeom prst="rect">
            <a:avLst/>
          </a:prstGeom>
          <a:noFill/>
          <a:ln w="9525">
            <a:noFill/>
            <a:miter lim="800000"/>
            <a:headEnd/>
            <a:tailEnd/>
          </a:ln>
        </p:spPr>
        <p:txBody>
          <a:bodyPr wrap="none">
            <a:spAutoFit/>
          </a:bodyPr>
          <a:lstStyle/>
          <a:p>
            <a:pPr>
              <a:buFont typeface="Arial" pitchFamily="34" charset="0"/>
              <a:buChar char="•"/>
            </a:pPr>
            <a:r>
              <a:rPr lang="fr-FR" altLang="fr-FR" sz="1400">
                <a:solidFill>
                  <a:srgbClr val="002060"/>
                </a:solidFill>
              </a:rPr>
              <a:t> Rayonnement Laser Electron Libre </a:t>
            </a:r>
          </a:p>
        </p:txBody>
      </p:sp>
      <p:sp>
        <p:nvSpPr>
          <p:cNvPr id="67589" name="ZoneTexte 117"/>
          <p:cNvSpPr txBox="1">
            <a:spLocks noChangeArrowheads="1"/>
          </p:cNvSpPr>
          <p:nvPr/>
        </p:nvSpPr>
        <p:spPr bwMode="auto">
          <a:xfrm>
            <a:off x="2742407" y="3758247"/>
            <a:ext cx="1949450" cy="954088"/>
          </a:xfrm>
          <a:prstGeom prst="rect">
            <a:avLst/>
          </a:prstGeom>
          <a:noFill/>
          <a:ln w="9525">
            <a:noFill/>
            <a:miter lim="800000"/>
            <a:headEnd/>
            <a:tailEnd/>
          </a:ln>
        </p:spPr>
        <p:txBody>
          <a:bodyPr wrap="none">
            <a:spAutoFit/>
          </a:bodyPr>
          <a:lstStyle/>
          <a:p>
            <a:r>
              <a:rPr lang="fr-FR" altLang="fr-FR" sz="1400">
                <a:solidFill>
                  <a:srgbClr val="002060"/>
                </a:solidFill>
              </a:rPr>
              <a:t>(+) émission intense</a:t>
            </a:r>
          </a:p>
          <a:p>
            <a:r>
              <a:rPr lang="fr-FR" altLang="fr-FR" sz="1400">
                <a:solidFill>
                  <a:srgbClr val="002060"/>
                </a:solidFill>
              </a:rPr>
              <a:t>(+) Faible divergence</a:t>
            </a:r>
          </a:p>
          <a:p>
            <a:r>
              <a:rPr lang="fr-FR" altLang="fr-FR" sz="1400">
                <a:solidFill>
                  <a:srgbClr val="002060"/>
                </a:solidFill>
              </a:rPr>
              <a:t>(+) Spectre modulable</a:t>
            </a:r>
          </a:p>
          <a:p>
            <a:r>
              <a:rPr lang="fr-FR" altLang="fr-FR" sz="1400">
                <a:solidFill>
                  <a:srgbClr val="002060"/>
                </a:solidFill>
              </a:rPr>
              <a:t>(+) Durée ps-fs</a:t>
            </a:r>
          </a:p>
        </p:txBody>
      </p:sp>
      <p:grpSp>
        <p:nvGrpSpPr>
          <p:cNvPr id="2" name="Groupe 21"/>
          <p:cNvGrpSpPr>
            <a:grpSpLocks/>
          </p:cNvGrpSpPr>
          <p:nvPr/>
        </p:nvGrpSpPr>
        <p:grpSpPr bwMode="auto">
          <a:xfrm>
            <a:off x="4167982" y="1954530"/>
            <a:ext cx="2884487" cy="1487487"/>
            <a:chOff x="3259137" y="3505200"/>
            <a:chExt cx="5400675" cy="1728788"/>
          </a:xfrm>
        </p:grpSpPr>
        <p:pic>
          <p:nvPicPr>
            <p:cNvPr id="67605" name="Image 118" descr="XFEL_Orthophoto-2012_bigl.jpg"/>
            <p:cNvPicPr>
              <a:picLocks noChangeAspect="1"/>
            </p:cNvPicPr>
            <p:nvPr/>
          </p:nvPicPr>
          <p:blipFill>
            <a:blip r:embed="rId3"/>
            <a:srcRect/>
            <a:stretch>
              <a:fillRect/>
            </a:stretch>
          </p:blipFill>
          <p:spPr bwMode="auto">
            <a:xfrm>
              <a:off x="3259137" y="3505200"/>
              <a:ext cx="5400675" cy="1728788"/>
            </a:xfrm>
            <a:prstGeom prst="rect">
              <a:avLst/>
            </a:prstGeom>
            <a:noFill/>
            <a:ln w="9525">
              <a:noFill/>
              <a:miter lim="800000"/>
              <a:headEnd/>
              <a:tailEnd/>
            </a:ln>
          </p:spPr>
        </p:pic>
        <p:cxnSp>
          <p:nvCxnSpPr>
            <p:cNvPr id="121" name="Connecteur droit avec flèche 120"/>
            <p:cNvCxnSpPr/>
            <p:nvPr/>
          </p:nvCxnSpPr>
          <p:spPr bwMode="auto">
            <a:xfrm>
              <a:off x="4941461" y="5040261"/>
              <a:ext cx="1388065" cy="0"/>
            </a:xfrm>
            <a:prstGeom prst="straightConnector1">
              <a:avLst/>
            </a:prstGeom>
            <a:ln w="25400">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7607" name="ZoneTexte 122"/>
            <p:cNvSpPr txBox="1">
              <a:spLocks noChangeArrowheads="1"/>
            </p:cNvSpPr>
            <p:nvPr/>
          </p:nvSpPr>
          <p:spPr bwMode="auto">
            <a:xfrm>
              <a:off x="5086816" y="4671961"/>
              <a:ext cx="1301120" cy="429245"/>
            </a:xfrm>
            <a:prstGeom prst="rect">
              <a:avLst/>
            </a:prstGeom>
            <a:noFill/>
            <a:ln w="9525">
              <a:noFill/>
              <a:miter lim="800000"/>
              <a:headEnd/>
              <a:tailEnd/>
            </a:ln>
          </p:spPr>
          <p:txBody>
            <a:bodyPr>
              <a:spAutoFit/>
            </a:bodyPr>
            <a:lstStyle/>
            <a:p>
              <a:r>
                <a:rPr lang="fr-FR" altLang="fr-FR">
                  <a:solidFill>
                    <a:schemeClr val="bg1"/>
                  </a:solidFill>
                </a:rPr>
                <a:t>1km</a:t>
              </a:r>
            </a:p>
          </p:txBody>
        </p:sp>
      </p:grpSp>
      <p:grpSp>
        <p:nvGrpSpPr>
          <p:cNvPr id="3" name="Groupe 18"/>
          <p:cNvGrpSpPr>
            <a:grpSpLocks/>
          </p:cNvGrpSpPr>
          <p:nvPr/>
        </p:nvGrpSpPr>
        <p:grpSpPr bwMode="auto">
          <a:xfrm>
            <a:off x="1737519" y="1954530"/>
            <a:ext cx="2270125" cy="1447800"/>
            <a:chOff x="3648075" y="1435100"/>
            <a:chExt cx="2270125" cy="1447800"/>
          </a:xfrm>
        </p:grpSpPr>
        <p:pic>
          <p:nvPicPr>
            <p:cNvPr id="67602" name="Image 26" descr="SychrotronERSF.jpg"/>
            <p:cNvPicPr>
              <a:picLocks noChangeAspect="1"/>
            </p:cNvPicPr>
            <p:nvPr/>
          </p:nvPicPr>
          <p:blipFill>
            <a:blip r:embed="rId4"/>
            <a:srcRect/>
            <a:stretch>
              <a:fillRect/>
            </a:stretch>
          </p:blipFill>
          <p:spPr bwMode="auto">
            <a:xfrm>
              <a:off x="3648075" y="1435100"/>
              <a:ext cx="2270125" cy="1416050"/>
            </a:xfrm>
            <a:prstGeom prst="rect">
              <a:avLst/>
            </a:prstGeom>
            <a:noFill/>
            <a:ln w="9525">
              <a:noFill/>
              <a:miter lim="800000"/>
              <a:headEnd/>
              <a:tailEnd/>
            </a:ln>
          </p:spPr>
        </p:pic>
        <p:cxnSp>
          <p:nvCxnSpPr>
            <p:cNvPr id="28" name="Connecteur droit avec flèche 27"/>
            <p:cNvCxnSpPr/>
            <p:nvPr/>
          </p:nvCxnSpPr>
          <p:spPr bwMode="auto">
            <a:xfrm flipH="1">
              <a:off x="5540375" y="1692275"/>
              <a:ext cx="339725" cy="963612"/>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7604" name="ZoneTexte 114"/>
            <p:cNvSpPr txBox="1">
              <a:spLocks noChangeArrowheads="1"/>
            </p:cNvSpPr>
            <p:nvPr/>
          </p:nvSpPr>
          <p:spPr bwMode="auto">
            <a:xfrm>
              <a:off x="4867275" y="2513013"/>
              <a:ext cx="760413" cy="369887"/>
            </a:xfrm>
            <a:prstGeom prst="rect">
              <a:avLst/>
            </a:prstGeom>
            <a:noFill/>
            <a:ln w="9525">
              <a:noFill/>
              <a:miter lim="800000"/>
              <a:headEnd/>
              <a:tailEnd/>
            </a:ln>
          </p:spPr>
          <p:txBody>
            <a:bodyPr wrap="none">
              <a:spAutoFit/>
            </a:bodyPr>
            <a:lstStyle/>
            <a:p>
              <a:r>
                <a:rPr lang="fr-FR" altLang="fr-FR">
                  <a:solidFill>
                    <a:schemeClr val="bg1"/>
                  </a:solidFill>
                </a:rPr>
                <a:t>500m</a:t>
              </a:r>
            </a:p>
          </p:txBody>
        </p:sp>
      </p:grpSp>
      <p:sp>
        <p:nvSpPr>
          <p:cNvPr id="67592" name="ZoneTexte 114"/>
          <p:cNvSpPr txBox="1">
            <a:spLocks noChangeArrowheads="1"/>
          </p:cNvSpPr>
          <p:nvPr/>
        </p:nvSpPr>
        <p:spPr bwMode="auto">
          <a:xfrm>
            <a:off x="2131219" y="1646555"/>
            <a:ext cx="1573213" cy="307975"/>
          </a:xfrm>
          <a:prstGeom prst="rect">
            <a:avLst/>
          </a:prstGeom>
          <a:noFill/>
          <a:ln w="9525">
            <a:noFill/>
            <a:miter lim="800000"/>
            <a:headEnd/>
            <a:tailEnd/>
          </a:ln>
        </p:spPr>
        <p:txBody>
          <a:bodyPr>
            <a:spAutoFit/>
          </a:bodyPr>
          <a:lstStyle/>
          <a:p>
            <a:pPr>
              <a:buFont typeface="Arial" pitchFamily="34" charset="0"/>
              <a:buChar char="•"/>
            </a:pPr>
            <a:r>
              <a:rPr lang="fr-FR" altLang="fr-FR" sz="1400">
                <a:solidFill>
                  <a:srgbClr val="002060"/>
                </a:solidFill>
              </a:rPr>
              <a:t> Synchrotron</a:t>
            </a:r>
          </a:p>
        </p:txBody>
      </p:sp>
      <p:sp>
        <p:nvSpPr>
          <p:cNvPr id="21" name="Rectangle à coins arrondis 20"/>
          <p:cNvSpPr/>
          <p:nvPr/>
        </p:nvSpPr>
        <p:spPr bwMode="auto">
          <a:xfrm>
            <a:off x="1415257" y="1646555"/>
            <a:ext cx="5999162" cy="2006600"/>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7598" name="Rectangle 22"/>
          <p:cNvSpPr>
            <a:spLocks noChangeArrowheads="1"/>
          </p:cNvSpPr>
          <p:nvPr/>
        </p:nvSpPr>
        <p:spPr bwMode="auto">
          <a:xfrm>
            <a:off x="5144294" y="3823652"/>
            <a:ext cx="1797050" cy="523875"/>
          </a:xfrm>
          <a:prstGeom prst="rect">
            <a:avLst/>
          </a:prstGeom>
          <a:noFill/>
          <a:ln w="9525">
            <a:noFill/>
            <a:miter lim="800000"/>
            <a:headEnd/>
            <a:tailEnd/>
          </a:ln>
        </p:spPr>
        <p:txBody>
          <a:bodyPr>
            <a:spAutoFit/>
          </a:bodyPr>
          <a:lstStyle/>
          <a:p>
            <a:r>
              <a:rPr lang="fr-FR" altLang="fr-FR" sz="1400">
                <a:solidFill>
                  <a:srgbClr val="002060"/>
                </a:solidFill>
              </a:rPr>
              <a:t>(-) couteux</a:t>
            </a:r>
          </a:p>
          <a:p>
            <a:r>
              <a:rPr lang="fr-FR" altLang="fr-FR" sz="1400">
                <a:solidFill>
                  <a:srgbClr val="002060"/>
                </a:solidFill>
              </a:rPr>
              <a:t>(-) volumineux</a:t>
            </a:r>
          </a:p>
        </p:txBody>
      </p:sp>
      <p:sp>
        <p:nvSpPr>
          <p:cNvPr id="24" name="ZoneTexte 23"/>
          <p:cNvSpPr txBox="1">
            <a:spLocks noChangeArrowheads="1"/>
          </p:cNvSpPr>
          <p:nvPr/>
        </p:nvSpPr>
        <p:spPr bwMode="auto">
          <a:xfrm>
            <a:off x="2742407" y="5040312"/>
            <a:ext cx="3852863" cy="369888"/>
          </a:xfrm>
          <a:prstGeom prst="rect">
            <a:avLst/>
          </a:prstGeom>
          <a:noFill/>
          <a:ln w="9525">
            <a:noFill/>
            <a:miter lim="800000"/>
            <a:headEnd/>
            <a:tailEnd/>
          </a:ln>
        </p:spPr>
        <p:txBody>
          <a:bodyPr wrap="none">
            <a:spAutoFit/>
          </a:bodyPr>
          <a:lstStyle/>
          <a:p>
            <a:r>
              <a:rPr lang="fr-FR">
                <a:solidFill>
                  <a:srgbClr val="002060"/>
                </a:solidFill>
              </a:rPr>
              <a:t>Alternative: interaction laser-plasma</a:t>
            </a:r>
          </a:p>
        </p:txBody>
      </p:sp>
      <p:pic>
        <p:nvPicPr>
          <p:cNvPr id="16" name="Picture 1"/>
          <p:cNvPicPr>
            <a:picLocks noChangeAspect="1"/>
          </p:cNvPicPr>
          <p:nvPr/>
        </p:nvPicPr>
        <p:blipFill>
          <a:blip r:embed="rId5"/>
          <a:srcRect/>
          <a:stretch>
            <a:fillRect/>
          </a:stretch>
        </p:blipFill>
        <p:spPr bwMode="auto">
          <a:xfrm>
            <a:off x="64294" y="3954462"/>
            <a:ext cx="2892425" cy="2171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53"/>
          <p:cNvSpPr>
            <a:spLocks noChangeArrowheads="1"/>
          </p:cNvSpPr>
          <p:nvPr/>
        </p:nvSpPr>
        <p:spPr bwMode="auto">
          <a:xfrm>
            <a:off x="123825" y="1427163"/>
            <a:ext cx="2102755" cy="338554"/>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smtClean="0">
                <a:solidFill>
                  <a:schemeClr val="accent4"/>
                </a:solidFill>
                <a:latin typeface="+mj-lt"/>
                <a:ea typeface="Gill Sans" charset="0"/>
              </a:rPr>
              <a:t>Quéré</a:t>
            </a:r>
            <a:r>
              <a:rPr lang="fr-FR" sz="1600" b="1" dirty="0" smtClean="0">
                <a:solidFill>
                  <a:schemeClr val="accent4"/>
                </a:solidFill>
                <a:latin typeface="+mj-lt"/>
                <a:ea typeface="Gill Sans" charset="0"/>
              </a:rPr>
              <a:t> &amp; al, </a:t>
            </a:r>
            <a:r>
              <a:rPr lang="fr-FR" sz="1600" b="1" i="1" dirty="0">
                <a:solidFill>
                  <a:schemeClr val="accent4"/>
                </a:solidFill>
                <a:latin typeface="+mj-lt"/>
                <a:ea typeface="Gill Sans" charset="0"/>
              </a:rPr>
              <a:t>PRL </a:t>
            </a:r>
            <a:r>
              <a:rPr lang="fr-FR" sz="1600" b="1" dirty="0">
                <a:solidFill>
                  <a:schemeClr val="accent4"/>
                </a:solidFill>
                <a:latin typeface="+mj-lt"/>
                <a:ea typeface="Gill Sans" charset="0"/>
              </a:rPr>
              <a:t>(2006)</a:t>
            </a:r>
          </a:p>
        </p:txBody>
      </p:sp>
      <p:pic>
        <p:nvPicPr>
          <p:cNvPr id="73731" name="Picture 4" descr="F:\Thèse\Soutenance\PIC.png"/>
          <p:cNvPicPr>
            <a:picLocks noChangeAspect="1" noChangeArrowheads="1"/>
          </p:cNvPicPr>
          <p:nvPr/>
        </p:nvPicPr>
        <p:blipFill>
          <a:blip r:embed="rId2"/>
          <a:srcRect/>
          <a:stretch>
            <a:fillRect/>
          </a:stretch>
        </p:blipFill>
        <p:spPr bwMode="auto">
          <a:xfrm>
            <a:off x="2036763" y="2486025"/>
            <a:ext cx="6402387" cy="2508250"/>
          </a:xfrm>
          <a:prstGeom prst="rect">
            <a:avLst/>
          </a:prstGeom>
          <a:noFill/>
          <a:ln w="9525">
            <a:noFill/>
            <a:miter lim="800000"/>
            <a:headEnd/>
            <a:tailEnd/>
          </a:ln>
        </p:spPr>
      </p:pic>
      <p:sp>
        <p:nvSpPr>
          <p:cNvPr id="73732" name="ZoneTexte 12"/>
          <p:cNvSpPr txBox="1">
            <a:spLocks noChangeArrowheads="1"/>
          </p:cNvSpPr>
          <p:nvPr/>
        </p:nvSpPr>
        <p:spPr bwMode="auto">
          <a:xfrm>
            <a:off x="123825" y="1765300"/>
            <a:ext cx="1589088" cy="831850"/>
          </a:xfrm>
          <a:prstGeom prst="rect">
            <a:avLst/>
          </a:prstGeom>
          <a:noFill/>
          <a:ln w="9525">
            <a:noFill/>
            <a:miter lim="800000"/>
            <a:headEnd/>
            <a:tailEnd/>
          </a:ln>
        </p:spPr>
        <p:txBody>
          <a:bodyPr wrap="none">
            <a:spAutoFit/>
          </a:bodyPr>
          <a:lstStyle/>
          <a:p>
            <a:r>
              <a:rPr lang="fr-FR" sz="1600" i="1" dirty="0"/>
              <a:t>PIC EUTERPE</a:t>
            </a:r>
          </a:p>
          <a:p>
            <a:r>
              <a:rPr lang="fr-FR" sz="1600" i="1" dirty="0"/>
              <a:t>I=4.10</a:t>
            </a:r>
            <a:r>
              <a:rPr lang="fr-FR" sz="1600" i="1" baseline="30000" dirty="0"/>
              <a:t>17 </a:t>
            </a:r>
            <a:r>
              <a:rPr lang="fr-FR" sz="1600" i="1" dirty="0"/>
              <a:t>W.cm</a:t>
            </a:r>
            <a:r>
              <a:rPr lang="fr-FR" sz="1600" i="1" baseline="30000" dirty="0"/>
              <a:t>-2</a:t>
            </a:r>
            <a:endParaRPr lang="fr-FR" sz="1600" i="1" dirty="0"/>
          </a:p>
          <a:p>
            <a:r>
              <a:rPr lang="fr-FR" sz="1600" i="1" dirty="0"/>
              <a:t>L=</a:t>
            </a:r>
            <a:r>
              <a:rPr lang="el-GR" sz="1600" i="1" dirty="0"/>
              <a:t>λ</a:t>
            </a:r>
            <a:r>
              <a:rPr lang="fr-FR" sz="1600" i="1" dirty="0"/>
              <a:t>/15</a:t>
            </a:r>
          </a:p>
        </p:txBody>
      </p:sp>
      <p:pic>
        <p:nvPicPr>
          <p:cNvPr id="22" name="Picture 5"/>
          <p:cNvPicPr>
            <a:picLocks noChangeAspect="1" noChangeArrowheads="1"/>
          </p:cNvPicPr>
          <p:nvPr/>
        </p:nvPicPr>
        <p:blipFill>
          <a:blip r:embed="rId3"/>
          <a:srcRect/>
          <a:stretch>
            <a:fillRect/>
          </a:stretch>
        </p:blipFill>
        <p:spPr bwMode="auto">
          <a:xfrm>
            <a:off x="2036763" y="2486025"/>
            <a:ext cx="6402387" cy="2508250"/>
          </a:xfrm>
          <a:prstGeom prst="rect">
            <a:avLst/>
          </a:prstGeom>
          <a:noFill/>
          <a:ln w="9525">
            <a:noFill/>
            <a:miter lim="800000"/>
            <a:headEnd/>
            <a:tailEnd/>
          </a:ln>
        </p:spPr>
      </p:pic>
      <p:pic>
        <p:nvPicPr>
          <p:cNvPr id="23" name="Picture 3" descr="F:\Thèse\Soutenance\CWE.png"/>
          <p:cNvPicPr>
            <a:picLocks noChangeAspect="1" noChangeArrowheads="1"/>
          </p:cNvPicPr>
          <p:nvPr/>
        </p:nvPicPr>
        <p:blipFill>
          <a:blip r:embed="rId4"/>
          <a:srcRect/>
          <a:stretch>
            <a:fillRect/>
          </a:stretch>
        </p:blipFill>
        <p:spPr bwMode="auto">
          <a:xfrm>
            <a:off x="2308225" y="1092200"/>
            <a:ext cx="5592763" cy="4210050"/>
          </a:xfrm>
          <a:prstGeom prst="rect">
            <a:avLst/>
          </a:prstGeom>
          <a:noFill/>
          <a:ln w="9525">
            <a:noFill/>
            <a:miter lim="800000"/>
            <a:headEnd/>
            <a:tailEnd/>
          </a:ln>
        </p:spPr>
      </p:pic>
      <p:sp>
        <p:nvSpPr>
          <p:cNvPr id="24" name="ZoneTexte 23"/>
          <p:cNvSpPr txBox="1"/>
          <p:nvPr/>
        </p:nvSpPr>
        <p:spPr>
          <a:xfrm>
            <a:off x="180975" y="5232400"/>
            <a:ext cx="3657780" cy="1308050"/>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600"/>
              </a:spcAft>
              <a:defRPr/>
            </a:pPr>
            <a:r>
              <a:rPr lang="fr-FR" sz="1600" b="1" u="sng" dirty="0" err="1">
                <a:solidFill>
                  <a:srgbClr val="002060"/>
                </a:solidFill>
                <a:cs typeface="Arial" pitchFamily="34" charset="0"/>
              </a:rPr>
              <a:t>Relativistic</a:t>
            </a:r>
            <a:r>
              <a:rPr lang="fr-FR" sz="1600" b="1" u="sng" dirty="0">
                <a:solidFill>
                  <a:srgbClr val="002060"/>
                </a:solidFill>
                <a:cs typeface="Arial" pitchFamily="34" charset="0"/>
              </a:rPr>
              <a:t> </a:t>
            </a:r>
            <a:r>
              <a:rPr lang="fr-FR" sz="1600" b="1" u="sng" dirty="0" err="1">
                <a:solidFill>
                  <a:srgbClr val="002060"/>
                </a:solidFill>
                <a:cs typeface="Arial" pitchFamily="34" charset="0"/>
              </a:rPr>
              <a:t>Oscillating</a:t>
            </a:r>
            <a:r>
              <a:rPr lang="fr-FR" sz="1600" b="1" u="sng" dirty="0">
                <a:solidFill>
                  <a:srgbClr val="002060"/>
                </a:solidFill>
                <a:cs typeface="Arial" pitchFamily="34" charset="0"/>
              </a:rPr>
              <a:t> Mirror (ROM</a:t>
            </a:r>
            <a:r>
              <a:rPr lang="fr-FR" sz="1600" b="1" u="sng" dirty="0" smtClean="0">
                <a:solidFill>
                  <a:srgbClr val="002060"/>
                </a:solidFill>
                <a:cs typeface="Arial" pitchFamily="34" charset="0"/>
              </a:rPr>
              <a:t>) :</a:t>
            </a:r>
            <a:endParaRPr lang="fr-FR" sz="1600" b="1" dirty="0">
              <a:solidFill>
                <a:srgbClr val="002060"/>
              </a:solidFill>
              <a:cs typeface="Arial" pitchFamily="34" charset="0"/>
            </a:endParaRPr>
          </a:p>
          <a:p>
            <a:pPr>
              <a:spcAft>
                <a:spcPts val="600"/>
              </a:spcAft>
              <a:buFont typeface="Arial" pitchFamily="34" charset="0"/>
              <a:buChar char="•"/>
              <a:defRPr/>
            </a:pPr>
            <a:r>
              <a:rPr lang="fr-FR" sz="1600" dirty="0">
                <a:cs typeface="Arial" pitchFamily="34" charset="0"/>
              </a:rPr>
              <a:t> Génération à la surface critique</a:t>
            </a:r>
          </a:p>
          <a:p>
            <a:pPr>
              <a:spcAft>
                <a:spcPts val="600"/>
              </a:spcAft>
              <a:buFont typeface="Arial" pitchFamily="34" charset="0"/>
              <a:buChar char="•"/>
              <a:defRPr/>
            </a:pPr>
            <a:r>
              <a:rPr lang="fr-FR" sz="1600" dirty="0">
                <a:cs typeface="Arial" pitchFamily="34" charset="0"/>
              </a:rPr>
              <a:t> </a:t>
            </a:r>
            <a:r>
              <a:rPr lang="fr-FR" sz="1600" dirty="0" smtClean="0">
                <a:cs typeface="Arial" pitchFamily="34" charset="0"/>
              </a:rPr>
              <a:t>Spectre = fonction de l’intensité </a:t>
            </a:r>
            <a:r>
              <a:rPr lang="fr-FR" sz="1600" dirty="0">
                <a:cs typeface="Arial" pitchFamily="34" charset="0"/>
              </a:rPr>
              <a:t>laser</a:t>
            </a:r>
          </a:p>
          <a:p>
            <a:pPr>
              <a:spcAft>
                <a:spcPts val="600"/>
              </a:spcAft>
              <a:buFont typeface="Arial" pitchFamily="34" charset="0"/>
              <a:buChar char="•"/>
              <a:defRPr/>
            </a:pPr>
            <a:r>
              <a:rPr lang="fr-FR" sz="1600" dirty="0">
                <a:cs typeface="Arial" pitchFamily="34" charset="0"/>
              </a:rPr>
              <a:t> Hautes </a:t>
            </a:r>
            <a:r>
              <a:rPr lang="fr-FR" sz="1600" dirty="0" smtClean="0">
                <a:cs typeface="Arial" pitchFamily="34" charset="0"/>
              </a:rPr>
              <a:t>intensités : </a:t>
            </a:r>
            <a:r>
              <a:rPr lang="fr-FR" sz="1600" b="1" dirty="0">
                <a:cs typeface="Arial" pitchFamily="34" charset="0"/>
              </a:rPr>
              <a:t>a</a:t>
            </a:r>
            <a:r>
              <a:rPr lang="fr-FR" sz="1100" b="1" dirty="0">
                <a:cs typeface="Arial" pitchFamily="34" charset="0"/>
              </a:rPr>
              <a:t>0</a:t>
            </a:r>
            <a:r>
              <a:rPr lang="fr-FR" sz="1600" b="1" dirty="0">
                <a:cs typeface="Arial" pitchFamily="34" charset="0"/>
              </a:rPr>
              <a:t> &gt; 1</a:t>
            </a:r>
            <a:endParaRPr lang="fr-FR" sz="1600" b="1" i="1" dirty="0">
              <a:cs typeface="Arial" pitchFamily="34" charset="0"/>
            </a:endParaRPr>
          </a:p>
        </p:txBody>
      </p:sp>
      <p:pic>
        <p:nvPicPr>
          <p:cNvPr id="28" name="Picture 4" descr="F:\Thèse\Soutenance\rom.png"/>
          <p:cNvPicPr>
            <a:picLocks noChangeAspect="1" noChangeArrowheads="1"/>
          </p:cNvPicPr>
          <p:nvPr/>
        </p:nvPicPr>
        <p:blipFill>
          <a:blip r:embed="rId5"/>
          <a:srcRect/>
          <a:stretch>
            <a:fillRect/>
          </a:stretch>
        </p:blipFill>
        <p:spPr bwMode="auto">
          <a:xfrm>
            <a:off x="2246313" y="1092200"/>
            <a:ext cx="5292725" cy="2336800"/>
          </a:xfrm>
          <a:prstGeom prst="rect">
            <a:avLst/>
          </a:prstGeom>
          <a:noFill/>
          <a:ln w="9525">
            <a:noFill/>
            <a:miter lim="800000"/>
            <a:headEnd/>
            <a:tailEnd/>
          </a:ln>
        </p:spPr>
      </p:pic>
      <p:sp>
        <p:nvSpPr>
          <p:cNvPr id="30" name="ZoneTexte 29"/>
          <p:cNvSpPr txBox="1"/>
          <p:nvPr/>
        </p:nvSpPr>
        <p:spPr>
          <a:xfrm>
            <a:off x="4054415" y="5232400"/>
            <a:ext cx="4942936" cy="1308050"/>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600"/>
              </a:spcAft>
              <a:defRPr/>
            </a:pPr>
            <a:r>
              <a:rPr lang="fr-FR" sz="1600" b="1" u="sng" dirty="0" err="1">
                <a:solidFill>
                  <a:srgbClr val="002060"/>
                </a:solidFill>
                <a:cs typeface="Arial" pitchFamily="34" charset="0"/>
              </a:rPr>
              <a:t>Coherent</a:t>
            </a:r>
            <a:r>
              <a:rPr lang="fr-FR" sz="1600" b="1" u="sng" dirty="0">
                <a:solidFill>
                  <a:srgbClr val="002060"/>
                </a:solidFill>
                <a:cs typeface="Arial" pitchFamily="34" charset="0"/>
              </a:rPr>
              <a:t> Wake Emission (CWE</a:t>
            </a:r>
            <a:r>
              <a:rPr lang="fr-FR" sz="1600" b="1" u="sng" dirty="0" smtClean="0">
                <a:solidFill>
                  <a:srgbClr val="002060"/>
                </a:solidFill>
                <a:cs typeface="Arial" pitchFamily="34" charset="0"/>
              </a:rPr>
              <a:t>) :</a:t>
            </a:r>
            <a:endParaRPr lang="fr-FR" sz="1600" b="1" u="sng" dirty="0">
              <a:solidFill>
                <a:srgbClr val="002060"/>
              </a:solidFill>
              <a:cs typeface="Arial" pitchFamily="34" charset="0"/>
            </a:endParaRPr>
          </a:p>
          <a:p>
            <a:pPr>
              <a:spcAft>
                <a:spcPts val="600"/>
              </a:spcAft>
              <a:buFont typeface="Arial" pitchFamily="34" charset="0"/>
              <a:buChar char="•"/>
              <a:defRPr/>
            </a:pPr>
            <a:r>
              <a:rPr lang="fr-FR" sz="1600" dirty="0">
                <a:cs typeface="Arial" pitchFamily="34" charset="0"/>
              </a:rPr>
              <a:t> Génération dans le plasma</a:t>
            </a:r>
          </a:p>
          <a:p>
            <a:pPr>
              <a:spcAft>
                <a:spcPts val="600"/>
              </a:spcAft>
              <a:buFont typeface="Arial" pitchFamily="34" charset="0"/>
              <a:buChar char="•"/>
              <a:defRPr/>
            </a:pPr>
            <a:r>
              <a:rPr lang="fr-FR" sz="1600" dirty="0">
                <a:cs typeface="Arial" pitchFamily="34" charset="0"/>
              </a:rPr>
              <a:t> </a:t>
            </a:r>
            <a:r>
              <a:rPr lang="fr-FR" sz="1600" dirty="0" smtClean="0">
                <a:cs typeface="Arial" pitchFamily="34" charset="0"/>
              </a:rPr>
              <a:t>Spectre = fonction de la </a:t>
            </a:r>
            <a:r>
              <a:rPr lang="fr-FR" sz="1600" dirty="0">
                <a:cs typeface="Arial" pitchFamily="34" charset="0"/>
              </a:rPr>
              <a:t>densité </a:t>
            </a:r>
            <a:r>
              <a:rPr lang="fr-FR" sz="1600" dirty="0" smtClean="0">
                <a:cs typeface="Arial" pitchFamily="34" charset="0"/>
              </a:rPr>
              <a:t>maximale du plasma</a:t>
            </a:r>
            <a:endParaRPr lang="fr-FR" sz="1600" dirty="0">
              <a:cs typeface="Arial" pitchFamily="34" charset="0"/>
            </a:endParaRPr>
          </a:p>
          <a:p>
            <a:pPr>
              <a:spcAft>
                <a:spcPts val="600"/>
              </a:spcAft>
              <a:buFont typeface="Arial" pitchFamily="34" charset="0"/>
              <a:buChar char="•"/>
              <a:defRPr/>
            </a:pPr>
            <a:r>
              <a:rPr lang="fr-FR" sz="1600" dirty="0">
                <a:cs typeface="Arial" pitchFamily="34" charset="0"/>
              </a:rPr>
              <a:t> Intensités modérées  </a:t>
            </a:r>
            <a:r>
              <a:rPr lang="fr-FR" sz="1600" dirty="0" smtClean="0">
                <a:cs typeface="Arial" pitchFamily="34" charset="0"/>
              </a:rPr>
              <a:t> </a:t>
            </a:r>
            <a:r>
              <a:rPr lang="fr-FR" sz="1600" b="1" dirty="0">
                <a:cs typeface="Arial" pitchFamily="34" charset="0"/>
              </a:rPr>
              <a:t>a</a:t>
            </a:r>
            <a:r>
              <a:rPr lang="fr-FR" sz="1100" b="1" dirty="0">
                <a:cs typeface="Arial" pitchFamily="34" charset="0"/>
              </a:rPr>
              <a:t>0</a:t>
            </a:r>
            <a:r>
              <a:rPr lang="fr-FR" sz="1600" b="1" dirty="0">
                <a:cs typeface="Arial" pitchFamily="34" charset="0"/>
              </a:rPr>
              <a:t> &lt;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wipe(left)">
                                      <p:cBhvr>
                                        <p:cTn id="9" dur="5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left)">
                                      <p:cBhvr>
                                        <p:cTn id="14" dur="5000"/>
                                        <p:tgtEl>
                                          <p:spTgt spid="28"/>
                                        </p:tgtEl>
                                      </p:cBhvr>
                                    </p:animEffec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7"/>
          <p:cNvGraphicFramePr>
            <a:graphicFrameLocks noChangeAspect="1"/>
          </p:cNvGraphicFramePr>
          <p:nvPr/>
        </p:nvGraphicFramePr>
        <p:xfrm>
          <a:off x="1236663" y="1951038"/>
          <a:ext cx="1470025" cy="742950"/>
        </p:xfrm>
        <a:graphic>
          <a:graphicData uri="http://schemas.openxmlformats.org/presentationml/2006/ole">
            <p:oleObj spid="_x0000_s4098" name="Équation" r:id="rId4" imgW="952200" imgH="482400" progId="Equation.3">
              <p:embed/>
            </p:oleObj>
          </a:graphicData>
        </a:graphic>
      </p:graphicFrame>
      <p:sp>
        <p:nvSpPr>
          <p:cNvPr id="4100" name="ZoneTexte 36"/>
          <p:cNvSpPr txBox="1">
            <a:spLocks noChangeArrowheads="1"/>
          </p:cNvSpPr>
          <p:nvPr/>
        </p:nvSpPr>
        <p:spPr bwMode="auto">
          <a:xfrm>
            <a:off x="266700" y="1622425"/>
            <a:ext cx="4166525" cy="338554"/>
          </a:xfrm>
          <a:prstGeom prst="rect">
            <a:avLst/>
          </a:prstGeom>
          <a:noFill/>
          <a:ln w="9525">
            <a:noFill/>
            <a:miter lim="800000"/>
            <a:headEnd/>
            <a:tailEnd/>
          </a:ln>
        </p:spPr>
        <p:txBody>
          <a:bodyPr wrap="none">
            <a:spAutoFit/>
          </a:bodyPr>
          <a:lstStyle/>
          <a:p>
            <a:pPr marL="342900" indent="-342900">
              <a:buFont typeface="Wingdings" pitchFamily="2" charset="2"/>
              <a:buChar char="Ø"/>
            </a:pPr>
            <a:r>
              <a:rPr lang="fr-FR" sz="1600" dirty="0" smtClean="0">
                <a:solidFill>
                  <a:srgbClr val="002060"/>
                </a:solidFill>
              </a:rPr>
              <a:t>Réflexion sur une plasma de densité </a:t>
            </a:r>
            <a:r>
              <a:rPr lang="fr-FR" sz="1600" dirty="0" err="1" smtClean="0">
                <a:solidFill>
                  <a:srgbClr val="002060"/>
                </a:solidFill>
              </a:rPr>
              <a:t>n</a:t>
            </a:r>
            <a:r>
              <a:rPr lang="fr-FR" sz="1100" dirty="0" err="1" smtClean="0">
                <a:solidFill>
                  <a:srgbClr val="002060"/>
                </a:solidFill>
              </a:rPr>
              <a:t>c</a:t>
            </a:r>
            <a:r>
              <a:rPr lang="fr-FR" sz="1100" dirty="0" smtClean="0">
                <a:solidFill>
                  <a:srgbClr val="002060"/>
                </a:solidFill>
              </a:rPr>
              <a:t> </a:t>
            </a:r>
            <a:r>
              <a:rPr lang="fr-FR" sz="1600" dirty="0" smtClean="0">
                <a:solidFill>
                  <a:srgbClr val="002060"/>
                </a:solidFill>
              </a:rPr>
              <a:t>:</a:t>
            </a:r>
            <a:endParaRPr lang="fr-FR" sz="1600" dirty="0">
              <a:solidFill>
                <a:srgbClr val="002060"/>
              </a:solidFill>
            </a:endParaRPr>
          </a:p>
        </p:txBody>
      </p:sp>
      <p:grpSp>
        <p:nvGrpSpPr>
          <p:cNvPr id="4101" name="Groupe 75"/>
          <p:cNvGrpSpPr>
            <a:grpSpLocks/>
          </p:cNvGrpSpPr>
          <p:nvPr/>
        </p:nvGrpSpPr>
        <p:grpSpPr bwMode="auto">
          <a:xfrm>
            <a:off x="4740275" y="1277938"/>
            <a:ext cx="3892550" cy="1570037"/>
            <a:chOff x="4741068" y="1580197"/>
            <a:chExt cx="3892132" cy="1568987"/>
          </a:xfrm>
        </p:grpSpPr>
        <p:pic>
          <p:nvPicPr>
            <p:cNvPr id="4119" name="Image 38" descr="BarackMiroir.jpg"/>
            <p:cNvPicPr>
              <a:picLocks noChangeAspect="1"/>
            </p:cNvPicPr>
            <p:nvPr/>
          </p:nvPicPr>
          <p:blipFill>
            <a:blip r:embed="rId5"/>
            <a:srcRect/>
            <a:stretch>
              <a:fillRect/>
            </a:stretch>
          </p:blipFill>
          <p:spPr bwMode="auto">
            <a:xfrm>
              <a:off x="4741068" y="1622186"/>
              <a:ext cx="2290763" cy="1435339"/>
            </a:xfrm>
            <a:prstGeom prst="rect">
              <a:avLst/>
            </a:prstGeom>
            <a:noFill/>
            <a:ln w="9525">
              <a:noFill/>
              <a:miter lim="800000"/>
              <a:headEnd/>
              <a:tailEnd/>
            </a:ln>
          </p:spPr>
        </p:pic>
        <p:sp>
          <p:nvSpPr>
            <p:cNvPr id="4120" name="ZoneTexte 39"/>
            <p:cNvSpPr txBox="1">
              <a:spLocks noChangeArrowheads="1"/>
            </p:cNvSpPr>
            <p:nvPr/>
          </p:nvSpPr>
          <p:spPr bwMode="auto">
            <a:xfrm>
              <a:off x="7031831" y="1580197"/>
              <a:ext cx="1601369" cy="1568987"/>
            </a:xfrm>
            <a:prstGeom prst="rect">
              <a:avLst/>
            </a:prstGeom>
            <a:noFill/>
            <a:ln w="9525">
              <a:noFill/>
              <a:miter lim="800000"/>
              <a:headEnd/>
              <a:tailEnd/>
            </a:ln>
          </p:spPr>
          <p:txBody>
            <a:bodyPr wrap="none">
              <a:spAutoFit/>
            </a:bodyPr>
            <a:lstStyle/>
            <a:p>
              <a:r>
                <a:rPr lang="fr-FR" sz="1600" dirty="0">
                  <a:solidFill>
                    <a:srgbClr val="002060"/>
                  </a:solidFill>
                </a:rPr>
                <a:t>    </a:t>
              </a:r>
              <a:r>
                <a:rPr lang="fr-FR" sz="1600" u="sng" dirty="0" smtClean="0">
                  <a:solidFill>
                    <a:srgbClr val="002060"/>
                  </a:solidFill>
                </a:rPr>
                <a:t>Miroir :</a:t>
              </a:r>
              <a:endParaRPr lang="fr-FR" sz="1600" u="sng" dirty="0">
                <a:solidFill>
                  <a:srgbClr val="002060"/>
                </a:solidFill>
              </a:endParaRPr>
            </a:p>
            <a:p>
              <a:endParaRPr lang="fr-FR" sz="1600" u="sng" dirty="0">
                <a:solidFill>
                  <a:srgbClr val="002060"/>
                </a:solidFill>
              </a:endParaRPr>
            </a:p>
            <a:p>
              <a:pPr>
                <a:buFont typeface="Wingdings" pitchFamily="2" charset="2"/>
                <a:buChar char="Ø"/>
              </a:pPr>
              <a:r>
                <a:rPr lang="fr-FR" sz="1600" dirty="0">
                  <a:solidFill>
                    <a:srgbClr val="002060"/>
                  </a:solidFill>
                </a:rPr>
                <a:t> Surface polie</a:t>
              </a:r>
            </a:p>
            <a:p>
              <a:endParaRPr lang="fr-FR" sz="1600" dirty="0">
                <a:solidFill>
                  <a:srgbClr val="002060"/>
                </a:solidFill>
              </a:endParaRPr>
            </a:p>
            <a:p>
              <a:pPr>
                <a:buFont typeface="Wingdings" pitchFamily="2" charset="2"/>
                <a:buChar char="Ø"/>
              </a:pPr>
              <a:r>
                <a:rPr lang="fr-FR" sz="1600" dirty="0">
                  <a:solidFill>
                    <a:srgbClr val="002060"/>
                  </a:solidFill>
                </a:rPr>
                <a:t> Revêtement</a:t>
              </a:r>
            </a:p>
            <a:p>
              <a:r>
                <a:rPr lang="fr-FR" sz="1600" dirty="0">
                  <a:solidFill>
                    <a:srgbClr val="002060"/>
                  </a:solidFill>
                </a:rPr>
                <a:t>    métallique</a:t>
              </a:r>
            </a:p>
          </p:txBody>
        </p:sp>
      </p:grpSp>
      <p:sp>
        <p:nvSpPr>
          <p:cNvPr id="4110" name="ZoneTexte 40"/>
          <p:cNvSpPr txBox="1">
            <a:spLocks noChangeArrowheads="1"/>
          </p:cNvSpPr>
          <p:nvPr/>
        </p:nvSpPr>
        <p:spPr bwMode="auto">
          <a:xfrm>
            <a:off x="6748463" y="3717925"/>
            <a:ext cx="1293812" cy="585788"/>
          </a:xfrm>
          <a:prstGeom prst="rect">
            <a:avLst/>
          </a:prstGeom>
          <a:noFill/>
          <a:ln w="9525">
            <a:noFill/>
            <a:miter lim="800000"/>
            <a:headEnd/>
            <a:tailEnd/>
          </a:ln>
        </p:spPr>
        <p:txBody>
          <a:bodyPr wrap="none">
            <a:spAutoFit/>
          </a:bodyPr>
          <a:lstStyle/>
          <a:p>
            <a:endParaRPr lang="fr-FR" sz="1600" u="sng">
              <a:solidFill>
                <a:srgbClr val="002060"/>
              </a:solidFill>
            </a:endParaRPr>
          </a:p>
          <a:p>
            <a:pPr>
              <a:buFont typeface="Wingdings" pitchFamily="2" charset="2"/>
              <a:buChar char="Ø"/>
            </a:pPr>
            <a:r>
              <a:rPr lang="fr-FR" sz="1600">
                <a:solidFill>
                  <a:srgbClr val="002060"/>
                </a:solidFill>
              </a:rPr>
              <a:t> Plasma…</a:t>
            </a:r>
          </a:p>
        </p:txBody>
      </p:sp>
      <p:pic>
        <p:nvPicPr>
          <p:cNvPr id="4103" name="Image 41" descr="Apercu1.JPG"/>
          <p:cNvPicPr>
            <a:picLocks noChangeAspect="1"/>
          </p:cNvPicPr>
          <p:nvPr/>
        </p:nvPicPr>
        <p:blipFill>
          <a:blip r:embed="rId6">
            <a:clrChange>
              <a:clrFrom>
                <a:srgbClr val="FFFFFF"/>
              </a:clrFrom>
              <a:clrTo>
                <a:srgbClr val="FFFFFF">
                  <a:alpha val="0"/>
                </a:srgbClr>
              </a:clrTo>
            </a:clrChange>
          </a:blip>
          <a:srcRect l="31525" r="35992"/>
          <a:stretch>
            <a:fillRect/>
          </a:stretch>
        </p:blipFill>
        <p:spPr bwMode="auto">
          <a:xfrm rot="1086978">
            <a:off x="3506788" y="2951163"/>
            <a:ext cx="2020887" cy="2682875"/>
          </a:xfrm>
          <a:prstGeom prst="rect">
            <a:avLst/>
          </a:prstGeom>
          <a:noFill/>
          <a:ln w="9525">
            <a:noFill/>
            <a:miter lim="800000"/>
            <a:headEnd/>
            <a:tailEnd/>
          </a:ln>
        </p:spPr>
      </p:pic>
      <p:sp>
        <p:nvSpPr>
          <p:cNvPr id="24" name="ZoneTexte 40"/>
          <p:cNvSpPr txBox="1">
            <a:spLocks noChangeArrowheads="1"/>
          </p:cNvSpPr>
          <p:nvPr/>
        </p:nvSpPr>
        <p:spPr bwMode="auto">
          <a:xfrm>
            <a:off x="6743700" y="4456113"/>
            <a:ext cx="2174875" cy="585787"/>
          </a:xfrm>
          <a:prstGeom prst="rect">
            <a:avLst/>
          </a:prstGeom>
          <a:noFill/>
          <a:ln w="9525">
            <a:noFill/>
            <a:miter lim="800000"/>
            <a:headEnd/>
            <a:tailEnd/>
          </a:ln>
        </p:spPr>
        <p:txBody>
          <a:bodyPr wrap="none">
            <a:spAutoFit/>
          </a:bodyPr>
          <a:lstStyle/>
          <a:p>
            <a:pPr>
              <a:buFont typeface="Wingdings" pitchFamily="2" charset="2"/>
              <a:buChar char="Ø"/>
            </a:pPr>
            <a:r>
              <a:rPr lang="fr-FR" sz="1600">
                <a:solidFill>
                  <a:srgbClr val="002060"/>
                </a:solidFill>
              </a:rPr>
              <a:t> …avec une surface</a:t>
            </a:r>
          </a:p>
          <a:p>
            <a:r>
              <a:rPr lang="fr-FR" sz="1600">
                <a:solidFill>
                  <a:srgbClr val="002060"/>
                </a:solidFill>
              </a:rPr>
              <a:t>   de qualité optique</a:t>
            </a:r>
          </a:p>
        </p:txBody>
      </p:sp>
      <p:pic>
        <p:nvPicPr>
          <p:cNvPr id="4102" name="Image 68" descr="CriticalDensity1.PNG"/>
          <p:cNvPicPr>
            <a:picLocks noChangeAspect="1"/>
          </p:cNvPicPr>
          <p:nvPr/>
        </p:nvPicPr>
        <p:blipFill>
          <a:blip r:embed="rId7"/>
          <a:srcRect/>
          <a:stretch>
            <a:fillRect/>
          </a:stretch>
        </p:blipFill>
        <p:spPr bwMode="auto">
          <a:xfrm>
            <a:off x="379413" y="2847975"/>
            <a:ext cx="3136900" cy="2243138"/>
          </a:xfrm>
          <a:prstGeom prst="rect">
            <a:avLst/>
          </a:prstGeom>
          <a:ln>
            <a:headEnd/>
            <a:tailEnd/>
          </a:ln>
        </p:spPr>
        <p:style>
          <a:lnRef idx="2">
            <a:schemeClr val="accent3"/>
          </a:lnRef>
          <a:fillRef idx="1">
            <a:schemeClr val="lt1"/>
          </a:fillRef>
          <a:effectRef idx="0">
            <a:schemeClr val="accent3"/>
          </a:effectRef>
          <a:fontRef idx="minor">
            <a:schemeClr val="dk1"/>
          </a:fontRef>
        </p:style>
      </p:pic>
      <p:grpSp>
        <p:nvGrpSpPr>
          <p:cNvPr id="4" name="Groupe 74"/>
          <p:cNvGrpSpPr>
            <a:grpSpLocks/>
          </p:cNvGrpSpPr>
          <p:nvPr/>
        </p:nvGrpSpPr>
        <p:grpSpPr bwMode="auto">
          <a:xfrm>
            <a:off x="385763" y="2835275"/>
            <a:ext cx="3136900" cy="2263775"/>
            <a:chOff x="387169" y="1813850"/>
            <a:chExt cx="3249610" cy="2472078"/>
          </a:xfrm>
        </p:grpSpPr>
        <p:pic>
          <p:nvPicPr>
            <p:cNvPr id="4108" name="Image 70" descr="CriticalDensity2.PNG"/>
            <p:cNvPicPr>
              <a:picLocks noChangeAspect="1"/>
            </p:cNvPicPr>
            <p:nvPr/>
          </p:nvPicPr>
          <p:blipFill>
            <a:blip r:embed="rId8"/>
            <a:srcRect/>
            <a:stretch>
              <a:fillRect/>
            </a:stretch>
          </p:blipFill>
          <p:spPr bwMode="auto">
            <a:xfrm>
              <a:off x="387169" y="1813850"/>
              <a:ext cx="3249610" cy="2472078"/>
            </a:xfrm>
            <a:prstGeom prst="rect">
              <a:avLst/>
            </a:prstGeom>
            <a:ln>
              <a:headEnd/>
              <a:tailEnd/>
            </a:ln>
          </p:spPr>
          <p:style>
            <a:lnRef idx="2">
              <a:schemeClr val="accent3"/>
            </a:lnRef>
            <a:fillRef idx="1">
              <a:schemeClr val="lt1"/>
            </a:fillRef>
            <a:effectRef idx="0">
              <a:schemeClr val="accent3"/>
            </a:effectRef>
            <a:fontRef idx="minor">
              <a:schemeClr val="dk1"/>
            </a:fontRef>
          </p:style>
        </p:pic>
        <p:sp>
          <p:nvSpPr>
            <p:cNvPr id="2" name="ZoneTexte 71"/>
            <p:cNvSpPr txBox="1">
              <a:spLocks noChangeArrowheads="1"/>
            </p:cNvSpPr>
            <p:nvPr/>
          </p:nvSpPr>
          <p:spPr bwMode="auto">
            <a:xfrm>
              <a:off x="1625507" y="2103358"/>
              <a:ext cx="1435683" cy="705564"/>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spAutoFit/>
            </a:bodyPr>
            <a:lstStyle/>
            <a:p>
              <a:pPr algn="ctr">
                <a:defRPr/>
              </a:pPr>
              <a:r>
                <a:rPr lang="fr-FR" dirty="0" smtClean="0">
                  <a:solidFill>
                    <a:srgbClr val="002060"/>
                  </a:solidFill>
                </a:rPr>
                <a:t>Réflexion</a:t>
              </a:r>
              <a:endParaRPr lang="fr-FR" dirty="0">
                <a:solidFill>
                  <a:srgbClr val="002060"/>
                </a:solidFill>
              </a:endParaRPr>
            </a:p>
            <a:p>
              <a:pPr algn="ctr">
                <a:defRPr/>
              </a:pPr>
              <a:r>
                <a:rPr lang="fr-FR" dirty="0">
                  <a:solidFill>
                    <a:srgbClr val="002060"/>
                  </a:solidFill>
                </a:rPr>
                <a:t>Silice ionisée</a:t>
              </a:r>
            </a:p>
          </p:txBody>
        </p:sp>
      </p:grpSp>
      <p:pic>
        <p:nvPicPr>
          <p:cNvPr id="73" name="Image 72" descr="Photons.PNG"/>
          <p:cNvPicPr>
            <a:picLocks noChangeAspect="1"/>
          </p:cNvPicPr>
          <p:nvPr/>
        </p:nvPicPr>
        <p:blipFill>
          <a:blip r:embed="rId9">
            <a:clrChange>
              <a:clrFrom>
                <a:srgbClr val="FFFFFF"/>
              </a:clrFrom>
              <a:clrTo>
                <a:srgbClr val="FFFFFF">
                  <a:alpha val="0"/>
                </a:srgbClr>
              </a:clrTo>
            </a:clrChange>
          </a:blip>
          <a:srcRect/>
          <a:stretch>
            <a:fillRect/>
          </a:stretch>
        </p:blipFill>
        <p:spPr bwMode="auto">
          <a:xfrm rot="-1900869">
            <a:off x="5164138" y="3681413"/>
            <a:ext cx="1084262" cy="352425"/>
          </a:xfrm>
          <a:prstGeom prst="rect">
            <a:avLst/>
          </a:prstGeom>
          <a:noFill/>
          <a:ln w="9525">
            <a:noFill/>
            <a:miter lim="800000"/>
            <a:headEnd/>
            <a:tailEnd/>
          </a:ln>
        </p:spPr>
      </p:pic>
      <p:pic>
        <p:nvPicPr>
          <p:cNvPr id="74" name="Image 73" descr="Photons.PNG"/>
          <p:cNvPicPr>
            <a:picLocks noChangeAspect="1"/>
          </p:cNvPicPr>
          <p:nvPr/>
        </p:nvPicPr>
        <p:blipFill>
          <a:blip r:embed="rId9">
            <a:clrChange>
              <a:clrFrom>
                <a:srgbClr val="FFFFFF"/>
              </a:clrFrom>
              <a:clrTo>
                <a:srgbClr val="FFFFFF">
                  <a:alpha val="0"/>
                </a:srgbClr>
              </a:clrTo>
            </a:clrChange>
          </a:blip>
          <a:srcRect/>
          <a:stretch>
            <a:fillRect/>
          </a:stretch>
        </p:blipFill>
        <p:spPr bwMode="auto">
          <a:xfrm rot="-7697841">
            <a:off x="4862513" y="4913313"/>
            <a:ext cx="1084262" cy="354012"/>
          </a:xfrm>
          <a:prstGeom prst="rect">
            <a:avLst/>
          </a:prstGeom>
          <a:noFill/>
          <a:ln w="9525">
            <a:noFill/>
            <a:miter lim="800000"/>
            <a:headEnd/>
            <a:tailEnd/>
          </a:ln>
        </p:spPr>
      </p:pic>
      <p:graphicFrame>
        <p:nvGraphicFramePr>
          <p:cNvPr id="18" name="Object 18"/>
          <p:cNvGraphicFramePr>
            <a:graphicFrameLocks noChangeAspect="1"/>
          </p:cNvGraphicFramePr>
          <p:nvPr/>
        </p:nvGraphicFramePr>
        <p:xfrm>
          <a:off x="1428750" y="4248150"/>
          <a:ext cx="647700" cy="352425"/>
        </p:xfrm>
        <a:graphic>
          <a:graphicData uri="http://schemas.openxmlformats.org/presentationml/2006/ole">
            <p:oleObj spid="_x0000_s4099" name="Équation" r:id="rId10" imgW="419040" imgH="228600" progId="Equation.3">
              <p:embed/>
            </p:oleObj>
          </a:graphicData>
        </a:graphic>
      </p:graphicFrame>
      <p:grpSp>
        <p:nvGrpSpPr>
          <p:cNvPr id="5" name="Groupe 24"/>
          <p:cNvGrpSpPr>
            <a:grpSpLocks/>
          </p:cNvGrpSpPr>
          <p:nvPr/>
        </p:nvGrpSpPr>
        <p:grpSpPr bwMode="auto">
          <a:xfrm>
            <a:off x="4787900" y="4170363"/>
            <a:ext cx="188913" cy="384175"/>
            <a:chOff x="4788015" y="4169664"/>
            <a:chExt cx="189369" cy="385489"/>
          </a:xfrm>
        </p:grpSpPr>
        <p:sp>
          <p:nvSpPr>
            <p:cNvPr id="19" name="Ellipse 18"/>
            <p:cNvSpPr/>
            <p:nvPr/>
          </p:nvSpPr>
          <p:spPr>
            <a:xfrm>
              <a:off x="4883495" y="4169664"/>
              <a:ext cx="93889" cy="7805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0" name="Ellipse 19"/>
            <p:cNvSpPr/>
            <p:nvPr/>
          </p:nvSpPr>
          <p:spPr>
            <a:xfrm>
              <a:off x="4788015" y="4282762"/>
              <a:ext cx="95480" cy="78054"/>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1" name="Ellipse 20"/>
            <p:cNvSpPr/>
            <p:nvPr/>
          </p:nvSpPr>
          <p:spPr>
            <a:xfrm>
              <a:off x="4881904" y="4360816"/>
              <a:ext cx="95480" cy="7964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2" name="Ellipse 21"/>
            <p:cNvSpPr/>
            <p:nvPr/>
          </p:nvSpPr>
          <p:spPr>
            <a:xfrm>
              <a:off x="4788015" y="4477099"/>
              <a:ext cx="93889" cy="78054"/>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3" name="Ellipse 22"/>
            <p:cNvSpPr/>
            <p:nvPr/>
          </p:nvSpPr>
          <p:spPr>
            <a:xfrm>
              <a:off x="4788015" y="4360816"/>
              <a:ext cx="93889" cy="7964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sp>
        <p:nvSpPr>
          <p:cNvPr id="4111" name="ZoneTexte 40"/>
          <p:cNvSpPr txBox="1">
            <a:spLocks noChangeArrowheads="1"/>
          </p:cNvSpPr>
          <p:nvPr/>
        </p:nvSpPr>
        <p:spPr bwMode="auto">
          <a:xfrm>
            <a:off x="7013575" y="3422650"/>
            <a:ext cx="1762021" cy="338554"/>
          </a:xfrm>
          <a:prstGeom prst="rect">
            <a:avLst/>
          </a:prstGeom>
          <a:noFill/>
          <a:ln w="9525">
            <a:noFill/>
            <a:miter lim="800000"/>
            <a:headEnd/>
            <a:tailEnd/>
          </a:ln>
        </p:spPr>
        <p:txBody>
          <a:bodyPr wrap="none">
            <a:spAutoFit/>
          </a:bodyPr>
          <a:lstStyle/>
          <a:p>
            <a:r>
              <a:rPr lang="fr-FR" sz="1600" dirty="0">
                <a:solidFill>
                  <a:srgbClr val="002060"/>
                </a:solidFill>
              </a:rPr>
              <a:t>    </a:t>
            </a:r>
            <a:r>
              <a:rPr lang="fr-FR" sz="1600" u="sng" dirty="0">
                <a:solidFill>
                  <a:srgbClr val="002060"/>
                </a:solidFill>
              </a:rPr>
              <a:t>Miroir </a:t>
            </a:r>
            <a:r>
              <a:rPr lang="fr-FR" sz="1600" u="sng" dirty="0" smtClean="0">
                <a:solidFill>
                  <a:srgbClr val="002060"/>
                </a:solidFill>
              </a:rPr>
              <a:t>plasma :</a:t>
            </a:r>
            <a:endParaRPr lang="fr-FR" sz="1600" u="sng" dirty="0">
              <a:solidFill>
                <a:srgbClr val="002060"/>
              </a:solidFill>
            </a:endParaRPr>
          </a:p>
        </p:txBody>
      </p:sp>
      <p:sp>
        <p:nvSpPr>
          <p:cNvPr id="2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6"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5</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0"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ZoneTexte 36"/>
          <p:cNvSpPr txBox="1">
            <a:spLocks noChangeArrowheads="1"/>
          </p:cNvSpPr>
          <p:nvPr/>
        </p:nvSpPr>
        <p:spPr bwMode="auto">
          <a:xfrm>
            <a:off x="0" y="1171011"/>
            <a:ext cx="3805850" cy="338554"/>
          </a:xfrm>
          <a:prstGeom prst="rect">
            <a:avLst/>
          </a:prstGeom>
          <a:noFill/>
          <a:ln w="9525">
            <a:noFill/>
            <a:miter lim="800000"/>
            <a:headEnd/>
            <a:tailEnd/>
          </a:ln>
        </p:spPr>
        <p:txBody>
          <a:bodyPr wrap="none">
            <a:spAutoFit/>
          </a:bodyPr>
          <a:lstStyle/>
          <a:p>
            <a:pPr marL="342900" indent="-342900">
              <a:buFont typeface="Wingdings" pitchFamily="2" charset="2"/>
              <a:buChar char="Ø"/>
            </a:pPr>
            <a:r>
              <a:rPr lang="fr-FR" sz="1600" dirty="0">
                <a:solidFill>
                  <a:srgbClr val="002060"/>
                </a:solidFill>
              </a:rPr>
              <a:t>« Contraste temporel » non </a:t>
            </a:r>
            <a:r>
              <a:rPr lang="fr-FR" sz="1600" dirty="0" smtClean="0">
                <a:solidFill>
                  <a:srgbClr val="002060"/>
                </a:solidFill>
              </a:rPr>
              <a:t>contrôlé</a:t>
            </a:r>
            <a:endParaRPr lang="fr-FR" sz="1600" dirty="0">
              <a:solidFill>
                <a:srgbClr val="002060"/>
              </a:solidFill>
            </a:endParaRPr>
          </a:p>
        </p:txBody>
      </p:sp>
      <p:sp>
        <p:nvSpPr>
          <p:cNvPr id="68614" name="ZoneTexte 36"/>
          <p:cNvSpPr txBox="1">
            <a:spLocks noChangeArrowheads="1"/>
          </p:cNvSpPr>
          <p:nvPr/>
        </p:nvSpPr>
        <p:spPr bwMode="auto">
          <a:xfrm>
            <a:off x="2244725" y="5077340"/>
            <a:ext cx="401638" cy="338137"/>
          </a:xfrm>
          <a:prstGeom prst="rect">
            <a:avLst/>
          </a:prstGeom>
          <a:noFill/>
          <a:ln w="9525">
            <a:noFill/>
            <a:miter lim="800000"/>
            <a:headEnd/>
            <a:tailEnd/>
          </a:ln>
        </p:spPr>
        <p:txBody>
          <a:bodyPr wrap="none">
            <a:spAutoFit/>
          </a:bodyPr>
          <a:lstStyle/>
          <a:p>
            <a:pPr marL="342900" indent="-342900"/>
            <a:r>
              <a:rPr lang="fr-FR" sz="1600">
                <a:solidFill>
                  <a:srgbClr val="002060"/>
                </a:solidFill>
              </a:rPr>
              <a:t>ps</a:t>
            </a:r>
          </a:p>
        </p:txBody>
      </p:sp>
      <p:sp>
        <p:nvSpPr>
          <p:cNvPr id="68615" name="ZoneTexte 36"/>
          <p:cNvSpPr txBox="1">
            <a:spLocks noChangeArrowheads="1"/>
          </p:cNvSpPr>
          <p:nvPr/>
        </p:nvSpPr>
        <p:spPr bwMode="auto">
          <a:xfrm>
            <a:off x="3773488" y="5142427"/>
            <a:ext cx="401637" cy="338138"/>
          </a:xfrm>
          <a:prstGeom prst="rect">
            <a:avLst/>
          </a:prstGeom>
          <a:noFill/>
          <a:ln w="9525">
            <a:noFill/>
            <a:miter lim="800000"/>
            <a:headEnd/>
            <a:tailEnd/>
          </a:ln>
        </p:spPr>
        <p:txBody>
          <a:bodyPr wrap="none">
            <a:spAutoFit/>
          </a:bodyPr>
          <a:lstStyle/>
          <a:p>
            <a:pPr marL="342900" indent="-342900"/>
            <a:r>
              <a:rPr lang="fr-FR" sz="1600">
                <a:solidFill>
                  <a:srgbClr val="002060"/>
                </a:solidFill>
              </a:rPr>
              <a:t>ns</a:t>
            </a:r>
          </a:p>
        </p:txBody>
      </p:sp>
      <p:sp>
        <p:nvSpPr>
          <p:cNvPr id="59" name="Rectangle 58"/>
          <p:cNvSpPr/>
          <p:nvPr/>
        </p:nvSpPr>
        <p:spPr>
          <a:xfrm>
            <a:off x="2244725" y="5498027"/>
            <a:ext cx="1887538" cy="661988"/>
          </a:xfrm>
          <a:prstGeom prst="rect">
            <a:avLst/>
          </a:prstGeom>
          <a:solidFill>
            <a:schemeClr val="bg2">
              <a:alpha val="2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68619" name="Image 26" descr="contarste.png"/>
          <p:cNvPicPr>
            <a:picLocks noChangeAspect="1"/>
          </p:cNvPicPr>
          <p:nvPr/>
        </p:nvPicPr>
        <p:blipFill>
          <a:blip r:embed="rId4"/>
          <a:srcRect/>
          <a:stretch>
            <a:fillRect/>
          </a:stretch>
        </p:blipFill>
        <p:spPr bwMode="auto">
          <a:xfrm>
            <a:off x="0" y="3707327"/>
            <a:ext cx="4175125" cy="2600325"/>
          </a:xfrm>
          <a:prstGeom prst="rect">
            <a:avLst/>
          </a:prstGeom>
          <a:noFill/>
          <a:ln w="9525">
            <a:noFill/>
            <a:miter lim="800000"/>
            <a:headEnd/>
            <a:tailEnd/>
          </a:ln>
        </p:spPr>
      </p:pic>
      <p:cxnSp>
        <p:nvCxnSpPr>
          <p:cNvPr id="37" name="Connecteur droit avec flèche 36"/>
          <p:cNvCxnSpPr/>
          <p:nvPr/>
        </p:nvCxnSpPr>
        <p:spPr>
          <a:xfrm>
            <a:off x="2170113" y="5498027"/>
            <a:ext cx="200501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13" name="Groupe 1145"/>
          <p:cNvGrpSpPr/>
          <p:nvPr/>
        </p:nvGrpSpPr>
        <p:grpSpPr>
          <a:xfrm rot="16200000">
            <a:off x="6325465" y="3795302"/>
            <a:ext cx="4365129" cy="1064549"/>
            <a:chOff x="2397109" y="3497926"/>
            <a:chExt cx="4365129" cy="1064549"/>
          </a:xfrm>
        </p:grpSpPr>
        <p:sp>
          <p:nvSpPr>
            <p:cNvPr id="14" name="Rectangle 13"/>
            <p:cNvSpPr/>
            <p:nvPr/>
          </p:nvSpPr>
          <p:spPr>
            <a:xfrm>
              <a:off x="2397109" y="3564541"/>
              <a:ext cx="4365129" cy="931287"/>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15" name="Groupe 190"/>
            <p:cNvGrpSpPr/>
            <p:nvPr/>
          </p:nvGrpSpPr>
          <p:grpSpPr>
            <a:xfrm>
              <a:off x="3191486" y="4066727"/>
              <a:ext cx="319318" cy="369332"/>
              <a:chOff x="3381375" y="3505200"/>
              <a:chExt cx="319318" cy="369332"/>
            </a:xfrm>
          </p:grpSpPr>
          <p:sp>
            <p:nvSpPr>
              <p:cNvPr id="237" name="Ellipse 23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8" name="ZoneTexte 23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6" name="Groupe 193"/>
            <p:cNvGrpSpPr/>
            <p:nvPr/>
          </p:nvGrpSpPr>
          <p:grpSpPr>
            <a:xfrm>
              <a:off x="3428797" y="3554996"/>
              <a:ext cx="261610" cy="369332"/>
              <a:chOff x="3927921" y="3609975"/>
              <a:chExt cx="261610" cy="369332"/>
            </a:xfrm>
          </p:grpSpPr>
          <p:sp>
            <p:nvSpPr>
              <p:cNvPr id="235" name="Ellipse 23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6" name="ZoneTexte 23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7" name="Groupe 196"/>
            <p:cNvGrpSpPr/>
            <p:nvPr/>
          </p:nvGrpSpPr>
          <p:grpSpPr>
            <a:xfrm>
              <a:off x="2973386" y="3923296"/>
              <a:ext cx="261610" cy="369332"/>
              <a:chOff x="3927921" y="3609975"/>
              <a:chExt cx="261610" cy="369332"/>
            </a:xfrm>
          </p:grpSpPr>
          <p:sp>
            <p:nvSpPr>
              <p:cNvPr id="233" name="Ellipse 23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4" name="ZoneTexte 23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8" name="Groupe 199"/>
            <p:cNvGrpSpPr/>
            <p:nvPr/>
          </p:nvGrpSpPr>
          <p:grpSpPr>
            <a:xfrm>
              <a:off x="4590291" y="4063552"/>
              <a:ext cx="319318" cy="369332"/>
              <a:chOff x="3381375" y="3505200"/>
              <a:chExt cx="319318" cy="369332"/>
            </a:xfrm>
          </p:grpSpPr>
          <p:sp>
            <p:nvSpPr>
              <p:cNvPr id="231" name="Ellipse 23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2" name="ZoneTexte 23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9" name="Groupe 202"/>
            <p:cNvGrpSpPr/>
            <p:nvPr/>
          </p:nvGrpSpPr>
          <p:grpSpPr>
            <a:xfrm>
              <a:off x="3552622" y="3983621"/>
              <a:ext cx="261610" cy="369332"/>
              <a:chOff x="3927921" y="3609975"/>
              <a:chExt cx="261610" cy="369332"/>
            </a:xfrm>
          </p:grpSpPr>
          <p:sp>
            <p:nvSpPr>
              <p:cNvPr id="229" name="Ellipse 22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0" name="ZoneTexte 22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0" name="Groupe 205"/>
            <p:cNvGrpSpPr/>
            <p:nvPr/>
          </p:nvGrpSpPr>
          <p:grpSpPr>
            <a:xfrm>
              <a:off x="3974090" y="3935996"/>
              <a:ext cx="319318" cy="369332"/>
              <a:chOff x="3381375" y="3505200"/>
              <a:chExt cx="319318" cy="369332"/>
            </a:xfrm>
          </p:grpSpPr>
          <p:sp>
            <p:nvSpPr>
              <p:cNvPr id="227" name="Ellipse 22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8" name="ZoneTexte 22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3" name="Groupe 208"/>
            <p:cNvGrpSpPr/>
            <p:nvPr/>
          </p:nvGrpSpPr>
          <p:grpSpPr>
            <a:xfrm>
              <a:off x="4491403" y="3499989"/>
              <a:ext cx="319318" cy="369332"/>
              <a:chOff x="3381375" y="3505200"/>
              <a:chExt cx="319318" cy="369332"/>
            </a:xfrm>
          </p:grpSpPr>
          <p:sp>
            <p:nvSpPr>
              <p:cNvPr id="225" name="Ellipse 22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6" name="ZoneTexte 22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 name="Groupe 211"/>
            <p:cNvGrpSpPr/>
            <p:nvPr/>
          </p:nvGrpSpPr>
          <p:grpSpPr>
            <a:xfrm>
              <a:off x="4321983" y="3602661"/>
              <a:ext cx="261610" cy="369332"/>
              <a:chOff x="3927921" y="3609975"/>
              <a:chExt cx="261610" cy="369332"/>
            </a:xfrm>
          </p:grpSpPr>
          <p:sp>
            <p:nvSpPr>
              <p:cNvPr id="223" name="Ellipse 2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4" name="ZoneTexte 2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 name="Groupe 214"/>
            <p:cNvGrpSpPr/>
            <p:nvPr/>
          </p:nvGrpSpPr>
          <p:grpSpPr>
            <a:xfrm>
              <a:off x="5062769" y="3497926"/>
              <a:ext cx="261610" cy="369332"/>
              <a:chOff x="3927921" y="3609975"/>
              <a:chExt cx="261610" cy="369332"/>
            </a:xfrm>
          </p:grpSpPr>
          <p:sp>
            <p:nvSpPr>
              <p:cNvPr id="221" name="Ellipse 2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2" name="ZoneTexte 2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 name="Groupe 217"/>
            <p:cNvGrpSpPr/>
            <p:nvPr/>
          </p:nvGrpSpPr>
          <p:grpSpPr>
            <a:xfrm>
              <a:off x="5774980" y="3669416"/>
              <a:ext cx="261610" cy="369332"/>
              <a:chOff x="3927921" y="3609975"/>
              <a:chExt cx="261610" cy="369332"/>
            </a:xfrm>
          </p:grpSpPr>
          <p:sp>
            <p:nvSpPr>
              <p:cNvPr id="219" name="Ellipse 2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0" name="ZoneTexte 2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 name="Groupe 220"/>
            <p:cNvGrpSpPr/>
            <p:nvPr/>
          </p:nvGrpSpPr>
          <p:grpSpPr>
            <a:xfrm>
              <a:off x="5352291" y="3596827"/>
              <a:ext cx="319318" cy="369332"/>
              <a:chOff x="3381375" y="3505200"/>
              <a:chExt cx="319318" cy="369332"/>
            </a:xfrm>
          </p:grpSpPr>
          <p:sp>
            <p:nvSpPr>
              <p:cNvPr id="217" name="Ellipse 21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8" name="ZoneTexte 21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 name="Groupe 223"/>
            <p:cNvGrpSpPr/>
            <p:nvPr/>
          </p:nvGrpSpPr>
          <p:grpSpPr>
            <a:xfrm>
              <a:off x="5186594" y="4031326"/>
              <a:ext cx="261610" cy="369332"/>
              <a:chOff x="3927921" y="3609975"/>
              <a:chExt cx="261610" cy="369332"/>
            </a:xfrm>
          </p:grpSpPr>
          <p:sp>
            <p:nvSpPr>
              <p:cNvPr id="215" name="Ellipse 21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ZoneTexte 21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 name="Groupe 226"/>
            <p:cNvGrpSpPr/>
            <p:nvPr/>
          </p:nvGrpSpPr>
          <p:grpSpPr>
            <a:xfrm>
              <a:off x="5733291" y="4025452"/>
              <a:ext cx="319318" cy="369332"/>
              <a:chOff x="3381375" y="3505200"/>
              <a:chExt cx="319318" cy="369332"/>
            </a:xfrm>
          </p:grpSpPr>
          <p:sp>
            <p:nvSpPr>
              <p:cNvPr id="213" name="Ellipse 2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4" name="ZoneTexte 2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 name="Groupe 229"/>
            <p:cNvGrpSpPr/>
            <p:nvPr/>
          </p:nvGrpSpPr>
          <p:grpSpPr>
            <a:xfrm>
              <a:off x="3838372" y="4136021"/>
              <a:ext cx="261610" cy="369332"/>
              <a:chOff x="3927921" y="3609975"/>
              <a:chExt cx="261610" cy="369332"/>
            </a:xfrm>
          </p:grpSpPr>
          <p:sp>
            <p:nvSpPr>
              <p:cNvPr id="211" name="Ellipse 2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2" name="ZoneTexte 2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 name="Groupe 232"/>
            <p:cNvGrpSpPr/>
            <p:nvPr/>
          </p:nvGrpSpPr>
          <p:grpSpPr>
            <a:xfrm>
              <a:off x="4286047" y="4155071"/>
              <a:ext cx="261610" cy="369332"/>
              <a:chOff x="3927921" y="3609975"/>
              <a:chExt cx="261610" cy="369332"/>
            </a:xfrm>
          </p:grpSpPr>
          <p:sp>
            <p:nvSpPr>
              <p:cNvPr id="209" name="Ellipse 2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0" name="ZoneTexte 2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 name="Groupe 235"/>
            <p:cNvGrpSpPr/>
            <p:nvPr/>
          </p:nvGrpSpPr>
          <p:grpSpPr>
            <a:xfrm>
              <a:off x="4914697" y="4078871"/>
              <a:ext cx="261610" cy="369332"/>
              <a:chOff x="3927921" y="3609975"/>
              <a:chExt cx="261610" cy="369332"/>
            </a:xfrm>
          </p:grpSpPr>
          <p:sp>
            <p:nvSpPr>
              <p:cNvPr id="207" name="Ellipse 2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8" name="ZoneTexte 2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4" name="Groupe 238"/>
            <p:cNvGrpSpPr/>
            <p:nvPr/>
          </p:nvGrpSpPr>
          <p:grpSpPr>
            <a:xfrm>
              <a:off x="5543347" y="4069346"/>
              <a:ext cx="261610" cy="369332"/>
              <a:chOff x="3927921" y="3609975"/>
              <a:chExt cx="261610" cy="369332"/>
            </a:xfrm>
          </p:grpSpPr>
          <p:sp>
            <p:nvSpPr>
              <p:cNvPr id="205" name="Ellipse 20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6" name="ZoneTexte 20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5" name="Groupe 241"/>
            <p:cNvGrpSpPr/>
            <p:nvPr/>
          </p:nvGrpSpPr>
          <p:grpSpPr>
            <a:xfrm>
              <a:off x="6171997" y="4059821"/>
              <a:ext cx="261610" cy="369332"/>
              <a:chOff x="3927921" y="3609975"/>
              <a:chExt cx="261610" cy="369332"/>
            </a:xfrm>
          </p:grpSpPr>
          <p:sp>
            <p:nvSpPr>
              <p:cNvPr id="203" name="Ellipse 20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4" name="ZoneTexte 20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6" name="Groupe 244"/>
            <p:cNvGrpSpPr/>
            <p:nvPr/>
          </p:nvGrpSpPr>
          <p:grpSpPr>
            <a:xfrm>
              <a:off x="2724761" y="3571427"/>
              <a:ext cx="319318" cy="369332"/>
              <a:chOff x="3381375" y="3505200"/>
              <a:chExt cx="319318" cy="369332"/>
            </a:xfrm>
          </p:grpSpPr>
          <p:sp>
            <p:nvSpPr>
              <p:cNvPr id="201" name="Ellipse 20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2" name="ZoneTexte 20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8" name="Groupe 247"/>
            <p:cNvGrpSpPr/>
            <p:nvPr/>
          </p:nvGrpSpPr>
          <p:grpSpPr>
            <a:xfrm>
              <a:off x="2552497" y="4145546"/>
              <a:ext cx="261610" cy="369332"/>
              <a:chOff x="3927921" y="3609975"/>
              <a:chExt cx="261610" cy="369332"/>
            </a:xfrm>
          </p:grpSpPr>
          <p:sp>
            <p:nvSpPr>
              <p:cNvPr id="199" name="Ellipse 19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0" name="ZoneTexte 19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9" name="Groupe 250"/>
            <p:cNvGrpSpPr/>
            <p:nvPr/>
          </p:nvGrpSpPr>
          <p:grpSpPr>
            <a:xfrm>
              <a:off x="3277211" y="4057202"/>
              <a:ext cx="319318" cy="369332"/>
              <a:chOff x="3381375" y="3505200"/>
              <a:chExt cx="319318" cy="369332"/>
            </a:xfrm>
          </p:grpSpPr>
          <p:sp>
            <p:nvSpPr>
              <p:cNvPr id="197" name="Ellipse 19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8" name="ZoneTexte 19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0" name="Groupe 253"/>
            <p:cNvGrpSpPr/>
            <p:nvPr/>
          </p:nvGrpSpPr>
          <p:grpSpPr>
            <a:xfrm>
              <a:off x="2666797" y="4126496"/>
              <a:ext cx="261610" cy="369332"/>
              <a:chOff x="3927921" y="3609975"/>
              <a:chExt cx="261610" cy="369332"/>
            </a:xfrm>
          </p:grpSpPr>
          <p:sp>
            <p:nvSpPr>
              <p:cNvPr id="195" name="Ellipse 1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6" name="ZoneTexte 1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1" name="Groupe 256"/>
            <p:cNvGrpSpPr/>
            <p:nvPr/>
          </p:nvGrpSpPr>
          <p:grpSpPr>
            <a:xfrm>
              <a:off x="3125786" y="3951871"/>
              <a:ext cx="261610" cy="369332"/>
              <a:chOff x="3927921" y="3609975"/>
              <a:chExt cx="261610" cy="369332"/>
            </a:xfrm>
          </p:grpSpPr>
          <p:sp>
            <p:nvSpPr>
              <p:cNvPr id="193" name="Ellipse 1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4" name="ZoneTexte 1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2" name="Groupe 259"/>
            <p:cNvGrpSpPr/>
            <p:nvPr/>
          </p:nvGrpSpPr>
          <p:grpSpPr>
            <a:xfrm>
              <a:off x="4438447" y="4059821"/>
              <a:ext cx="261610" cy="369332"/>
              <a:chOff x="3927921" y="3609975"/>
              <a:chExt cx="261610" cy="369332"/>
            </a:xfrm>
          </p:grpSpPr>
          <p:sp>
            <p:nvSpPr>
              <p:cNvPr id="191" name="Ellipse 1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2" name="ZoneTexte 19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3" name="Groupe 262"/>
            <p:cNvGrpSpPr/>
            <p:nvPr/>
          </p:nvGrpSpPr>
          <p:grpSpPr>
            <a:xfrm>
              <a:off x="5885691" y="4101652"/>
              <a:ext cx="319318" cy="369332"/>
              <a:chOff x="3381375" y="3505200"/>
              <a:chExt cx="319318" cy="369332"/>
            </a:xfrm>
          </p:grpSpPr>
          <p:sp>
            <p:nvSpPr>
              <p:cNvPr id="189" name="Ellipse 18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0" name="ZoneTexte 18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4" name="Groupe 265"/>
            <p:cNvGrpSpPr/>
            <p:nvPr/>
          </p:nvGrpSpPr>
          <p:grpSpPr>
            <a:xfrm>
              <a:off x="3520117" y="4028607"/>
              <a:ext cx="319318" cy="369332"/>
              <a:chOff x="3381375" y="3505200"/>
              <a:chExt cx="319318" cy="369332"/>
            </a:xfrm>
          </p:grpSpPr>
          <p:sp>
            <p:nvSpPr>
              <p:cNvPr id="187" name="Ellipse 18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8" name="ZoneTexte 18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5" name="Groupe 268"/>
            <p:cNvGrpSpPr/>
            <p:nvPr/>
          </p:nvGrpSpPr>
          <p:grpSpPr>
            <a:xfrm>
              <a:off x="3757428" y="3516876"/>
              <a:ext cx="261610" cy="369332"/>
              <a:chOff x="3927921" y="3609975"/>
              <a:chExt cx="261610" cy="369332"/>
            </a:xfrm>
          </p:grpSpPr>
          <p:sp>
            <p:nvSpPr>
              <p:cNvPr id="185" name="Ellipse 18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6" name="ZoneTexte 18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6" name="Groupe 271"/>
            <p:cNvGrpSpPr/>
            <p:nvPr/>
          </p:nvGrpSpPr>
          <p:grpSpPr>
            <a:xfrm>
              <a:off x="3330592" y="3608951"/>
              <a:ext cx="261610" cy="369332"/>
              <a:chOff x="3927921" y="3609975"/>
              <a:chExt cx="261610" cy="369332"/>
            </a:xfrm>
          </p:grpSpPr>
          <p:sp>
            <p:nvSpPr>
              <p:cNvPr id="183" name="Ellipse 18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4" name="ZoneTexte 18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7" name="Groupe 274"/>
            <p:cNvGrpSpPr/>
            <p:nvPr/>
          </p:nvGrpSpPr>
          <p:grpSpPr>
            <a:xfrm>
              <a:off x="4918922" y="4025432"/>
              <a:ext cx="319318" cy="369332"/>
              <a:chOff x="3381375" y="3505200"/>
              <a:chExt cx="319318" cy="369332"/>
            </a:xfrm>
          </p:grpSpPr>
          <p:sp>
            <p:nvSpPr>
              <p:cNvPr id="181" name="Ellipse 18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2" name="ZoneTexte 18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8" name="Groupe 277"/>
            <p:cNvGrpSpPr/>
            <p:nvPr/>
          </p:nvGrpSpPr>
          <p:grpSpPr>
            <a:xfrm>
              <a:off x="3881253" y="3945501"/>
              <a:ext cx="261610" cy="369332"/>
              <a:chOff x="3927921" y="3609975"/>
              <a:chExt cx="261610" cy="369332"/>
            </a:xfrm>
          </p:grpSpPr>
          <p:sp>
            <p:nvSpPr>
              <p:cNvPr id="179" name="Ellipse 17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0" name="ZoneTexte 17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9" name="Groupe 280"/>
            <p:cNvGrpSpPr/>
            <p:nvPr/>
          </p:nvGrpSpPr>
          <p:grpSpPr>
            <a:xfrm>
              <a:off x="4331296" y="3621651"/>
              <a:ext cx="319318" cy="369332"/>
              <a:chOff x="3381375" y="3505200"/>
              <a:chExt cx="319318" cy="369332"/>
            </a:xfrm>
          </p:grpSpPr>
          <p:sp>
            <p:nvSpPr>
              <p:cNvPr id="177" name="Ellipse 17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8" name="ZoneTexte 17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0" name="Groupe 283"/>
            <p:cNvGrpSpPr/>
            <p:nvPr/>
          </p:nvGrpSpPr>
          <p:grpSpPr>
            <a:xfrm>
              <a:off x="4791459" y="3738094"/>
              <a:ext cx="319318" cy="369332"/>
              <a:chOff x="3381375" y="3505200"/>
              <a:chExt cx="319318" cy="369332"/>
            </a:xfrm>
          </p:grpSpPr>
          <p:sp>
            <p:nvSpPr>
              <p:cNvPr id="175" name="Ellipse 17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6" name="ZoneTexte 17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1" name="Groupe 286"/>
            <p:cNvGrpSpPr/>
            <p:nvPr/>
          </p:nvGrpSpPr>
          <p:grpSpPr>
            <a:xfrm>
              <a:off x="4650614" y="3564541"/>
              <a:ext cx="261610" cy="369332"/>
              <a:chOff x="3927921" y="3609975"/>
              <a:chExt cx="261610" cy="369332"/>
            </a:xfrm>
          </p:grpSpPr>
          <p:sp>
            <p:nvSpPr>
              <p:cNvPr id="173" name="Ellipse 17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4" name="ZoneTexte 17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2" name="Groupe 289"/>
            <p:cNvGrpSpPr/>
            <p:nvPr/>
          </p:nvGrpSpPr>
          <p:grpSpPr>
            <a:xfrm>
              <a:off x="5362825" y="3736031"/>
              <a:ext cx="261610" cy="369332"/>
              <a:chOff x="3927921" y="3609975"/>
              <a:chExt cx="261610" cy="369332"/>
            </a:xfrm>
          </p:grpSpPr>
          <p:sp>
            <p:nvSpPr>
              <p:cNvPr id="171" name="Ellipse 17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2" name="ZoneTexte 17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 name="Groupe 292"/>
            <p:cNvGrpSpPr/>
            <p:nvPr/>
          </p:nvGrpSpPr>
          <p:grpSpPr>
            <a:xfrm>
              <a:off x="6103611" y="3631296"/>
              <a:ext cx="261610" cy="369332"/>
              <a:chOff x="3927921" y="3609975"/>
              <a:chExt cx="261610" cy="369332"/>
            </a:xfrm>
          </p:grpSpPr>
          <p:sp>
            <p:nvSpPr>
              <p:cNvPr id="169" name="Ellipse 16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0" name="ZoneTexte 16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 name="Groupe 295"/>
            <p:cNvGrpSpPr/>
            <p:nvPr/>
          </p:nvGrpSpPr>
          <p:grpSpPr>
            <a:xfrm>
              <a:off x="5680922" y="3558707"/>
              <a:ext cx="319318" cy="369332"/>
              <a:chOff x="3381375" y="3505200"/>
              <a:chExt cx="319318" cy="369332"/>
            </a:xfrm>
          </p:grpSpPr>
          <p:sp>
            <p:nvSpPr>
              <p:cNvPr id="167" name="Ellipse 16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8" name="ZoneTexte 16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 name="Groupe 298"/>
            <p:cNvGrpSpPr/>
            <p:nvPr/>
          </p:nvGrpSpPr>
          <p:grpSpPr>
            <a:xfrm>
              <a:off x="5515225" y="3993206"/>
              <a:ext cx="261610" cy="369332"/>
              <a:chOff x="3927921" y="3609975"/>
              <a:chExt cx="261610" cy="369332"/>
            </a:xfrm>
          </p:grpSpPr>
          <p:sp>
            <p:nvSpPr>
              <p:cNvPr id="165" name="Ellipse 16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ZoneTexte 16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 name="Groupe 301"/>
            <p:cNvGrpSpPr/>
            <p:nvPr/>
          </p:nvGrpSpPr>
          <p:grpSpPr>
            <a:xfrm>
              <a:off x="6061922" y="3987332"/>
              <a:ext cx="319318" cy="369332"/>
              <a:chOff x="3381375" y="3505200"/>
              <a:chExt cx="319318" cy="369332"/>
            </a:xfrm>
          </p:grpSpPr>
          <p:sp>
            <p:nvSpPr>
              <p:cNvPr id="163" name="Ellipse 16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ZoneTexte 16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 name="Groupe 304"/>
            <p:cNvGrpSpPr/>
            <p:nvPr/>
          </p:nvGrpSpPr>
          <p:grpSpPr>
            <a:xfrm>
              <a:off x="4167003" y="4097901"/>
              <a:ext cx="261610" cy="369332"/>
              <a:chOff x="3927921" y="3609975"/>
              <a:chExt cx="261610" cy="369332"/>
            </a:xfrm>
          </p:grpSpPr>
          <p:sp>
            <p:nvSpPr>
              <p:cNvPr id="161" name="Ellipse 16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2" name="ZoneTexte 16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 name="Groupe 307"/>
            <p:cNvGrpSpPr/>
            <p:nvPr/>
          </p:nvGrpSpPr>
          <p:grpSpPr>
            <a:xfrm>
              <a:off x="4614678" y="4116951"/>
              <a:ext cx="261610" cy="369332"/>
              <a:chOff x="3927921" y="3609975"/>
              <a:chExt cx="261610" cy="369332"/>
            </a:xfrm>
          </p:grpSpPr>
          <p:sp>
            <p:nvSpPr>
              <p:cNvPr id="159" name="Ellipse 15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0" name="ZoneTexte 15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 name="Groupe 310"/>
            <p:cNvGrpSpPr/>
            <p:nvPr/>
          </p:nvGrpSpPr>
          <p:grpSpPr>
            <a:xfrm>
              <a:off x="5243328" y="4040751"/>
              <a:ext cx="261610" cy="369332"/>
              <a:chOff x="3927921" y="3609975"/>
              <a:chExt cx="261610" cy="369332"/>
            </a:xfrm>
          </p:grpSpPr>
          <p:sp>
            <p:nvSpPr>
              <p:cNvPr id="157" name="Ellipse 15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8" name="ZoneTexte 15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 name="Groupe 313"/>
            <p:cNvGrpSpPr/>
            <p:nvPr/>
          </p:nvGrpSpPr>
          <p:grpSpPr>
            <a:xfrm>
              <a:off x="5871978" y="4031226"/>
              <a:ext cx="261610" cy="369332"/>
              <a:chOff x="3927921" y="3609975"/>
              <a:chExt cx="261610" cy="369332"/>
            </a:xfrm>
          </p:grpSpPr>
          <p:sp>
            <p:nvSpPr>
              <p:cNvPr id="155" name="Ellipse 15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6" name="ZoneTexte 15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 name="Groupe 316"/>
            <p:cNvGrpSpPr/>
            <p:nvPr/>
          </p:nvGrpSpPr>
          <p:grpSpPr>
            <a:xfrm>
              <a:off x="6500628" y="4021701"/>
              <a:ext cx="261610" cy="369332"/>
              <a:chOff x="3927921" y="3609975"/>
              <a:chExt cx="261610" cy="369332"/>
            </a:xfrm>
          </p:grpSpPr>
          <p:sp>
            <p:nvSpPr>
              <p:cNvPr id="153" name="Ellipse 15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4" name="ZoneTexte 15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3" name="Groupe 319"/>
            <p:cNvGrpSpPr/>
            <p:nvPr/>
          </p:nvGrpSpPr>
          <p:grpSpPr>
            <a:xfrm>
              <a:off x="3053392" y="3533307"/>
              <a:ext cx="319318" cy="369332"/>
              <a:chOff x="3381375" y="3505200"/>
              <a:chExt cx="319318" cy="369332"/>
            </a:xfrm>
          </p:grpSpPr>
          <p:sp>
            <p:nvSpPr>
              <p:cNvPr id="151" name="Ellipse 15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2" name="ZoneTexte 15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4" name="Groupe 322"/>
            <p:cNvGrpSpPr/>
            <p:nvPr/>
          </p:nvGrpSpPr>
          <p:grpSpPr>
            <a:xfrm>
              <a:off x="2881128" y="4107426"/>
              <a:ext cx="261610" cy="369332"/>
              <a:chOff x="3927921" y="3609975"/>
              <a:chExt cx="261610" cy="369332"/>
            </a:xfrm>
          </p:grpSpPr>
          <p:sp>
            <p:nvSpPr>
              <p:cNvPr id="149" name="Ellipse 14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0" name="ZoneTexte 14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5" name="Groupe 325"/>
            <p:cNvGrpSpPr/>
            <p:nvPr/>
          </p:nvGrpSpPr>
          <p:grpSpPr>
            <a:xfrm>
              <a:off x="3605842" y="4019082"/>
              <a:ext cx="319318" cy="369332"/>
              <a:chOff x="3381375" y="3505200"/>
              <a:chExt cx="319318" cy="369332"/>
            </a:xfrm>
          </p:grpSpPr>
          <p:sp>
            <p:nvSpPr>
              <p:cNvPr id="147" name="Ellipse 14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8" name="ZoneTexte 14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6" name="Groupe 328"/>
            <p:cNvGrpSpPr/>
            <p:nvPr/>
          </p:nvGrpSpPr>
          <p:grpSpPr>
            <a:xfrm>
              <a:off x="2995428" y="4088376"/>
              <a:ext cx="261610" cy="369332"/>
              <a:chOff x="3927921" y="3609975"/>
              <a:chExt cx="261610" cy="369332"/>
            </a:xfrm>
          </p:grpSpPr>
          <p:sp>
            <p:nvSpPr>
              <p:cNvPr id="145" name="Ellipse 14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6" name="ZoneTexte 14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7" name="Groupe 331"/>
            <p:cNvGrpSpPr/>
            <p:nvPr/>
          </p:nvGrpSpPr>
          <p:grpSpPr>
            <a:xfrm>
              <a:off x="3454417" y="3913751"/>
              <a:ext cx="261610" cy="369332"/>
              <a:chOff x="3927921" y="3609975"/>
              <a:chExt cx="261610" cy="369332"/>
            </a:xfrm>
          </p:grpSpPr>
          <p:sp>
            <p:nvSpPr>
              <p:cNvPr id="143" name="Ellipse 14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4" name="ZoneTexte 14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8" name="Groupe 334"/>
            <p:cNvGrpSpPr/>
            <p:nvPr/>
          </p:nvGrpSpPr>
          <p:grpSpPr>
            <a:xfrm>
              <a:off x="4767078" y="4021701"/>
              <a:ext cx="261610" cy="369332"/>
              <a:chOff x="3927921" y="3609975"/>
              <a:chExt cx="261610" cy="369332"/>
            </a:xfrm>
          </p:grpSpPr>
          <p:sp>
            <p:nvSpPr>
              <p:cNvPr id="141" name="Ellipse 14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2" name="ZoneTexte 14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9" name="Groupe 337"/>
            <p:cNvGrpSpPr/>
            <p:nvPr/>
          </p:nvGrpSpPr>
          <p:grpSpPr>
            <a:xfrm>
              <a:off x="3177165" y="4104799"/>
              <a:ext cx="319318" cy="369332"/>
              <a:chOff x="3381375" y="3505200"/>
              <a:chExt cx="319318" cy="369332"/>
            </a:xfrm>
          </p:grpSpPr>
          <p:sp>
            <p:nvSpPr>
              <p:cNvPr id="139" name="Ellipse 13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0" name="ZoneTexte 13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0" name="Groupe 340"/>
            <p:cNvGrpSpPr/>
            <p:nvPr/>
          </p:nvGrpSpPr>
          <p:grpSpPr>
            <a:xfrm>
              <a:off x="3414476" y="3593068"/>
              <a:ext cx="261610" cy="369332"/>
              <a:chOff x="3927921" y="3609975"/>
              <a:chExt cx="261610" cy="369332"/>
            </a:xfrm>
          </p:grpSpPr>
          <p:sp>
            <p:nvSpPr>
              <p:cNvPr id="137" name="Ellipse 1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8" name="ZoneTexte 1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1" name="Groupe 343"/>
            <p:cNvGrpSpPr/>
            <p:nvPr/>
          </p:nvGrpSpPr>
          <p:grpSpPr>
            <a:xfrm>
              <a:off x="2959065" y="3961368"/>
              <a:ext cx="261610" cy="369332"/>
              <a:chOff x="3927921" y="3609975"/>
              <a:chExt cx="261610" cy="369332"/>
            </a:xfrm>
          </p:grpSpPr>
          <p:sp>
            <p:nvSpPr>
              <p:cNvPr id="135" name="Ellipse 13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6" name="ZoneTexte 13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2" name="Groupe 346"/>
            <p:cNvGrpSpPr/>
            <p:nvPr/>
          </p:nvGrpSpPr>
          <p:grpSpPr>
            <a:xfrm>
              <a:off x="4575970" y="4101624"/>
              <a:ext cx="319318" cy="369332"/>
              <a:chOff x="3381375" y="3505200"/>
              <a:chExt cx="319318" cy="369332"/>
            </a:xfrm>
          </p:grpSpPr>
          <p:sp>
            <p:nvSpPr>
              <p:cNvPr id="133" name="Ellipse 13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4" name="ZoneTexte 13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3" name="Groupe 349"/>
            <p:cNvGrpSpPr/>
            <p:nvPr/>
          </p:nvGrpSpPr>
          <p:grpSpPr>
            <a:xfrm>
              <a:off x="3538301" y="4021693"/>
              <a:ext cx="261610" cy="369332"/>
              <a:chOff x="3927921" y="3609975"/>
              <a:chExt cx="261610" cy="369332"/>
            </a:xfrm>
          </p:grpSpPr>
          <p:sp>
            <p:nvSpPr>
              <p:cNvPr id="131" name="Ellipse 13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ZoneTexte 13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4" name="Groupe 352"/>
            <p:cNvGrpSpPr/>
            <p:nvPr/>
          </p:nvGrpSpPr>
          <p:grpSpPr>
            <a:xfrm>
              <a:off x="3959769" y="3974068"/>
              <a:ext cx="319318" cy="369332"/>
              <a:chOff x="3381375" y="3505200"/>
              <a:chExt cx="319318" cy="369332"/>
            </a:xfrm>
          </p:grpSpPr>
          <p:sp>
            <p:nvSpPr>
              <p:cNvPr id="129" name="Ellipse 12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ZoneTexte 12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5" name="Groupe 355"/>
            <p:cNvGrpSpPr/>
            <p:nvPr/>
          </p:nvGrpSpPr>
          <p:grpSpPr>
            <a:xfrm>
              <a:off x="4477082" y="3538061"/>
              <a:ext cx="319318" cy="369332"/>
              <a:chOff x="3381375" y="3505200"/>
              <a:chExt cx="319318" cy="369332"/>
            </a:xfrm>
          </p:grpSpPr>
          <p:sp>
            <p:nvSpPr>
              <p:cNvPr id="127" name="Ellipse 12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ZoneTexte 12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6" name="Groupe 358"/>
            <p:cNvGrpSpPr/>
            <p:nvPr/>
          </p:nvGrpSpPr>
          <p:grpSpPr>
            <a:xfrm>
              <a:off x="4279087" y="3916958"/>
              <a:ext cx="261610" cy="369332"/>
              <a:chOff x="3927921" y="3609975"/>
              <a:chExt cx="261610" cy="369332"/>
            </a:xfrm>
          </p:grpSpPr>
          <p:sp>
            <p:nvSpPr>
              <p:cNvPr id="125" name="Ellipse 1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6" name="ZoneTexte 1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7" name="Groupe 361"/>
            <p:cNvGrpSpPr/>
            <p:nvPr/>
          </p:nvGrpSpPr>
          <p:grpSpPr>
            <a:xfrm>
              <a:off x="5048448" y="3535998"/>
              <a:ext cx="261610" cy="369332"/>
              <a:chOff x="3927921" y="3609975"/>
              <a:chExt cx="261610" cy="369332"/>
            </a:xfrm>
          </p:grpSpPr>
          <p:sp>
            <p:nvSpPr>
              <p:cNvPr id="123" name="Ellipse 1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4" name="ZoneTexte 1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8" name="Groupe 364"/>
            <p:cNvGrpSpPr/>
            <p:nvPr/>
          </p:nvGrpSpPr>
          <p:grpSpPr>
            <a:xfrm>
              <a:off x="5760659" y="3707488"/>
              <a:ext cx="261610" cy="369332"/>
              <a:chOff x="3927921" y="3609975"/>
              <a:chExt cx="261610" cy="369332"/>
            </a:xfrm>
          </p:grpSpPr>
          <p:sp>
            <p:nvSpPr>
              <p:cNvPr id="121" name="Ellipse 1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2" name="ZoneTexte 1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9" name="Groupe 367"/>
            <p:cNvGrpSpPr/>
            <p:nvPr/>
          </p:nvGrpSpPr>
          <p:grpSpPr>
            <a:xfrm>
              <a:off x="5309395" y="3911124"/>
              <a:ext cx="319318" cy="369332"/>
              <a:chOff x="3381375" y="3505200"/>
              <a:chExt cx="319318" cy="369332"/>
            </a:xfrm>
          </p:grpSpPr>
          <p:sp>
            <p:nvSpPr>
              <p:cNvPr id="119" name="Ellipse 11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0" name="ZoneTexte 11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0" name="Groupe 370"/>
            <p:cNvGrpSpPr/>
            <p:nvPr/>
          </p:nvGrpSpPr>
          <p:grpSpPr>
            <a:xfrm>
              <a:off x="5172273" y="4069398"/>
              <a:ext cx="261610" cy="369332"/>
              <a:chOff x="3927921" y="3609975"/>
              <a:chExt cx="261610" cy="369332"/>
            </a:xfrm>
          </p:grpSpPr>
          <p:sp>
            <p:nvSpPr>
              <p:cNvPr id="117" name="Ellipse 11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8" name="ZoneTexte 11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1" name="Groupe 373"/>
            <p:cNvGrpSpPr/>
            <p:nvPr/>
          </p:nvGrpSpPr>
          <p:grpSpPr>
            <a:xfrm>
              <a:off x="5718970" y="4063524"/>
              <a:ext cx="319318" cy="369332"/>
              <a:chOff x="3381375" y="3505200"/>
              <a:chExt cx="319318" cy="369332"/>
            </a:xfrm>
          </p:grpSpPr>
          <p:sp>
            <p:nvSpPr>
              <p:cNvPr id="115" name="Ellipse 11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6" name="ZoneTexte 11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2" name="Groupe 376"/>
            <p:cNvGrpSpPr/>
            <p:nvPr/>
          </p:nvGrpSpPr>
          <p:grpSpPr>
            <a:xfrm>
              <a:off x="3824051" y="4174093"/>
              <a:ext cx="261610" cy="369332"/>
              <a:chOff x="3927921" y="3609975"/>
              <a:chExt cx="261610" cy="369332"/>
            </a:xfrm>
          </p:grpSpPr>
          <p:sp>
            <p:nvSpPr>
              <p:cNvPr id="113" name="Ellipse 11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4" name="ZoneTexte 11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3" name="Groupe 379"/>
            <p:cNvGrpSpPr/>
            <p:nvPr/>
          </p:nvGrpSpPr>
          <p:grpSpPr>
            <a:xfrm>
              <a:off x="4271726" y="4193143"/>
              <a:ext cx="261610" cy="369332"/>
              <a:chOff x="3927921" y="3609975"/>
              <a:chExt cx="261610" cy="369332"/>
            </a:xfrm>
          </p:grpSpPr>
          <p:sp>
            <p:nvSpPr>
              <p:cNvPr id="111" name="Ellipse 1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2" name="ZoneTexte 1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4" name="Groupe 382"/>
            <p:cNvGrpSpPr/>
            <p:nvPr/>
          </p:nvGrpSpPr>
          <p:grpSpPr>
            <a:xfrm>
              <a:off x="4900376" y="4116943"/>
              <a:ext cx="261610" cy="369332"/>
              <a:chOff x="3927921" y="3609975"/>
              <a:chExt cx="261610" cy="369332"/>
            </a:xfrm>
          </p:grpSpPr>
          <p:sp>
            <p:nvSpPr>
              <p:cNvPr id="109" name="Ellipse 1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0" name="ZoneTexte 1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5" name="Groupe 385"/>
            <p:cNvGrpSpPr/>
            <p:nvPr/>
          </p:nvGrpSpPr>
          <p:grpSpPr>
            <a:xfrm>
              <a:off x="5529026" y="4107418"/>
              <a:ext cx="261610" cy="369332"/>
              <a:chOff x="3927921" y="3609975"/>
              <a:chExt cx="261610" cy="369332"/>
            </a:xfrm>
          </p:grpSpPr>
          <p:sp>
            <p:nvSpPr>
              <p:cNvPr id="107" name="Ellipse 1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8" name="ZoneTexte 1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6" name="Groupe 388"/>
            <p:cNvGrpSpPr/>
            <p:nvPr/>
          </p:nvGrpSpPr>
          <p:grpSpPr>
            <a:xfrm>
              <a:off x="6157676" y="4097893"/>
              <a:ext cx="261610" cy="369332"/>
              <a:chOff x="3927921" y="3609975"/>
              <a:chExt cx="261610" cy="369332"/>
            </a:xfrm>
          </p:grpSpPr>
          <p:sp>
            <p:nvSpPr>
              <p:cNvPr id="105" name="Ellipse 10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6" name="ZoneTexte 10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7" name="Groupe 391"/>
            <p:cNvGrpSpPr/>
            <p:nvPr/>
          </p:nvGrpSpPr>
          <p:grpSpPr>
            <a:xfrm>
              <a:off x="2710440" y="3609499"/>
              <a:ext cx="319318" cy="369332"/>
              <a:chOff x="3381375" y="3505200"/>
              <a:chExt cx="319318" cy="369332"/>
            </a:xfrm>
          </p:grpSpPr>
          <p:sp>
            <p:nvSpPr>
              <p:cNvPr id="103" name="Ellipse 10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4" name="ZoneTexte 10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8" name="Groupe 394"/>
            <p:cNvGrpSpPr/>
            <p:nvPr/>
          </p:nvGrpSpPr>
          <p:grpSpPr>
            <a:xfrm>
              <a:off x="2538176" y="4183618"/>
              <a:ext cx="261610" cy="369332"/>
              <a:chOff x="3927921" y="3609975"/>
              <a:chExt cx="261610" cy="369332"/>
            </a:xfrm>
          </p:grpSpPr>
          <p:sp>
            <p:nvSpPr>
              <p:cNvPr id="101" name="Ellipse 10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2" name="ZoneTexte 10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9" name="Groupe 397"/>
            <p:cNvGrpSpPr/>
            <p:nvPr/>
          </p:nvGrpSpPr>
          <p:grpSpPr>
            <a:xfrm>
              <a:off x="3262890" y="4095274"/>
              <a:ext cx="319318" cy="369332"/>
              <a:chOff x="3381375" y="3505200"/>
              <a:chExt cx="319318" cy="369332"/>
            </a:xfrm>
          </p:grpSpPr>
          <p:sp>
            <p:nvSpPr>
              <p:cNvPr id="99" name="Ellipse 9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0" name="ZoneTexte 9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0" name="Groupe 400"/>
            <p:cNvGrpSpPr/>
            <p:nvPr/>
          </p:nvGrpSpPr>
          <p:grpSpPr>
            <a:xfrm>
              <a:off x="2652476" y="3945493"/>
              <a:ext cx="261610" cy="369332"/>
              <a:chOff x="3927921" y="3609975"/>
              <a:chExt cx="261610" cy="369332"/>
            </a:xfrm>
          </p:grpSpPr>
          <p:sp>
            <p:nvSpPr>
              <p:cNvPr id="97" name="Ellipse 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8" name="ZoneTexte 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1" name="Groupe 403"/>
            <p:cNvGrpSpPr/>
            <p:nvPr/>
          </p:nvGrpSpPr>
          <p:grpSpPr>
            <a:xfrm>
              <a:off x="3111465" y="3989943"/>
              <a:ext cx="261610" cy="369332"/>
              <a:chOff x="3927921" y="3609975"/>
              <a:chExt cx="261610" cy="369332"/>
            </a:xfrm>
          </p:grpSpPr>
          <p:sp>
            <p:nvSpPr>
              <p:cNvPr id="95" name="Ellipse 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6" name="ZoneTexte 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2" name="Groupe 406"/>
            <p:cNvGrpSpPr/>
            <p:nvPr/>
          </p:nvGrpSpPr>
          <p:grpSpPr>
            <a:xfrm>
              <a:off x="4424126" y="4097893"/>
              <a:ext cx="261610" cy="369332"/>
              <a:chOff x="3927921" y="3609975"/>
              <a:chExt cx="261610" cy="369332"/>
            </a:xfrm>
          </p:grpSpPr>
          <p:sp>
            <p:nvSpPr>
              <p:cNvPr id="93" name="Ellipse 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4" name="ZoneTexte 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grpSp>
        <p:nvGrpSpPr>
          <p:cNvPr id="239" name="Groupe 1144"/>
          <p:cNvGrpSpPr/>
          <p:nvPr/>
        </p:nvGrpSpPr>
        <p:grpSpPr>
          <a:xfrm rot="16200000">
            <a:off x="5935958" y="3444656"/>
            <a:ext cx="4365129" cy="1824514"/>
            <a:chOff x="2365092" y="1023461"/>
            <a:chExt cx="4365129" cy="1824514"/>
          </a:xfrm>
        </p:grpSpPr>
        <p:sp>
          <p:nvSpPr>
            <p:cNvPr id="240" name="Rectangle 239"/>
            <p:cNvSpPr/>
            <p:nvPr/>
          </p:nvSpPr>
          <p:spPr>
            <a:xfrm>
              <a:off x="2365092" y="1078589"/>
              <a:ext cx="4365129" cy="1700626"/>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241" name="Groupe 67"/>
            <p:cNvGrpSpPr/>
            <p:nvPr/>
          </p:nvGrpSpPr>
          <p:grpSpPr>
            <a:xfrm>
              <a:off x="2883698" y="1475899"/>
              <a:ext cx="319318" cy="369332"/>
              <a:chOff x="3381375" y="3505200"/>
              <a:chExt cx="319318" cy="369332"/>
            </a:xfrm>
          </p:grpSpPr>
          <p:sp>
            <p:nvSpPr>
              <p:cNvPr id="530" name="Ellipse 8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31" name="ZoneTexte 8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2" name="Groupe 68"/>
            <p:cNvGrpSpPr/>
            <p:nvPr/>
          </p:nvGrpSpPr>
          <p:grpSpPr>
            <a:xfrm>
              <a:off x="3092434" y="1240393"/>
              <a:ext cx="261610" cy="369332"/>
              <a:chOff x="3927921" y="3609975"/>
              <a:chExt cx="261610" cy="369332"/>
            </a:xfrm>
          </p:grpSpPr>
          <p:sp>
            <p:nvSpPr>
              <p:cNvPr id="528" name="Ellipse 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9" name="ZoneTexte 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3" name="Groupe 69"/>
            <p:cNvGrpSpPr/>
            <p:nvPr/>
          </p:nvGrpSpPr>
          <p:grpSpPr>
            <a:xfrm>
              <a:off x="2665598" y="1332468"/>
              <a:ext cx="261610" cy="369332"/>
              <a:chOff x="3927921" y="3609975"/>
              <a:chExt cx="261610" cy="369332"/>
            </a:xfrm>
          </p:grpSpPr>
          <p:sp>
            <p:nvSpPr>
              <p:cNvPr id="526" name="Ellipse 52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7" name="ZoneTexte 52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4" name="Groupe 72"/>
            <p:cNvGrpSpPr/>
            <p:nvPr/>
          </p:nvGrpSpPr>
          <p:grpSpPr>
            <a:xfrm>
              <a:off x="4282503" y="1310799"/>
              <a:ext cx="319318" cy="369332"/>
              <a:chOff x="3381375" y="3505200"/>
              <a:chExt cx="319318" cy="369332"/>
            </a:xfrm>
          </p:grpSpPr>
          <p:sp>
            <p:nvSpPr>
              <p:cNvPr id="524" name="Ellipse 52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5" name="ZoneTexte 52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5" name="Groupe 75"/>
            <p:cNvGrpSpPr/>
            <p:nvPr/>
          </p:nvGrpSpPr>
          <p:grpSpPr>
            <a:xfrm>
              <a:off x="3244834" y="1392793"/>
              <a:ext cx="261610" cy="369332"/>
              <a:chOff x="3927921" y="3609975"/>
              <a:chExt cx="261610" cy="369332"/>
            </a:xfrm>
          </p:grpSpPr>
          <p:sp>
            <p:nvSpPr>
              <p:cNvPr id="522" name="Ellipse 52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3" name="ZoneTexte 52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6" name="Groupe 78"/>
            <p:cNvGrpSpPr/>
            <p:nvPr/>
          </p:nvGrpSpPr>
          <p:grpSpPr>
            <a:xfrm>
              <a:off x="3666302" y="1183243"/>
              <a:ext cx="319318" cy="369332"/>
              <a:chOff x="3381375" y="3505200"/>
              <a:chExt cx="319318" cy="369332"/>
            </a:xfrm>
          </p:grpSpPr>
          <p:sp>
            <p:nvSpPr>
              <p:cNvPr id="520" name="Ellipse 51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1" name="ZoneTexte 52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7" name="Groupe 81"/>
            <p:cNvGrpSpPr/>
            <p:nvPr/>
          </p:nvGrpSpPr>
          <p:grpSpPr>
            <a:xfrm>
              <a:off x="4155040" y="1023461"/>
              <a:ext cx="319318" cy="369332"/>
              <a:chOff x="3381375" y="3505200"/>
              <a:chExt cx="319318" cy="369332"/>
            </a:xfrm>
          </p:grpSpPr>
          <p:sp>
            <p:nvSpPr>
              <p:cNvPr id="518" name="Ellipse 51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9" name="ZoneTexte 51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8" name="Groupe 84"/>
            <p:cNvGrpSpPr/>
            <p:nvPr/>
          </p:nvGrpSpPr>
          <p:grpSpPr>
            <a:xfrm>
              <a:off x="3985620" y="1126133"/>
              <a:ext cx="261610" cy="369332"/>
              <a:chOff x="3927921" y="3609975"/>
              <a:chExt cx="261610" cy="369332"/>
            </a:xfrm>
          </p:grpSpPr>
          <p:sp>
            <p:nvSpPr>
              <p:cNvPr id="516" name="Ellipse 5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7" name="ZoneTexte 5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9" name="Groupe 87"/>
            <p:cNvGrpSpPr/>
            <p:nvPr/>
          </p:nvGrpSpPr>
          <p:grpSpPr>
            <a:xfrm>
              <a:off x="4726406" y="1183323"/>
              <a:ext cx="261610" cy="369332"/>
              <a:chOff x="3927921" y="3609975"/>
              <a:chExt cx="261610" cy="369332"/>
            </a:xfrm>
          </p:grpSpPr>
          <p:sp>
            <p:nvSpPr>
              <p:cNvPr id="514" name="Ellipse 51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5" name="ZoneTexte 51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0" name="Groupe 90"/>
            <p:cNvGrpSpPr/>
            <p:nvPr/>
          </p:nvGrpSpPr>
          <p:grpSpPr>
            <a:xfrm>
              <a:off x="5467192" y="1078588"/>
              <a:ext cx="261610" cy="369332"/>
              <a:chOff x="3927921" y="3609975"/>
              <a:chExt cx="261610" cy="369332"/>
            </a:xfrm>
          </p:grpSpPr>
          <p:sp>
            <p:nvSpPr>
              <p:cNvPr id="512" name="Ellipse 51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3" name="ZoneTexte 51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1" name="Groupe 93"/>
            <p:cNvGrpSpPr/>
            <p:nvPr/>
          </p:nvGrpSpPr>
          <p:grpSpPr>
            <a:xfrm>
              <a:off x="5015928" y="1282224"/>
              <a:ext cx="319318" cy="369332"/>
              <a:chOff x="3381375" y="3505200"/>
              <a:chExt cx="319318" cy="369332"/>
            </a:xfrm>
          </p:grpSpPr>
          <p:sp>
            <p:nvSpPr>
              <p:cNvPr id="510" name="Ellipse 50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1" name="ZoneTexte 51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2" name="Groupe 96"/>
            <p:cNvGrpSpPr/>
            <p:nvPr/>
          </p:nvGrpSpPr>
          <p:grpSpPr>
            <a:xfrm>
              <a:off x="4878806" y="1440498"/>
              <a:ext cx="261610" cy="369332"/>
              <a:chOff x="3927921" y="3609975"/>
              <a:chExt cx="261610" cy="369332"/>
            </a:xfrm>
          </p:grpSpPr>
          <p:sp>
            <p:nvSpPr>
              <p:cNvPr id="508" name="Ellipse 50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9" name="ZoneTexte 50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3" name="Groupe 99"/>
            <p:cNvGrpSpPr/>
            <p:nvPr/>
          </p:nvGrpSpPr>
          <p:grpSpPr>
            <a:xfrm>
              <a:off x="5425503" y="1434624"/>
              <a:ext cx="319318" cy="369332"/>
              <a:chOff x="3381375" y="3505200"/>
              <a:chExt cx="319318" cy="369332"/>
            </a:xfrm>
          </p:grpSpPr>
          <p:sp>
            <p:nvSpPr>
              <p:cNvPr id="506" name="Ellipse 50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7" name="ZoneTexte 50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4" name="Groupe 102"/>
            <p:cNvGrpSpPr/>
            <p:nvPr/>
          </p:nvGrpSpPr>
          <p:grpSpPr>
            <a:xfrm>
              <a:off x="3530584" y="1383268"/>
              <a:ext cx="261610" cy="369332"/>
              <a:chOff x="3927921" y="3609975"/>
              <a:chExt cx="261610" cy="369332"/>
            </a:xfrm>
          </p:grpSpPr>
          <p:sp>
            <p:nvSpPr>
              <p:cNvPr id="504" name="Ellipse 50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5" name="ZoneTexte 50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5" name="Groupe 105"/>
            <p:cNvGrpSpPr/>
            <p:nvPr/>
          </p:nvGrpSpPr>
          <p:grpSpPr>
            <a:xfrm>
              <a:off x="3978259" y="1402318"/>
              <a:ext cx="261610" cy="369332"/>
              <a:chOff x="3927921" y="3609975"/>
              <a:chExt cx="261610" cy="369332"/>
            </a:xfrm>
          </p:grpSpPr>
          <p:sp>
            <p:nvSpPr>
              <p:cNvPr id="502" name="Ellipse 50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3" name="ZoneTexte 50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6" name="Groupe 108"/>
            <p:cNvGrpSpPr/>
            <p:nvPr/>
          </p:nvGrpSpPr>
          <p:grpSpPr>
            <a:xfrm>
              <a:off x="4606909" y="1488043"/>
              <a:ext cx="261610" cy="369332"/>
              <a:chOff x="3927921" y="3609975"/>
              <a:chExt cx="261610" cy="369332"/>
            </a:xfrm>
          </p:grpSpPr>
          <p:sp>
            <p:nvSpPr>
              <p:cNvPr id="500" name="Ellipse 49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1" name="ZoneTexte 50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7" name="Groupe 111"/>
            <p:cNvGrpSpPr/>
            <p:nvPr/>
          </p:nvGrpSpPr>
          <p:grpSpPr>
            <a:xfrm>
              <a:off x="5235559" y="1478518"/>
              <a:ext cx="261610" cy="369332"/>
              <a:chOff x="3927921" y="3609975"/>
              <a:chExt cx="261610" cy="369332"/>
            </a:xfrm>
          </p:grpSpPr>
          <p:sp>
            <p:nvSpPr>
              <p:cNvPr id="498" name="Ellipse 49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9" name="ZoneTexte 49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8" name="Groupe 114"/>
            <p:cNvGrpSpPr/>
            <p:nvPr/>
          </p:nvGrpSpPr>
          <p:grpSpPr>
            <a:xfrm>
              <a:off x="5864209" y="1468993"/>
              <a:ext cx="261610" cy="369332"/>
              <a:chOff x="3927921" y="3609975"/>
              <a:chExt cx="261610" cy="369332"/>
            </a:xfrm>
          </p:grpSpPr>
          <p:sp>
            <p:nvSpPr>
              <p:cNvPr id="496" name="Ellipse 49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7" name="ZoneTexte 49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9" name="Groupe 117"/>
            <p:cNvGrpSpPr/>
            <p:nvPr/>
          </p:nvGrpSpPr>
          <p:grpSpPr>
            <a:xfrm>
              <a:off x="2388398" y="1256824"/>
              <a:ext cx="319318" cy="369332"/>
              <a:chOff x="3381375" y="3505200"/>
              <a:chExt cx="319318" cy="369332"/>
            </a:xfrm>
          </p:grpSpPr>
          <p:sp>
            <p:nvSpPr>
              <p:cNvPr id="494" name="Ellipse 49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5" name="ZoneTexte 49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0" name="Groupe 120"/>
            <p:cNvGrpSpPr/>
            <p:nvPr/>
          </p:nvGrpSpPr>
          <p:grpSpPr>
            <a:xfrm>
              <a:off x="2406634" y="1849993"/>
              <a:ext cx="261610" cy="369332"/>
              <a:chOff x="3927921" y="3609975"/>
              <a:chExt cx="261610" cy="369332"/>
            </a:xfrm>
          </p:grpSpPr>
          <p:sp>
            <p:nvSpPr>
              <p:cNvPr id="492" name="Ellipse 49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3" name="ZoneTexte 49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1" name="Groupe 123"/>
            <p:cNvGrpSpPr/>
            <p:nvPr/>
          </p:nvGrpSpPr>
          <p:grpSpPr>
            <a:xfrm>
              <a:off x="2969423" y="1466374"/>
              <a:ext cx="319318" cy="369332"/>
              <a:chOff x="3381375" y="3505200"/>
              <a:chExt cx="319318" cy="369332"/>
            </a:xfrm>
          </p:grpSpPr>
          <p:sp>
            <p:nvSpPr>
              <p:cNvPr id="490" name="Ellipse 48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1" name="ZoneTexte 49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2" name="Groupe 126"/>
            <p:cNvGrpSpPr/>
            <p:nvPr/>
          </p:nvGrpSpPr>
          <p:grpSpPr>
            <a:xfrm>
              <a:off x="2559034" y="1535668"/>
              <a:ext cx="261610" cy="369332"/>
              <a:chOff x="3927921" y="3609975"/>
              <a:chExt cx="261610" cy="369332"/>
            </a:xfrm>
          </p:grpSpPr>
          <p:sp>
            <p:nvSpPr>
              <p:cNvPr id="488" name="Ellipse 48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9" name="ZoneTexte 48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3" name="Groupe 129"/>
            <p:cNvGrpSpPr/>
            <p:nvPr/>
          </p:nvGrpSpPr>
          <p:grpSpPr>
            <a:xfrm>
              <a:off x="2817998" y="1361043"/>
              <a:ext cx="261610" cy="369332"/>
              <a:chOff x="3927921" y="3609975"/>
              <a:chExt cx="261610" cy="369332"/>
            </a:xfrm>
          </p:grpSpPr>
          <p:sp>
            <p:nvSpPr>
              <p:cNvPr id="486" name="Ellipse 48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7" name="ZoneTexte 48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4" name="Groupe 132"/>
            <p:cNvGrpSpPr/>
            <p:nvPr/>
          </p:nvGrpSpPr>
          <p:grpSpPr>
            <a:xfrm>
              <a:off x="4130659" y="1307068"/>
              <a:ext cx="261610" cy="369332"/>
              <a:chOff x="3927921" y="3609975"/>
              <a:chExt cx="261610" cy="369332"/>
            </a:xfrm>
          </p:grpSpPr>
          <p:sp>
            <p:nvSpPr>
              <p:cNvPr id="484" name="Ellipse 48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5" name="ZoneTexte 48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5" name="Groupe 411"/>
            <p:cNvGrpSpPr/>
            <p:nvPr/>
          </p:nvGrpSpPr>
          <p:grpSpPr>
            <a:xfrm>
              <a:off x="3147976" y="2352227"/>
              <a:ext cx="319318" cy="369332"/>
              <a:chOff x="3381375" y="3505200"/>
              <a:chExt cx="319318" cy="369332"/>
            </a:xfrm>
          </p:grpSpPr>
          <p:sp>
            <p:nvSpPr>
              <p:cNvPr id="482" name="Ellipse 4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3" name="ZoneTexte 4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6" name="Groupe 414"/>
            <p:cNvGrpSpPr/>
            <p:nvPr/>
          </p:nvGrpSpPr>
          <p:grpSpPr>
            <a:xfrm>
              <a:off x="3385287" y="1840496"/>
              <a:ext cx="261610" cy="369332"/>
              <a:chOff x="3927921" y="3609975"/>
              <a:chExt cx="261610" cy="369332"/>
            </a:xfrm>
          </p:grpSpPr>
          <p:sp>
            <p:nvSpPr>
              <p:cNvPr id="480" name="Ellipse 4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1" name="ZoneTexte 4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7" name="Groupe 417"/>
            <p:cNvGrpSpPr/>
            <p:nvPr/>
          </p:nvGrpSpPr>
          <p:grpSpPr>
            <a:xfrm>
              <a:off x="2929876" y="2208796"/>
              <a:ext cx="261610" cy="369332"/>
              <a:chOff x="3927921" y="3609975"/>
              <a:chExt cx="261610" cy="369332"/>
            </a:xfrm>
          </p:grpSpPr>
          <p:sp>
            <p:nvSpPr>
              <p:cNvPr id="478" name="Ellipse 4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9" name="ZoneTexte 4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8" name="Groupe 420"/>
            <p:cNvGrpSpPr/>
            <p:nvPr/>
          </p:nvGrpSpPr>
          <p:grpSpPr>
            <a:xfrm>
              <a:off x="4546781" y="2349052"/>
              <a:ext cx="319318" cy="369332"/>
              <a:chOff x="3381375" y="3505200"/>
              <a:chExt cx="319318" cy="369332"/>
            </a:xfrm>
          </p:grpSpPr>
          <p:sp>
            <p:nvSpPr>
              <p:cNvPr id="476" name="Ellipse 4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7" name="ZoneTexte 4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9" name="Groupe 423"/>
            <p:cNvGrpSpPr/>
            <p:nvPr/>
          </p:nvGrpSpPr>
          <p:grpSpPr>
            <a:xfrm>
              <a:off x="3509112" y="2269121"/>
              <a:ext cx="261610" cy="369332"/>
              <a:chOff x="3927921" y="3609975"/>
              <a:chExt cx="261610" cy="369332"/>
            </a:xfrm>
          </p:grpSpPr>
          <p:sp>
            <p:nvSpPr>
              <p:cNvPr id="474" name="Ellipse 4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5" name="ZoneTexte 4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0" name="Groupe 426"/>
            <p:cNvGrpSpPr/>
            <p:nvPr/>
          </p:nvGrpSpPr>
          <p:grpSpPr>
            <a:xfrm>
              <a:off x="3930580" y="2221496"/>
              <a:ext cx="319318" cy="369332"/>
              <a:chOff x="3381375" y="3505200"/>
              <a:chExt cx="319318" cy="369332"/>
            </a:xfrm>
          </p:grpSpPr>
          <p:sp>
            <p:nvSpPr>
              <p:cNvPr id="472" name="Ellipse 42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3" name="ZoneTexte 42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1" name="Groupe 429"/>
            <p:cNvGrpSpPr/>
            <p:nvPr/>
          </p:nvGrpSpPr>
          <p:grpSpPr>
            <a:xfrm>
              <a:off x="4447893" y="1785489"/>
              <a:ext cx="319318" cy="369332"/>
              <a:chOff x="3381375" y="3505200"/>
              <a:chExt cx="319318" cy="369332"/>
            </a:xfrm>
          </p:grpSpPr>
          <p:sp>
            <p:nvSpPr>
              <p:cNvPr id="470" name="Ellipse 43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1" name="ZoneTexte 43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2" name="Groupe 432"/>
            <p:cNvGrpSpPr/>
            <p:nvPr/>
          </p:nvGrpSpPr>
          <p:grpSpPr>
            <a:xfrm>
              <a:off x="4278473" y="1888161"/>
              <a:ext cx="261610" cy="369332"/>
              <a:chOff x="3927921" y="3609975"/>
              <a:chExt cx="261610" cy="369332"/>
            </a:xfrm>
          </p:grpSpPr>
          <p:sp>
            <p:nvSpPr>
              <p:cNvPr id="468" name="Ellipse 43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9" name="ZoneTexte 43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3" name="Groupe 435"/>
            <p:cNvGrpSpPr/>
            <p:nvPr/>
          </p:nvGrpSpPr>
          <p:grpSpPr>
            <a:xfrm>
              <a:off x="5019259" y="1783426"/>
              <a:ext cx="261610" cy="369332"/>
              <a:chOff x="3927921" y="3609975"/>
              <a:chExt cx="261610" cy="369332"/>
            </a:xfrm>
          </p:grpSpPr>
          <p:sp>
            <p:nvSpPr>
              <p:cNvPr id="466" name="Ellipse 4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7" name="ZoneTexte 4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4" name="Groupe 438"/>
            <p:cNvGrpSpPr/>
            <p:nvPr/>
          </p:nvGrpSpPr>
          <p:grpSpPr>
            <a:xfrm>
              <a:off x="5731470" y="1954916"/>
              <a:ext cx="261610" cy="369332"/>
              <a:chOff x="3927921" y="3609975"/>
              <a:chExt cx="261610" cy="369332"/>
            </a:xfrm>
          </p:grpSpPr>
          <p:sp>
            <p:nvSpPr>
              <p:cNvPr id="464" name="Ellipse 4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5" name="ZoneTexte 4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5" name="Groupe 441"/>
            <p:cNvGrpSpPr/>
            <p:nvPr/>
          </p:nvGrpSpPr>
          <p:grpSpPr>
            <a:xfrm>
              <a:off x="5308781" y="1882327"/>
              <a:ext cx="319318" cy="369332"/>
              <a:chOff x="3381375" y="3505200"/>
              <a:chExt cx="319318" cy="369332"/>
            </a:xfrm>
          </p:grpSpPr>
          <p:sp>
            <p:nvSpPr>
              <p:cNvPr id="462" name="Ellipse 44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3" name="ZoneTexte 44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6" name="Groupe 444"/>
            <p:cNvGrpSpPr/>
            <p:nvPr/>
          </p:nvGrpSpPr>
          <p:grpSpPr>
            <a:xfrm>
              <a:off x="5143084" y="2316826"/>
              <a:ext cx="261610" cy="369332"/>
              <a:chOff x="3927921" y="3609975"/>
              <a:chExt cx="261610" cy="369332"/>
            </a:xfrm>
          </p:grpSpPr>
          <p:sp>
            <p:nvSpPr>
              <p:cNvPr id="460" name="Ellipse 45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1" name="ZoneTexte 46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7" name="Groupe 447"/>
            <p:cNvGrpSpPr/>
            <p:nvPr/>
          </p:nvGrpSpPr>
          <p:grpSpPr>
            <a:xfrm>
              <a:off x="5689781" y="2310952"/>
              <a:ext cx="319318" cy="369332"/>
              <a:chOff x="3381375" y="3505200"/>
              <a:chExt cx="319318" cy="369332"/>
            </a:xfrm>
          </p:grpSpPr>
          <p:sp>
            <p:nvSpPr>
              <p:cNvPr id="458" name="Ellipse 45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9" name="ZoneTexte 45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8" name="Groupe 450"/>
            <p:cNvGrpSpPr/>
            <p:nvPr/>
          </p:nvGrpSpPr>
          <p:grpSpPr>
            <a:xfrm>
              <a:off x="3794862" y="2421521"/>
              <a:ext cx="261610" cy="369332"/>
              <a:chOff x="3927921" y="3609975"/>
              <a:chExt cx="261610" cy="369332"/>
            </a:xfrm>
          </p:grpSpPr>
          <p:sp>
            <p:nvSpPr>
              <p:cNvPr id="456" name="Ellipse 45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7" name="ZoneTexte 45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9" name="Groupe 453"/>
            <p:cNvGrpSpPr/>
            <p:nvPr/>
          </p:nvGrpSpPr>
          <p:grpSpPr>
            <a:xfrm>
              <a:off x="4242537" y="2440571"/>
              <a:ext cx="261610" cy="369332"/>
              <a:chOff x="3927921" y="3609975"/>
              <a:chExt cx="261610" cy="369332"/>
            </a:xfrm>
          </p:grpSpPr>
          <p:sp>
            <p:nvSpPr>
              <p:cNvPr id="454" name="Ellipse 45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5" name="ZoneTexte 45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0" name="Groupe 456"/>
            <p:cNvGrpSpPr/>
            <p:nvPr/>
          </p:nvGrpSpPr>
          <p:grpSpPr>
            <a:xfrm>
              <a:off x="4871187" y="2364371"/>
              <a:ext cx="261610" cy="369332"/>
              <a:chOff x="3927921" y="3609975"/>
              <a:chExt cx="261610" cy="369332"/>
            </a:xfrm>
          </p:grpSpPr>
          <p:sp>
            <p:nvSpPr>
              <p:cNvPr id="452" name="Ellipse 45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3" name="ZoneTexte 45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1" name="Groupe 459"/>
            <p:cNvGrpSpPr/>
            <p:nvPr/>
          </p:nvGrpSpPr>
          <p:grpSpPr>
            <a:xfrm>
              <a:off x="5499837" y="2354846"/>
              <a:ext cx="261610" cy="369332"/>
              <a:chOff x="3927921" y="3609975"/>
              <a:chExt cx="261610" cy="369332"/>
            </a:xfrm>
          </p:grpSpPr>
          <p:sp>
            <p:nvSpPr>
              <p:cNvPr id="450" name="Ellipse 44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1" name="ZoneTexte 45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2" name="Groupe 462"/>
            <p:cNvGrpSpPr/>
            <p:nvPr/>
          </p:nvGrpSpPr>
          <p:grpSpPr>
            <a:xfrm>
              <a:off x="6128487" y="2345321"/>
              <a:ext cx="261610" cy="369332"/>
              <a:chOff x="3927921" y="3609975"/>
              <a:chExt cx="261610" cy="369332"/>
            </a:xfrm>
          </p:grpSpPr>
          <p:sp>
            <p:nvSpPr>
              <p:cNvPr id="448" name="Ellipse 44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9" name="ZoneTexte 44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3" name="Groupe 465"/>
            <p:cNvGrpSpPr/>
            <p:nvPr/>
          </p:nvGrpSpPr>
          <p:grpSpPr>
            <a:xfrm>
              <a:off x="2681251" y="1856927"/>
              <a:ext cx="319318" cy="369332"/>
              <a:chOff x="3381375" y="3505200"/>
              <a:chExt cx="319318" cy="369332"/>
            </a:xfrm>
          </p:grpSpPr>
          <p:sp>
            <p:nvSpPr>
              <p:cNvPr id="446" name="Ellipse 44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7" name="ZoneTexte 44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4" name="Groupe 468"/>
            <p:cNvGrpSpPr/>
            <p:nvPr/>
          </p:nvGrpSpPr>
          <p:grpSpPr>
            <a:xfrm>
              <a:off x="2508987" y="2431046"/>
              <a:ext cx="261610" cy="369332"/>
              <a:chOff x="3927921" y="3609975"/>
              <a:chExt cx="261610" cy="369332"/>
            </a:xfrm>
          </p:grpSpPr>
          <p:sp>
            <p:nvSpPr>
              <p:cNvPr id="444" name="Ellipse 44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5" name="ZoneTexte 44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5" name="Groupe 471"/>
            <p:cNvGrpSpPr/>
            <p:nvPr/>
          </p:nvGrpSpPr>
          <p:grpSpPr>
            <a:xfrm>
              <a:off x="3233701" y="2342702"/>
              <a:ext cx="319318" cy="369332"/>
              <a:chOff x="3381375" y="3505200"/>
              <a:chExt cx="319318" cy="369332"/>
            </a:xfrm>
          </p:grpSpPr>
          <p:sp>
            <p:nvSpPr>
              <p:cNvPr id="442" name="Ellipse 44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3" name="ZoneTexte 44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6" name="Groupe 474"/>
            <p:cNvGrpSpPr/>
            <p:nvPr/>
          </p:nvGrpSpPr>
          <p:grpSpPr>
            <a:xfrm>
              <a:off x="2623287" y="2411996"/>
              <a:ext cx="261610" cy="369332"/>
              <a:chOff x="3927921" y="3609975"/>
              <a:chExt cx="261610" cy="369332"/>
            </a:xfrm>
          </p:grpSpPr>
          <p:sp>
            <p:nvSpPr>
              <p:cNvPr id="440" name="Ellipse 4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1" name="ZoneTexte 4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7" name="Groupe 477"/>
            <p:cNvGrpSpPr/>
            <p:nvPr/>
          </p:nvGrpSpPr>
          <p:grpSpPr>
            <a:xfrm>
              <a:off x="3082276" y="2237371"/>
              <a:ext cx="261610" cy="369332"/>
              <a:chOff x="3927921" y="3609975"/>
              <a:chExt cx="261610" cy="369332"/>
            </a:xfrm>
          </p:grpSpPr>
          <p:sp>
            <p:nvSpPr>
              <p:cNvPr id="438" name="Ellipse 43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9" name="ZoneTexte 43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8" name="Groupe 480"/>
            <p:cNvGrpSpPr/>
            <p:nvPr/>
          </p:nvGrpSpPr>
          <p:grpSpPr>
            <a:xfrm>
              <a:off x="4394937" y="2345321"/>
              <a:ext cx="261610" cy="369332"/>
              <a:chOff x="3927921" y="3609975"/>
              <a:chExt cx="261610" cy="369332"/>
            </a:xfrm>
          </p:grpSpPr>
          <p:sp>
            <p:nvSpPr>
              <p:cNvPr id="436" name="Ellipse 43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7" name="ZoneTexte 43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9" name="Groupe 483"/>
            <p:cNvGrpSpPr/>
            <p:nvPr/>
          </p:nvGrpSpPr>
          <p:grpSpPr>
            <a:xfrm>
              <a:off x="5842181" y="2463352"/>
              <a:ext cx="319318" cy="369332"/>
              <a:chOff x="3381375" y="3505200"/>
              <a:chExt cx="319318" cy="369332"/>
            </a:xfrm>
          </p:grpSpPr>
          <p:sp>
            <p:nvSpPr>
              <p:cNvPr id="434" name="Ellipse 43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5" name="ZoneTexte 43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0" name="Groupe 486"/>
            <p:cNvGrpSpPr/>
            <p:nvPr/>
          </p:nvGrpSpPr>
          <p:grpSpPr>
            <a:xfrm>
              <a:off x="3476607" y="2314107"/>
              <a:ext cx="319318" cy="369332"/>
              <a:chOff x="3381375" y="3505200"/>
              <a:chExt cx="319318" cy="369332"/>
            </a:xfrm>
          </p:grpSpPr>
          <p:sp>
            <p:nvSpPr>
              <p:cNvPr id="432" name="Ellipse 43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3" name="ZoneTexte 43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1" name="Groupe 489"/>
            <p:cNvGrpSpPr/>
            <p:nvPr/>
          </p:nvGrpSpPr>
          <p:grpSpPr>
            <a:xfrm>
              <a:off x="3713918" y="1802376"/>
              <a:ext cx="261610" cy="369332"/>
              <a:chOff x="3927921" y="3609975"/>
              <a:chExt cx="261610" cy="369332"/>
            </a:xfrm>
          </p:grpSpPr>
          <p:sp>
            <p:nvSpPr>
              <p:cNvPr id="430" name="Ellipse 42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1" name="ZoneTexte 43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2" name="Groupe 492"/>
            <p:cNvGrpSpPr/>
            <p:nvPr/>
          </p:nvGrpSpPr>
          <p:grpSpPr>
            <a:xfrm>
              <a:off x="3287082" y="1894451"/>
              <a:ext cx="261610" cy="369332"/>
              <a:chOff x="3927921" y="3609975"/>
              <a:chExt cx="261610" cy="369332"/>
            </a:xfrm>
          </p:grpSpPr>
          <p:sp>
            <p:nvSpPr>
              <p:cNvPr id="428" name="Ellipse 42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9" name="ZoneTexte 42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3" name="Groupe 495"/>
            <p:cNvGrpSpPr/>
            <p:nvPr/>
          </p:nvGrpSpPr>
          <p:grpSpPr>
            <a:xfrm>
              <a:off x="4875412" y="2310932"/>
              <a:ext cx="319318" cy="369332"/>
              <a:chOff x="3381375" y="3505200"/>
              <a:chExt cx="319318" cy="369332"/>
            </a:xfrm>
          </p:grpSpPr>
          <p:sp>
            <p:nvSpPr>
              <p:cNvPr id="426" name="Ellipse 42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7" name="ZoneTexte 42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4" name="Groupe 498"/>
            <p:cNvGrpSpPr/>
            <p:nvPr/>
          </p:nvGrpSpPr>
          <p:grpSpPr>
            <a:xfrm>
              <a:off x="3837743" y="2231001"/>
              <a:ext cx="261610" cy="369332"/>
              <a:chOff x="3927921" y="3609975"/>
              <a:chExt cx="261610" cy="369332"/>
            </a:xfrm>
          </p:grpSpPr>
          <p:sp>
            <p:nvSpPr>
              <p:cNvPr id="424" name="Ellipse 42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5" name="ZoneTexte 42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5" name="Groupe 501"/>
            <p:cNvGrpSpPr/>
            <p:nvPr/>
          </p:nvGrpSpPr>
          <p:grpSpPr>
            <a:xfrm>
              <a:off x="4287786" y="1907151"/>
              <a:ext cx="319318" cy="369332"/>
              <a:chOff x="3381375" y="3505200"/>
              <a:chExt cx="319318" cy="369332"/>
            </a:xfrm>
          </p:grpSpPr>
          <p:sp>
            <p:nvSpPr>
              <p:cNvPr id="422" name="Ellipse 4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3" name="ZoneTexte 4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6" name="Groupe 504"/>
            <p:cNvGrpSpPr/>
            <p:nvPr/>
          </p:nvGrpSpPr>
          <p:grpSpPr>
            <a:xfrm>
              <a:off x="4747949" y="2023594"/>
              <a:ext cx="319318" cy="369332"/>
              <a:chOff x="3381375" y="3505200"/>
              <a:chExt cx="319318" cy="369332"/>
            </a:xfrm>
          </p:grpSpPr>
          <p:sp>
            <p:nvSpPr>
              <p:cNvPr id="420" name="Ellipse 41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1" name="ZoneTexte 42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7" name="Groupe 507"/>
            <p:cNvGrpSpPr/>
            <p:nvPr/>
          </p:nvGrpSpPr>
          <p:grpSpPr>
            <a:xfrm>
              <a:off x="4607104" y="1850041"/>
              <a:ext cx="261610" cy="369332"/>
              <a:chOff x="3927921" y="3609975"/>
              <a:chExt cx="261610" cy="369332"/>
            </a:xfrm>
          </p:grpSpPr>
          <p:sp>
            <p:nvSpPr>
              <p:cNvPr id="418" name="Ellipse 41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9" name="ZoneTexte 41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8" name="Groupe 510"/>
            <p:cNvGrpSpPr/>
            <p:nvPr/>
          </p:nvGrpSpPr>
          <p:grpSpPr>
            <a:xfrm>
              <a:off x="5319315" y="2021531"/>
              <a:ext cx="261610" cy="369332"/>
              <a:chOff x="3927921" y="3609975"/>
              <a:chExt cx="261610" cy="369332"/>
            </a:xfrm>
          </p:grpSpPr>
          <p:sp>
            <p:nvSpPr>
              <p:cNvPr id="416" name="Ellipse 4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7" name="ZoneTexte 4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9" name="Groupe 513"/>
            <p:cNvGrpSpPr/>
            <p:nvPr/>
          </p:nvGrpSpPr>
          <p:grpSpPr>
            <a:xfrm>
              <a:off x="6060101" y="1916796"/>
              <a:ext cx="261610" cy="369332"/>
              <a:chOff x="3927921" y="3609975"/>
              <a:chExt cx="261610" cy="369332"/>
            </a:xfrm>
          </p:grpSpPr>
          <p:sp>
            <p:nvSpPr>
              <p:cNvPr id="414" name="Ellipse 41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5" name="ZoneTexte 41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0" name="Groupe 516"/>
            <p:cNvGrpSpPr/>
            <p:nvPr/>
          </p:nvGrpSpPr>
          <p:grpSpPr>
            <a:xfrm>
              <a:off x="5637412" y="1844207"/>
              <a:ext cx="319318" cy="369332"/>
              <a:chOff x="3381375" y="3505200"/>
              <a:chExt cx="319318" cy="369332"/>
            </a:xfrm>
          </p:grpSpPr>
          <p:sp>
            <p:nvSpPr>
              <p:cNvPr id="412" name="Ellipse 41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3" name="ZoneTexte 41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1" name="Groupe 519"/>
            <p:cNvGrpSpPr/>
            <p:nvPr/>
          </p:nvGrpSpPr>
          <p:grpSpPr>
            <a:xfrm>
              <a:off x="5471715" y="2278706"/>
              <a:ext cx="261610" cy="369332"/>
              <a:chOff x="3927921" y="3609975"/>
              <a:chExt cx="261610" cy="369332"/>
            </a:xfrm>
          </p:grpSpPr>
          <p:sp>
            <p:nvSpPr>
              <p:cNvPr id="410" name="Ellipse 40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1" name="ZoneTexte 41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2" name="Groupe 522"/>
            <p:cNvGrpSpPr/>
            <p:nvPr/>
          </p:nvGrpSpPr>
          <p:grpSpPr>
            <a:xfrm>
              <a:off x="6018412" y="2272832"/>
              <a:ext cx="319318" cy="369332"/>
              <a:chOff x="3381375" y="3505200"/>
              <a:chExt cx="319318" cy="369332"/>
            </a:xfrm>
          </p:grpSpPr>
          <p:sp>
            <p:nvSpPr>
              <p:cNvPr id="408" name="Ellipse 40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 name="ZoneTexte 40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3" name="Groupe 525"/>
            <p:cNvGrpSpPr/>
            <p:nvPr/>
          </p:nvGrpSpPr>
          <p:grpSpPr>
            <a:xfrm>
              <a:off x="4123493" y="2383401"/>
              <a:ext cx="261610" cy="369332"/>
              <a:chOff x="3927921" y="3609975"/>
              <a:chExt cx="261610" cy="369332"/>
            </a:xfrm>
          </p:grpSpPr>
          <p:sp>
            <p:nvSpPr>
              <p:cNvPr id="406" name="Ellipse 40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7" name="ZoneTexte 40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4" name="Groupe 528"/>
            <p:cNvGrpSpPr/>
            <p:nvPr/>
          </p:nvGrpSpPr>
          <p:grpSpPr>
            <a:xfrm>
              <a:off x="4571168" y="2402451"/>
              <a:ext cx="261610" cy="369332"/>
              <a:chOff x="3927921" y="3609975"/>
              <a:chExt cx="261610" cy="369332"/>
            </a:xfrm>
          </p:grpSpPr>
          <p:sp>
            <p:nvSpPr>
              <p:cNvPr id="404" name="Ellipse 40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5" name="ZoneTexte 40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5" name="Groupe 531"/>
            <p:cNvGrpSpPr/>
            <p:nvPr/>
          </p:nvGrpSpPr>
          <p:grpSpPr>
            <a:xfrm>
              <a:off x="5199818" y="2326251"/>
              <a:ext cx="261610" cy="369332"/>
              <a:chOff x="3927921" y="3609975"/>
              <a:chExt cx="261610" cy="369332"/>
            </a:xfrm>
          </p:grpSpPr>
          <p:sp>
            <p:nvSpPr>
              <p:cNvPr id="402" name="Ellipse 40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3" name="ZoneTexte 40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6" name="Groupe 534"/>
            <p:cNvGrpSpPr/>
            <p:nvPr/>
          </p:nvGrpSpPr>
          <p:grpSpPr>
            <a:xfrm>
              <a:off x="5828468" y="2316726"/>
              <a:ext cx="261610" cy="369332"/>
              <a:chOff x="3927921" y="3609975"/>
              <a:chExt cx="261610" cy="369332"/>
            </a:xfrm>
          </p:grpSpPr>
          <p:sp>
            <p:nvSpPr>
              <p:cNvPr id="400" name="Ellipse 39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1" name="ZoneTexte 40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7" name="Groupe 537"/>
            <p:cNvGrpSpPr/>
            <p:nvPr/>
          </p:nvGrpSpPr>
          <p:grpSpPr>
            <a:xfrm>
              <a:off x="6457118" y="2307201"/>
              <a:ext cx="261610" cy="369332"/>
              <a:chOff x="3927921" y="3609975"/>
              <a:chExt cx="261610" cy="369332"/>
            </a:xfrm>
          </p:grpSpPr>
          <p:sp>
            <p:nvSpPr>
              <p:cNvPr id="398" name="Ellipse 39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9" name="ZoneTexte 39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8" name="Groupe 540"/>
            <p:cNvGrpSpPr/>
            <p:nvPr/>
          </p:nvGrpSpPr>
          <p:grpSpPr>
            <a:xfrm>
              <a:off x="3009882" y="1818807"/>
              <a:ext cx="319318" cy="369332"/>
              <a:chOff x="3381375" y="3505200"/>
              <a:chExt cx="319318" cy="369332"/>
            </a:xfrm>
          </p:grpSpPr>
          <p:sp>
            <p:nvSpPr>
              <p:cNvPr id="396" name="Ellipse 39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7" name="ZoneTexte 39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9" name="Groupe 543"/>
            <p:cNvGrpSpPr/>
            <p:nvPr/>
          </p:nvGrpSpPr>
          <p:grpSpPr>
            <a:xfrm>
              <a:off x="2837618" y="2392926"/>
              <a:ext cx="261610" cy="369332"/>
              <a:chOff x="3927921" y="3609975"/>
              <a:chExt cx="261610" cy="369332"/>
            </a:xfrm>
          </p:grpSpPr>
          <p:sp>
            <p:nvSpPr>
              <p:cNvPr id="394" name="Ellipse 39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5" name="ZoneTexte 39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0" name="Groupe 546"/>
            <p:cNvGrpSpPr/>
            <p:nvPr/>
          </p:nvGrpSpPr>
          <p:grpSpPr>
            <a:xfrm>
              <a:off x="3562332" y="2304582"/>
              <a:ext cx="319318" cy="369332"/>
              <a:chOff x="3381375" y="3505200"/>
              <a:chExt cx="319318" cy="369332"/>
            </a:xfrm>
          </p:grpSpPr>
          <p:sp>
            <p:nvSpPr>
              <p:cNvPr id="392" name="Ellipse 39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3" name="ZoneTexte 39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1" name="Groupe 549"/>
            <p:cNvGrpSpPr/>
            <p:nvPr/>
          </p:nvGrpSpPr>
          <p:grpSpPr>
            <a:xfrm>
              <a:off x="2951918" y="2373876"/>
              <a:ext cx="261610" cy="369332"/>
              <a:chOff x="3927921" y="3609975"/>
              <a:chExt cx="261610" cy="369332"/>
            </a:xfrm>
          </p:grpSpPr>
          <p:sp>
            <p:nvSpPr>
              <p:cNvPr id="390" name="Ellipse 38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1" name="ZoneTexte 39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2" name="Groupe 552"/>
            <p:cNvGrpSpPr/>
            <p:nvPr/>
          </p:nvGrpSpPr>
          <p:grpSpPr>
            <a:xfrm>
              <a:off x="3410907" y="2199251"/>
              <a:ext cx="261610" cy="369332"/>
              <a:chOff x="3927921" y="3609975"/>
              <a:chExt cx="261610" cy="369332"/>
            </a:xfrm>
          </p:grpSpPr>
          <p:sp>
            <p:nvSpPr>
              <p:cNvPr id="388" name="Ellipse 38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9" name="ZoneTexte 38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3" name="Groupe 555"/>
            <p:cNvGrpSpPr/>
            <p:nvPr/>
          </p:nvGrpSpPr>
          <p:grpSpPr>
            <a:xfrm>
              <a:off x="4723568" y="2307201"/>
              <a:ext cx="261610" cy="369332"/>
              <a:chOff x="3927921" y="3609975"/>
              <a:chExt cx="261610" cy="369332"/>
            </a:xfrm>
          </p:grpSpPr>
          <p:sp>
            <p:nvSpPr>
              <p:cNvPr id="386" name="Ellipse 38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7" name="ZoneTexte 38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4" name="Groupe 558"/>
            <p:cNvGrpSpPr/>
            <p:nvPr/>
          </p:nvGrpSpPr>
          <p:grpSpPr>
            <a:xfrm>
              <a:off x="3133655" y="2390299"/>
              <a:ext cx="319318" cy="369332"/>
              <a:chOff x="3381375" y="3505200"/>
              <a:chExt cx="319318" cy="369332"/>
            </a:xfrm>
          </p:grpSpPr>
          <p:sp>
            <p:nvSpPr>
              <p:cNvPr id="384" name="Ellipse 38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5" name="ZoneTexte 38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5" name="Groupe 561"/>
            <p:cNvGrpSpPr/>
            <p:nvPr/>
          </p:nvGrpSpPr>
          <p:grpSpPr>
            <a:xfrm>
              <a:off x="3370966" y="1878568"/>
              <a:ext cx="261610" cy="369332"/>
              <a:chOff x="3927921" y="3609975"/>
              <a:chExt cx="261610" cy="369332"/>
            </a:xfrm>
          </p:grpSpPr>
          <p:sp>
            <p:nvSpPr>
              <p:cNvPr id="382" name="Ellipse 38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3" name="ZoneTexte 38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6" name="Groupe 564"/>
            <p:cNvGrpSpPr/>
            <p:nvPr/>
          </p:nvGrpSpPr>
          <p:grpSpPr>
            <a:xfrm>
              <a:off x="2915555" y="2246868"/>
              <a:ext cx="261610" cy="369332"/>
              <a:chOff x="3927921" y="3609975"/>
              <a:chExt cx="261610" cy="369332"/>
            </a:xfrm>
          </p:grpSpPr>
          <p:sp>
            <p:nvSpPr>
              <p:cNvPr id="380" name="Ellipse 37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1" name="ZoneTexte 38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7" name="Groupe 567"/>
            <p:cNvGrpSpPr/>
            <p:nvPr/>
          </p:nvGrpSpPr>
          <p:grpSpPr>
            <a:xfrm>
              <a:off x="4532460" y="2387124"/>
              <a:ext cx="319318" cy="369332"/>
              <a:chOff x="3381375" y="3505200"/>
              <a:chExt cx="319318" cy="369332"/>
            </a:xfrm>
          </p:grpSpPr>
          <p:sp>
            <p:nvSpPr>
              <p:cNvPr id="378" name="Ellipse 37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9" name="ZoneTexte 37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8" name="Groupe 570"/>
            <p:cNvGrpSpPr/>
            <p:nvPr/>
          </p:nvGrpSpPr>
          <p:grpSpPr>
            <a:xfrm>
              <a:off x="3494791" y="2307193"/>
              <a:ext cx="261610" cy="369332"/>
              <a:chOff x="3927921" y="3609975"/>
              <a:chExt cx="261610" cy="369332"/>
            </a:xfrm>
          </p:grpSpPr>
          <p:sp>
            <p:nvSpPr>
              <p:cNvPr id="376" name="Ellipse 37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7" name="ZoneTexte 37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9" name="Groupe 573"/>
            <p:cNvGrpSpPr/>
            <p:nvPr/>
          </p:nvGrpSpPr>
          <p:grpSpPr>
            <a:xfrm>
              <a:off x="3916259" y="2259568"/>
              <a:ext cx="319318" cy="369332"/>
              <a:chOff x="3381375" y="3505200"/>
              <a:chExt cx="319318" cy="369332"/>
            </a:xfrm>
          </p:grpSpPr>
          <p:sp>
            <p:nvSpPr>
              <p:cNvPr id="374" name="Ellipse 37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5" name="ZoneTexte 37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0" name="Groupe 576"/>
            <p:cNvGrpSpPr/>
            <p:nvPr/>
          </p:nvGrpSpPr>
          <p:grpSpPr>
            <a:xfrm>
              <a:off x="4433572" y="1823561"/>
              <a:ext cx="319318" cy="369332"/>
              <a:chOff x="3381375" y="3505200"/>
              <a:chExt cx="319318" cy="369332"/>
            </a:xfrm>
          </p:grpSpPr>
          <p:sp>
            <p:nvSpPr>
              <p:cNvPr id="372" name="Ellipse 37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3" name="ZoneTexte 37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1" name="Groupe 579"/>
            <p:cNvGrpSpPr/>
            <p:nvPr/>
          </p:nvGrpSpPr>
          <p:grpSpPr>
            <a:xfrm>
              <a:off x="4235577" y="2202458"/>
              <a:ext cx="261610" cy="369332"/>
              <a:chOff x="3927921" y="3609975"/>
              <a:chExt cx="261610" cy="369332"/>
            </a:xfrm>
          </p:grpSpPr>
          <p:sp>
            <p:nvSpPr>
              <p:cNvPr id="370" name="Ellipse 36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1" name="ZoneTexte 37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2" name="Groupe 582"/>
            <p:cNvGrpSpPr/>
            <p:nvPr/>
          </p:nvGrpSpPr>
          <p:grpSpPr>
            <a:xfrm>
              <a:off x="5004938" y="1821498"/>
              <a:ext cx="261610" cy="369332"/>
              <a:chOff x="3927921" y="3609975"/>
              <a:chExt cx="261610" cy="369332"/>
            </a:xfrm>
          </p:grpSpPr>
          <p:sp>
            <p:nvSpPr>
              <p:cNvPr id="368" name="Ellipse 36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9" name="ZoneTexte 36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3" name="Groupe 585"/>
            <p:cNvGrpSpPr/>
            <p:nvPr/>
          </p:nvGrpSpPr>
          <p:grpSpPr>
            <a:xfrm>
              <a:off x="5717149" y="1992988"/>
              <a:ext cx="261610" cy="369332"/>
              <a:chOff x="3927921" y="3609975"/>
              <a:chExt cx="261610" cy="369332"/>
            </a:xfrm>
          </p:grpSpPr>
          <p:sp>
            <p:nvSpPr>
              <p:cNvPr id="366" name="Ellipse 36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7" name="ZoneTexte 36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4" name="Groupe 588"/>
            <p:cNvGrpSpPr/>
            <p:nvPr/>
          </p:nvGrpSpPr>
          <p:grpSpPr>
            <a:xfrm>
              <a:off x="5265885" y="2196624"/>
              <a:ext cx="319318" cy="369332"/>
              <a:chOff x="3381375" y="3505200"/>
              <a:chExt cx="319318" cy="369332"/>
            </a:xfrm>
          </p:grpSpPr>
          <p:sp>
            <p:nvSpPr>
              <p:cNvPr id="364" name="Ellipse 36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5" name="ZoneTexte 36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5" name="Groupe 591"/>
            <p:cNvGrpSpPr/>
            <p:nvPr/>
          </p:nvGrpSpPr>
          <p:grpSpPr>
            <a:xfrm>
              <a:off x="5128763" y="2354898"/>
              <a:ext cx="261610" cy="369332"/>
              <a:chOff x="3927921" y="3609975"/>
              <a:chExt cx="261610" cy="369332"/>
            </a:xfrm>
          </p:grpSpPr>
          <p:sp>
            <p:nvSpPr>
              <p:cNvPr id="362" name="Ellipse 36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3" name="ZoneTexte 36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6" name="Groupe 594"/>
            <p:cNvGrpSpPr/>
            <p:nvPr/>
          </p:nvGrpSpPr>
          <p:grpSpPr>
            <a:xfrm>
              <a:off x="5675460" y="2349024"/>
              <a:ext cx="319318" cy="369332"/>
              <a:chOff x="3381375" y="3505200"/>
              <a:chExt cx="319318" cy="369332"/>
            </a:xfrm>
          </p:grpSpPr>
          <p:sp>
            <p:nvSpPr>
              <p:cNvPr id="360" name="Ellipse 35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1" name="ZoneTexte 36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7" name="Groupe 597"/>
            <p:cNvGrpSpPr/>
            <p:nvPr/>
          </p:nvGrpSpPr>
          <p:grpSpPr>
            <a:xfrm>
              <a:off x="3780541" y="2459593"/>
              <a:ext cx="261610" cy="369332"/>
              <a:chOff x="3927921" y="3609975"/>
              <a:chExt cx="261610" cy="369332"/>
            </a:xfrm>
          </p:grpSpPr>
          <p:sp>
            <p:nvSpPr>
              <p:cNvPr id="358" name="Ellipse 35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9" name="ZoneTexte 35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8" name="Groupe 600"/>
            <p:cNvGrpSpPr/>
            <p:nvPr/>
          </p:nvGrpSpPr>
          <p:grpSpPr>
            <a:xfrm>
              <a:off x="4228216" y="2478643"/>
              <a:ext cx="261610" cy="369332"/>
              <a:chOff x="3927921" y="3609975"/>
              <a:chExt cx="261610" cy="369332"/>
            </a:xfrm>
          </p:grpSpPr>
          <p:sp>
            <p:nvSpPr>
              <p:cNvPr id="356" name="Ellipse 35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7" name="ZoneTexte 35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9" name="Groupe 603"/>
            <p:cNvGrpSpPr/>
            <p:nvPr/>
          </p:nvGrpSpPr>
          <p:grpSpPr>
            <a:xfrm>
              <a:off x="4856866" y="2402443"/>
              <a:ext cx="261610" cy="369332"/>
              <a:chOff x="3927921" y="3609975"/>
              <a:chExt cx="261610" cy="369332"/>
            </a:xfrm>
          </p:grpSpPr>
          <p:sp>
            <p:nvSpPr>
              <p:cNvPr id="354" name="Ellipse 35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5" name="ZoneTexte 35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0" name="Groupe 606"/>
            <p:cNvGrpSpPr/>
            <p:nvPr/>
          </p:nvGrpSpPr>
          <p:grpSpPr>
            <a:xfrm>
              <a:off x="5485516" y="2392918"/>
              <a:ext cx="261610" cy="369332"/>
              <a:chOff x="3927921" y="3609975"/>
              <a:chExt cx="261610" cy="369332"/>
            </a:xfrm>
          </p:grpSpPr>
          <p:sp>
            <p:nvSpPr>
              <p:cNvPr id="352" name="Ellipse 35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3" name="ZoneTexte 35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1" name="Groupe 609"/>
            <p:cNvGrpSpPr/>
            <p:nvPr/>
          </p:nvGrpSpPr>
          <p:grpSpPr>
            <a:xfrm>
              <a:off x="6114166" y="2383393"/>
              <a:ext cx="261610" cy="369332"/>
              <a:chOff x="3927921" y="3609975"/>
              <a:chExt cx="261610" cy="369332"/>
            </a:xfrm>
          </p:grpSpPr>
          <p:sp>
            <p:nvSpPr>
              <p:cNvPr id="350" name="Ellipse 34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1" name="ZoneTexte 35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2" name="Groupe 612"/>
            <p:cNvGrpSpPr/>
            <p:nvPr/>
          </p:nvGrpSpPr>
          <p:grpSpPr>
            <a:xfrm>
              <a:off x="2666930" y="1894999"/>
              <a:ext cx="319318" cy="369332"/>
              <a:chOff x="3381375" y="3505200"/>
              <a:chExt cx="319318" cy="369332"/>
            </a:xfrm>
          </p:grpSpPr>
          <p:sp>
            <p:nvSpPr>
              <p:cNvPr id="348" name="Ellipse 34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9" name="ZoneTexte 34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3" name="Groupe 615"/>
            <p:cNvGrpSpPr/>
            <p:nvPr/>
          </p:nvGrpSpPr>
          <p:grpSpPr>
            <a:xfrm>
              <a:off x="2494666" y="2469118"/>
              <a:ext cx="261610" cy="369332"/>
              <a:chOff x="3927921" y="3609975"/>
              <a:chExt cx="261610" cy="369332"/>
            </a:xfrm>
          </p:grpSpPr>
          <p:sp>
            <p:nvSpPr>
              <p:cNvPr id="346" name="Ellipse 34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7" name="ZoneTexte 34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4" name="Groupe 618"/>
            <p:cNvGrpSpPr/>
            <p:nvPr/>
          </p:nvGrpSpPr>
          <p:grpSpPr>
            <a:xfrm>
              <a:off x="3219380" y="2380774"/>
              <a:ext cx="319318" cy="369332"/>
              <a:chOff x="3381375" y="3505200"/>
              <a:chExt cx="319318" cy="369332"/>
            </a:xfrm>
          </p:grpSpPr>
          <p:sp>
            <p:nvSpPr>
              <p:cNvPr id="344" name="Ellipse 34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5" name="ZoneTexte 34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5" name="Groupe 621"/>
            <p:cNvGrpSpPr/>
            <p:nvPr/>
          </p:nvGrpSpPr>
          <p:grpSpPr>
            <a:xfrm>
              <a:off x="2608966" y="2450068"/>
              <a:ext cx="261610" cy="369332"/>
              <a:chOff x="3927921" y="3609975"/>
              <a:chExt cx="261610" cy="369332"/>
            </a:xfrm>
          </p:grpSpPr>
          <p:sp>
            <p:nvSpPr>
              <p:cNvPr id="342" name="Ellipse 34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3" name="ZoneTexte 34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6" name="Groupe 624"/>
            <p:cNvGrpSpPr/>
            <p:nvPr/>
          </p:nvGrpSpPr>
          <p:grpSpPr>
            <a:xfrm>
              <a:off x="3067955" y="2275443"/>
              <a:ext cx="261610" cy="369332"/>
              <a:chOff x="3927921" y="3609975"/>
              <a:chExt cx="261610" cy="369332"/>
            </a:xfrm>
          </p:grpSpPr>
          <p:sp>
            <p:nvSpPr>
              <p:cNvPr id="340" name="Ellipse 3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1" name="ZoneTexte 3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7" name="Groupe 627"/>
            <p:cNvGrpSpPr/>
            <p:nvPr/>
          </p:nvGrpSpPr>
          <p:grpSpPr>
            <a:xfrm>
              <a:off x="4380616" y="2383393"/>
              <a:ext cx="261610" cy="369332"/>
              <a:chOff x="3927921" y="3609975"/>
              <a:chExt cx="261610" cy="369332"/>
            </a:xfrm>
          </p:grpSpPr>
          <p:sp>
            <p:nvSpPr>
              <p:cNvPr id="338" name="Ellipse 33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9" name="ZoneTexte 33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grpSp>
        <p:nvGrpSpPr>
          <p:cNvPr id="532" name="Groupe 1146"/>
          <p:cNvGrpSpPr/>
          <p:nvPr/>
        </p:nvGrpSpPr>
        <p:grpSpPr>
          <a:xfrm rot="16200000">
            <a:off x="5219347" y="2732000"/>
            <a:ext cx="4365129" cy="3240088"/>
            <a:chOff x="2462639" y="3333749"/>
            <a:chExt cx="4365129" cy="3240089"/>
          </a:xfrm>
        </p:grpSpPr>
        <p:sp>
          <p:nvSpPr>
            <p:cNvPr id="533" name="Rectangle 532"/>
            <p:cNvSpPr/>
            <p:nvPr/>
          </p:nvSpPr>
          <p:spPr>
            <a:xfrm>
              <a:off x="2462639" y="3333749"/>
              <a:ext cx="4365129" cy="3171328"/>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534" name="Groupe 67"/>
            <p:cNvGrpSpPr/>
            <p:nvPr/>
          </p:nvGrpSpPr>
          <p:grpSpPr>
            <a:xfrm>
              <a:off x="2981245" y="4182587"/>
              <a:ext cx="319318" cy="369332"/>
              <a:chOff x="3381375" y="3505200"/>
              <a:chExt cx="319318" cy="369332"/>
            </a:xfrm>
          </p:grpSpPr>
          <p:sp>
            <p:nvSpPr>
              <p:cNvPr id="823" name="Ellipse 82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4" name="ZoneTexte 82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5" name="Groupe 68"/>
            <p:cNvGrpSpPr/>
            <p:nvPr/>
          </p:nvGrpSpPr>
          <p:grpSpPr>
            <a:xfrm>
              <a:off x="3189981" y="3947081"/>
              <a:ext cx="261610" cy="369332"/>
              <a:chOff x="3927921" y="3609975"/>
              <a:chExt cx="261610" cy="369332"/>
            </a:xfrm>
          </p:grpSpPr>
          <p:sp>
            <p:nvSpPr>
              <p:cNvPr id="821" name="Ellipse 8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2" name="ZoneTexte 8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6" name="Groupe 69"/>
            <p:cNvGrpSpPr/>
            <p:nvPr/>
          </p:nvGrpSpPr>
          <p:grpSpPr>
            <a:xfrm>
              <a:off x="2763145" y="4039156"/>
              <a:ext cx="261610" cy="369332"/>
              <a:chOff x="3927921" y="3609975"/>
              <a:chExt cx="261610" cy="369332"/>
            </a:xfrm>
          </p:grpSpPr>
          <p:sp>
            <p:nvSpPr>
              <p:cNvPr id="819" name="Ellipse 8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0" name="ZoneTexte 8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7" name="Groupe 72"/>
            <p:cNvGrpSpPr/>
            <p:nvPr/>
          </p:nvGrpSpPr>
          <p:grpSpPr>
            <a:xfrm>
              <a:off x="4380050" y="4922362"/>
              <a:ext cx="319318" cy="369332"/>
              <a:chOff x="3381375" y="3505200"/>
              <a:chExt cx="319318" cy="369332"/>
            </a:xfrm>
          </p:grpSpPr>
          <p:sp>
            <p:nvSpPr>
              <p:cNvPr id="817" name="Ellipse 81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8" name="ZoneTexte 81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8" name="Groupe 75"/>
            <p:cNvGrpSpPr/>
            <p:nvPr/>
          </p:nvGrpSpPr>
          <p:grpSpPr>
            <a:xfrm>
              <a:off x="3342381" y="4099481"/>
              <a:ext cx="261610" cy="369332"/>
              <a:chOff x="3927921" y="3609975"/>
              <a:chExt cx="261610" cy="369332"/>
            </a:xfrm>
          </p:grpSpPr>
          <p:sp>
            <p:nvSpPr>
              <p:cNvPr id="815" name="Ellipse 81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6" name="ZoneTexte 81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9" name="Groupe 78"/>
            <p:cNvGrpSpPr/>
            <p:nvPr/>
          </p:nvGrpSpPr>
          <p:grpSpPr>
            <a:xfrm>
              <a:off x="3763849" y="4356656"/>
              <a:ext cx="319318" cy="369332"/>
              <a:chOff x="3381375" y="3505200"/>
              <a:chExt cx="319318" cy="369332"/>
            </a:xfrm>
          </p:grpSpPr>
          <p:sp>
            <p:nvSpPr>
              <p:cNvPr id="813" name="Ellipse 8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4" name="ZoneTexte 8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0" name="Groupe 81"/>
            <p:cNvGrpSpPr/>
            <p:nvPr/>
          </p:nvGrpSpPr>
          <p:grpSpPr>
            <a:xfrm>
              <a:off x="4661456" y="3730149"/>
              <a:ext cx="319318" cy="369332"/>
              <a:chOff x="3381375" y="3505200"/>
              <a:chExt cx="319318" cy="369332"/>
            </a:xfrm>
          </p:grpSpPr>
          <p:sp>
            <p:nvSpPr>
              <p:cNvPr id="811" name="Ellipse 81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2" name="ZoneTexte 81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1" name="Groupe 84"/>
            <p:cNvGrpSpPr/>
            <p:nvPr/>
          </p:nvGrpSpPr>
          <p:grpSpPr>
            <a:xfrm>
              <a:off x="4199027" y="3493192"/>
              <a:ext cx="261610" cy="369332"/>
              <a:chOff x="3927921" y="3609975"/>
              <a:chExt cx="261610" cy="369332"/>
            </a:xfrm>
          </p:grpSpPr>
          <p:sp>
            <p:nvSpPr>
              <p:cNvPr id="809" name="Ellipse 8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0" name="ZoneTexte 8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2" name="Groupe 87"/>
            <p:cNvGrpSpPr/>
            <p:nvPr/>
          </p:nvGrpSpPr>
          <p:grpSpPr>
            <a:xfrm>
              <a:off x="4823953" y="4356736"/>
              <a:ext cx="261610" cy="369332"/>
              <a:chOff x="3927921" y="3609975"/>
              <a:chExt cx="261610" cy="369332"/>
            </a:xfrm>
          </p:grpSpPr>
          <p:sp>
            <p:nvSpPr>
              <p:cNvPr id="807" name="Ellipse 8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8" name="ZoneTexte 8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3" name="Groupe 90"/>
            <p:cNvGrpSpPr/>
            <p:nvPr/>
          </p:nvGrpSpPr>
          <p:grpSpPr>
            <a:xfrm>
              <a:off x="5564739" y="4252001"/>
              <a:ext cx="261610" cy="369332"/>
              <a:chOff x="3927921" y="3609975"/>
              <a:chExt cx="261610" cy="369332"/>
            </a:xfrm>
          </p:grpSpPr>
          <p:sp>
            <p:nvSpPr>
              <p:cNvPr id="805" name="Ellipse 80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6" name="ZoneTexte 80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4" name="Groupe 93"/>
            <p:cNvGrpSpPr/>
            <p:nvPr/>
          </p:nvGrpSpPr>
          <p:grpSpPr>
            <a:xfrm>
              <a:off x="5113475" y="4893787"/>
              <a:ext cx="319318" cy="369332"/>
              <a:chOff x="3381375" y="3505200"/>
              <a:chExt cx="319318" cy="369332"/>
            </a:xfrm>
          </p:grpSpPr>
          <p:sp>
            <p:nvSpPr>
              <p:cNvPr id="803" name="Ellipse 80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4" name="ZoneTexte 80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5" name="Groupe 96"/>
            <p:cNvGrpSpPr/>
            <p:nvPr/>
          </p:nvGrpSpPr>
          <p:grpSpPr>
            <a:xfrm>
              <a:off x="4976353" y="5052061"/>
              <a:ext cx="261610" cy="369332"/>
              <a:chOff x="3927921" y="3609975"/>
              <a:chExt cx="261610" cy="369332"/>
            </a:xfrm>
          </p:grpSpPr>
          <p:sp>
            <p:nvSpPr>
              <p:cNvPr id="801" name="Ellipse 80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2" name="ZoneTexte 80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6" name="Groupe 99"/>
            <p:cNvGrpSpPr/>
            <p:nvPr/>
          </p:nvGrpSpPr>
          <p:grpSpPr>
            <a:xfrm>
              <a:off x="6168326" y="4413806"/>
              <a:ext cx="319318" cy="369332"/>
              <a:chOff x="3381375" y="3505200"/>
              <a:chExt cx="319318" cy="369332"/>
            </a:xfrm>
          </p:grpSpPr>
          <p:sp>
            <p:nvSpPr>
              <p:cNvPr id="799" name="Ellipse 79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0" name="ZoneTexte 79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7" name="Groupe 102"/>
            <p:cNvGrpSpPr/>
            <p:nvPr/>
          </p:nvGrpSpPr>
          <p:grpSpPr>
            <a:xfrm>
              <a:off x="3628131" y="4547156"/>
              <a:ext cx="261610" cy="369332"/>
              <a:chOff x="3927921" y="3609975"/>
              <a:chExt cx="261610" cy="369332"/>
            </a:xfrm>
          </p:grpSpPr>
          <p:sp>
            <p:nvSpPr>
              <p:cNvPr id="797" name="Ellipse 7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8" name="ZoneTexte 7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8" name="Groupe 105"/>
            <p:cNvGrpSpPr/>
            <p:nvPr/>
          </p:nvGrpSpPr>
          <p:grpSpPr>
            <a:xfrm>
              <a:off x="4075806" y="5013881"/>
              <a:ext cx="261610" cy="369332"/>
              <a:chOff x="3927921" y="3609975"/>
              <a:chExt cx="261610" cy="369332"/>
            </a:xfrm>
          </p:grpSpPr>
          <p:sp>
            <p:nvSpPr>
              <p:cNvPr id="795" name="Ellipse 7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6" name="ZoneTexte 7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9" name="Groupe 108"/>
            <p:cNvGrpSpPr/>
            <p:nvPr/>
          </p:nvGrpSpPr>
          <p:grpSpPr>
            <a:xfrm>
              <a:off x="4704456" y="5099606"/>
              <a:ext cx="261610" cy="369332"/>
              <a:chOff x="3927921" y="3609975"/>
              <a:chExt cx="261610" cy="369332"/>
            </a:xfrm>
          </p:grpSpPr>
          <p:sp>
            <p:nvSpPr>
              <p:cNvPr id="793" name="Ellipse 7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4" name="ZoneTexte 7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0" name="Groupe 111"/>
            <p:cNvGrpSpPr/>
            <p:nvPr/>
          </p:nvGrpSpPr>
          <p:grpSpPr>
            <a:xfrm>
              <a:off x="5333106" y="5090081"/>
              <a:ext cx="261610" cy="369332"/>
              <a:chOff x="3927921" y="3609975"/>
              <a:chExt cx="261610" cy="369332"/>
            </a:xfrm>
          </p:grpSpPr>
          <p:sp>
            <p:nvSpPr>
              <p:cNvPr id="791" name="Ellipse 7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2" name="ZoneTexte 79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1" name="Groupe 114"/>
            <p:cNvGrpSpPr/>
            <p:nvPr/>
          </p:nvGrpSpPr>
          <p:grpSpPr>
            <a:xfrm>
              <a:off x="6240888" y="3417967"/>
              <a:ext cx="261610" cy="369332"/>
              <a:chOff x="3927921" y="3609975"/>
              <a:chExt cx="261610" cy="369332"/>
            </a:xfrm>
          </p:grpSpPr>
          <p:sp>
            <p:nvSpPr>
              <p:cNvPr id="789" name="Ellipse 78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0" name="ZoneTexte 78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2" name="Groupe 117"/>
            <p:cNvGrpSpPr/>
            <p:nvPr/>
          </p:nvGrpSpPr>
          <p:grpSpPr>
            <a:xfrm>
              <a:off x="2485945" y="3963512"/>
              <a:ext cx="319318" cy="369332"/>
              <a:chOff x="3381375" y="3505200"/>
              <a:chExt cx="319318" cy="369332"/>
            </a:xfrm>
          </p:grpSpPr>
          <p:sp>
            <p:nvSpPr>
              <p:cNvPr id="787" name="Ellipse 78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8" name="ZoneTexte 78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3" name="Groupe 120"/>
            <p:cNvGrpSpPr/>
            <p:nvPr/>
          </p:nvGrpSpPr>
          <p:grpSpPr>
            <a:xfrm>
              <a:off x="2504181" y="5128181"/>
              <a:ext cx="261610" cy="369332"/>
              <a:chOff x="3927921" y="3609975"/>
              <a:chExt cx="261610" cy="369332"/>
            </a:xfrm>
          </p:grpSpPr>
          <p:sp>
            <p:nvSpPr>
              <p:cNvPr id="785" name="Ellipse 78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6" name="ZoneTexte 78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4" name="Groupe 123"/>
            <p:cNvGrpSpPr/>
            <p:nvPr/>
          </p:nvGrpSpPr>
          <p:grpSpPr>
            <a:xfrm>
              <a:off x="3066970" y="4173062"/>
              <a:ext cx="319318" cy="369332"/>
              <a:chOff x="3381375" y="3505200"/>
              <a:chExt cx="319318" cy="369332"/>
            </a:xfrm>
          </p:grpSpPr>
          <p:sp>
            <p:nvSpPr>
              <p:cNvPr id="783" name="Ellipse 78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4" name="ZoneTexte 78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5" name="Groupe 126"/>
            <p:cNvGrpSpPr/>
            <p:nvPr/>
          </p:nvGrpSpPr>
          <p:grpSpPr>
            <a:xfrm>
              <a:off x="2656581" y="4813856"/>
              <a:ext cx="261610" cy="369332"/>
              <a:chOff x="3927921" y="3609975"/>
              <a:chExt cx="261610" cy="369332"/>
            </a:xfrm>
          </p:grpSpPr>
          <p:sp>
            <p:nvSpPr>
              <p:cNvPr id="781" name="Ellipse 78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2" name="ZoneTexte 78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6" name="Groupe 129"/>
            <p:cNvGrpSpPr/>
            <p:nvPr/>
          </p:nvGrpSpPr>
          <p:grpSpPr>
            <a:xfrm>
              <a:off x="3775696" y="3577749"/>
              <a:ext cx="261610" cy="369332"/>
              <a:chOff x="3927921" y="3609975"/>
              <a:chExt cx="261610" cy="369332"/>
            </a:xfrm>
          </p:grpSpPr>
          <p:sp>
            <p:nvSpPr>
              <p:cNvPr id="779" name="Ellipse 77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0" name="ZoneTexte 77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7" name="Groupe 132"/>
            <p:cNvGrpSpPr/>
            <p:nvPr/>
          </p:nvGrpSpPr>
          <p:grpSpPr>
            <a:xfrm>
              <a:off x="4228206" y="4918631"/>
              <a:ext cx="261610" cy="369332"/>
              <a:chOff x="3927921" y="3609975"/>
              <a:chExt cx="261610" cy="369332"/>
            </a:xfrm>
          </p:grpSpPr>
          <p:sp>
            <p:nvSpPr>
              <p:cNvPr id="777" name="Ellipse 77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8" name="ZoneTexte 77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8" name="Groupe 925"/>
            <p:cNvGrpSpPr/>
            <p:nvPr/>
          </p:nvGrpSpPr>
          <p:grpSpPr>
            <a:xfrm>
              <a:off x="3245523" y="6078090"/>
              <a:ext cx="319318" cy="369332"/>
              <a:chOff x="3381375" y="3505200"/>
              <a:chExt cx="319318" cy="369332"/>
            </a:xfrm>
          </p:grpSpPr>
          <p:sp>
            <p:nvSpPr>
              <p:cNvPr id="775" name="Ellipse 77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6" name="ZoneTexte 77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9" name="Groupe 928"/>
            <p:cNvGrpSpPr/>
            <p:nvPr/>
          </p:nvGrpSpPr>
          <p:grpSpPr>
            <a:xfrm>
              <a:off x="3482834" y="5118684"/>
              <a:ext cx="261610" cy="369332"/>
              <a:chOff x="3927921" y="3609975"/>
              <a:chExt cx="261610" cy="369332"/>
            </a:xfrm>
          </p:grpSpPr>
          <p:sp>
            <p:nvSpPr>
              <p:cNvPr id="773" name="Ellipse 77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4" name="ZoneTexte 77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0" name="Groupe 931"/>
            <p:cNvGrpSpPr/>
            <p:nvPr/>
          </p:nvGrpSpPr>
          <p:grpSpPr>
            <a:xfrm>
              <a:off x="3027423" y="5934659"/>
              <a:ext cx="261610" cy="369332"/>
              <a:chOff x="3927921" y="3609975"/>
              <a:chExt cx="261610" cy="369332"/>
            </a:xfrm>
          </p:grpSpPr>
          <p:sp>
            <p:nvSpPr>
              <p:cNvPr id="771" name="Ellipse 77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2" name="ZoneTexte 77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1" name="Groupe 934"/>
            <p:cNvGrpSpPr/>
            <p:nvPr/>
          </p:nvGrpSpPr>
          <p:grpSpPr>
            <a:xfrm>
              <a:off x="4644328" y="6074915"/>
              <a:ext cx="319318" cy="369332"/>
              <a:chOff x="3381375" y="3505200"/>
              <a:chExt cx="319318" cy="369332"/>
            </a:xfrm>
          </p:grpSpPr>
          <p:sp>
            <p:nvSpPr>
              <p:cNvPr id="769" name="Ellipse 76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0" name="ZoneTexte 76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2" name="Groupe 937"/>
            <p:cNvGrpSpPr/>
            <p:nvPr/>
          </p:nvGrpSpPr>
          <p:grpSpPr>
            <a:xfrm>
              <a:off x="3606659" y="5994984"/>
              <a:ext cx="261610" cy="369332"/>
              <a:chOff x="3927921" y="3609975"/>
              <a:chExt cx="261610" cy="369332"/>
            </a:xfrm>
          </p:grpSpPr>
          <p:sp>
            <p:nvSpPr>
              <p:cNvPr id="767" name="Ellipse 76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8" name="ZoneTexte 76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3" name="Groupe 940"/>
            <p:cNvGrpSpPr/>
            <p:nvPr/>
          </p:nvGrpSpPr>
          <p:grpSpPr>
            <a:xfrm>
              <a:off x="4028127" y="5947359"/>
              <a:ext cx="319318" cy="369332"/>
              <a:chOff x="3381375" y="3505200"/>
              <a:chExt cx="319318" cy="369332"/>
            </a:xfrm>
          </p:grpSpPr>
          <p:sp>
            <p:nvSpPr>
              <p:cNvPr id="765" name="Ellipse 76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6" name="ZoneTexte 76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4" name="Groupe 943"/>
            <p:cNvGrpSpPr/>
            <p:nvPr/>
          </p:nvGrpSpPr>
          <p:grpSpPr>
            <a:xfrm>
              <a:off x="4545440" y="5511352"/>
              <a:ext cx="319318" cy="369332"/>
              <a:chOff x="3381375" y="3505200"/>
              <a:chExt cx="319318" cy="369332"/>
            </a:xfrm>
          </p:grpSpPr>
          <p:sp>
            <p:nvSpPr>
              <p:cNvPr id="763" name="Ellipse 76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4" name="ZoneTexte 76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5" name="Groupe 946"/>
            <p:cNvGrpSpPr/>
            <p:nvPr/>
          </p:nvGrpSpPr>
          <p:grpSpPr>
            <a:xfrm>
              <a:off x="4376020" y="5614024"/>
              <a:ext cx="261610" cy="369332"/>
              <a:chOff x="3927921" y="3609975"/>
              <a:chExt cx="261610" cy="369332"/>
            </a:xfrm>
          </p:grpSpPr>
          <p:sp>
            <p:nvSpPr>
              <p:cNvPr id="761" name="Ellipse 76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2" name="ZoneTexte 76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6" name="Groupe 949"/>
            <p:cNvGrpSpPr/>
            <p:nvPr/>
          </p:nvGrpSpPr>
          <p:grpSpPr>
            <a:xfrm>
              <a:off x="5116806" y="5509289"/>
              <a:ext cx="261610" cy="369332"/>
              <a:chOff x="3927921" y="3609975"/>
              <a:chExt cx="261610" cy="369332"/>
            </a:xfrm>
          </p:grpSpPr>
          <p:sp>
            <p:nvSpPr>
              <p:cNvPr id="759" name="Ellipse 75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0" name="ZoneTexte 75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7" name="Groupe 952"/>
            <p:cNvGrpSpPr/>
            <p:nvPr/>
          </p:nvGrpSpPr>
          <p:grpSpPr>
            <a:xfrm>
              <a:off x="5829017" y="5680779"/>
              <a:ext cx="261610" cy="369332"/>
              <a:chOff x="3927921" y="3609975"/>
              <a:chExt cx="261610" cy="369332"/>
            </a:xfrm>
          </p:grpSpPr>
          <p:sp>
            <p:nvSpPr>
              <p:cNvPr id="757" name="Ellipse 75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8" name="ZoneTexte 75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8" name="Groupe 955"/>
            <p:cNvGrpSpPr/>
            <p:nvPr/>
          </p:nvGrpSpPr>
          <p:grpSpPr>
            <a:xfrm>
              <a:off x="5406328" y="5608190"/>
              <a:ext cx="319318" cy="369332"/>
              <a:chOff x="3381375" y="3505200"/>
              <a:chExt cx="319318" cy="369332"/>
            </a:xfrm>
          </p:grpSpPr>
          <p:sp>
            <p:nvSpPr>
              <p:cNvPr id="755" name="Ellipse 75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6" name="ZoneTexte 75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9" name="Groupe 958"/>
            <p:cNvGrpSpPr/>
            <p:nvPr/>
          </p:nvGrpSpPr>
          <p:grpSpPr>
            <a:xfrm>
              <a:off x="5240631" y="6042689"/>
              <a:ext cx="261610" cy="369332"/>
              <a:chOff x="3927921" y="3609975"/>
              <a:chExt cx="261610" cy="369332"/>
            </a:xfrm>
          </p:grpSpPr>
          <p:sp>
            <p:nvSpPr>
              <p:cNvPr id="753" name="Ellipse 75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4" name="ZoneTexte 75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0" name="Groupe 961"/>
            <p:cNvGrpSpPr/>
            <p:nvPr/>
          </p:nvGrpSpPr>
          <p:grpSpPr>
            <a:xfrm>
              <a:off x="5787328" y="6036815"/>
              <a:ext cx="319318" cy="369332"/>
              <a:chOff x="3381375" y="3505200"/>
              <a:chExt cx="319318" cy="369332"/>
            </a:xfrm>
          </p:grpSpPr>
          <p:sp>
            <p:nvSpPr>
              <p:cNvPr id="751" name="Ellipse 75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2" name="ZoneTexte 75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1" name="Groupe 964"/>
            <p:cNvGrpSpPr/>
            <p:nvPr/>
          </p:nvGrpSpPr>
          <p:grpSpPr>
            <a:xfrm>
              <a:off x="3892409" y="6147384"/>
              <a:ext cx="261610" cy="369332"/>
              <a:chOff x="3927921" y="3609975"/>
              <a:chExt cx="261610" cy="369332"/>
            </a:xfrm>
          </p:grpSpPr>
          <p:sp>
            <p:nvSpPr>
              <p:cNvPr id="749" name="Ellipse 74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0" name="ZoneTexte 74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2" name="Groupe 967"/>
            <p:cNvGrpSpPr/>
            <p:nvPr/>
          </p:nvGrpSpPr>
          <p:grpSpPr>
            <a:xfrm>
              <a:off x="4340084" y="6166434"/>
              <a:ext cx="261610" cy="369332"/>
              <a:chOff x="3927921" y="3609975"/>
              <a:chExt cx="261610" cy="369332"/>
            </a:xfrm>
          </p:grpSpPr>
          <p:sp>
            <p:nvSpPr>
              <p:cNvPr id="747" name="Ellipse 74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8" name="ZoneTexte 74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3" name="Groupe 970"/>
            <p:cNvGrpSpPr/>
            <p:nvPr/>
          </p:nvGrpSpPr>
          <p:grpSpPr>
            <a:xfrm>
              <a:off x="4968734" y="6090234"/>
              <a:ext cx="261610" cy="369332"/>
              <a:chOff x="3927921" y="3609975"/>
              <a:chExt cx="261610" cy="369332"/>
            </a:xfrm>
          </p:grpSpPr>
          <p:sp>
            <p:nvSpPr>
              <p:cNvPr id="745" name="Ellipse 74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6" name="ZoneTexte 74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4" name="Groupe 973"/>
            <p:cNvGrpSpPr/>
            <p:nvPr/>
          </p:nvGrpSpPr>
          <p:grpSpPr>
            <a:xfrm>
              <a:off x="5597384" y="6080709"/>
              <a:ext cx="261610" cy="369332"/>
              <a:chOff x="3927921" y="3609975"/>
              <a:chExt cx="261610" cy="369332"/>
            </a:xfrm>
          </p:grpSpPr>
          <p:sp>
            <p:nvSpPr>
              <p:cNvPr id="743" name="Ellipse 74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4" name="ZoneTexte 74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5" name="Groupe 976"/>
            <p:cNvGrpSpPr/>
            <p:nvPr/>
          </p:nvGrpSpPr>
          <p:grpSpPr>
            <a:xfrm>
              <a:off x="6226034" y="6071184"/>
              <a:ext cx="261610" cy="369332"/>
              <a:chOff x="3927921" y="3609975"/>
              <a:chExt cx="261610" cy="369332"/>
            </a:xfrm>
          </p:grpSpPr>
          <p:sp>
            <p:nvSpPr>
              <p:cNvPr id="741" name="Ellipse 74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2" name="ZoneTexte 74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6" name="Groupe 979"/>
            <p:cNvGrpSpPr/>
            <p:nvPr/>
          </p:nvGrpSpPr>
          <p:grpSpPr>
            <a:xfrm>
              <a:off x="2778798" y="5135115"/>
              <a:ext cx="319318" cy="369332"/>
              <a:chOff x="3381375" y="3505200"/>
              <a:chExt cx="319318" cy="369332"/>
            </a:xfrm>
          </p:grpSpPr>
          <p:sp>
            <p:nvSpPr>
              <p:cNvPr id="739" name="Ellipse 73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0" name="ZoneTexte 73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7" name="Groupe 982"/>
            <p:cNvGrpSpPr/>
            <p:nvPr/>
          </p:nvGrpSpPr>
          <p:grpSpPr>
            <a:xfrm>
              <a:off x="2606534" y="6156909"/>
              <a:ext cx="261610" cy="369332"/>
              <a:chOff x="3927921" y="3609975"/>
              <a:chExt cx="261610" cy="369332"/>
            </a:xfrm>
          </p:grpSpPr>
          <p:sp>
            <p:nvSpPr>
              <p:cNvPr id="737" name="Ellipse 7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8" name="ZoneTexte 7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8" name="Groupe 985"/>
            <p:cNvGrpSpPr/>
            <p:nvPr/>
          </p:nvGrpSpPr>
          <p:grpSpPr>
            <a:xfrm>
              <a:off x="3331248" y="6068565"/>
              <a:ext cx="319318" cy="369332"/>
              <a:chOff x="3381375" y="3505200"/>
              <a:chExt cx="319318" cy="369332"/>
            </a:xfrm>
          </p:grpSpPr>
          <p:sp>
            <p:nvSpPr>
              <p:cNvPr id="735" name="Ellipse 73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6" name="ZoneTexte 73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9" name="Groupe 988"/>
            <p:cNvGrpSpPr/>
            <p:nvPr/>
          </p:nvGrpSpPr>
          <p:grpSpPr>
            <a:xfrm>
              <a:off x="2720834" y="6137859"/>
              <a:ext cx="261610" cy="369332"/>
              <a:chOff x="3927921" y="3609975"/>
              <a:chExt cx="261610" cy="369332"/>
            </a:xfrm>
          </p:grpSpPr>
          <p:sp>
            <p:nvSpPr>
              <p:cNvPr id="733" name="Ellipse 73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4" name="ZoneTexte 73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0" name="Groupe 991"/>
            <p:cNvGrpSpPr/>
            <p:nvPr/>
          </p:nvGrpSpPr>
          <p:grpSpPr>
            <a:xfrm>
              <a:off x="3179823" y="5963234"/>
              <a:ext cx="261610" cy="369332"/>
              <a:chOff x="3927921" y="3609975"/>
              <a:chExt cx="261610" cy="369332"/>
            </a:xfrm>
          </p:grpSpPr>
          <p:sp>
            <p:nvSpPr>
              <p:cNvPr id="731" name="Ellipse 73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2" name="ZoneTexte 73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1" name="Groupe 994"/>
            <p:cNvGrpSpPr/>
            <p:nvPr/>
          </p:nvGrpSpPr>
          <p:grpSpPr>
            <a:xfrm>
              <a:off x="4492484" y="6071184"/>
              <a:ext cx="261610" cy="369332"/>
              <a:chOff x="3927921" y="3609975"/>
              <a:chExt cx="261610" cy="369332"/>
            </a:xfrm>
          </p:grpSpPr>
          <p:sp>
            <p:nvSpPr>
              <p:cNvPr id="729" name="Ellipse 72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0" name="ZoneTexte 72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2" name="Groupe 997"/>
            <p:cNvGrpSpPr/>
            <p:nvPr/>
          </p:nvGrpSpPr>
          <p:grpSpPr>
            <a:xfrm>
              <a:off x="5939728" y="6189215"/>
              <a:ext cx="319318" cy="369332"/>
              <a:chOff x="3381375" y="3505200"/>
              <a:chExt cx="319318" cy="369332"/>
            </a:xfrm>
          </p:grpSpPr>
          <p:sp>
            <p:nvSpPr>
              <p:cNvPr id="727" name="Ellipse 72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8" name="ZoneTexte 72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3" name="Groupe 1000"/>
            <p:cNvGrpSpPr/>
            <p:nvPr/>
          </p:nvGrpSpPr>
          <p:grpSpPr>
            <a:xfrm>
              <a:off x="3574154" y="6039970"/>
              <a:ext cx="319318" cy="369332"/>
              <a:chOff x="3381375" y="3505200"/>
              <a:chExt cx="319318" cy="369332"/>
            </a:xfrm>
          </p:grpSpPr>
          <p:sp>
            <p:nvSpPr>
              <p:cNvPr id="725" name="Ellipse 72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6" name="ZoneTexte 72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4" name="Groupe 1003"/>
            <p:cNvGrpSpPr/>
            <p:nvPr/>
          </p:nvGrpSpPr>
          <p:grpSpPr>
            <a:xfrm>
              <a:off x="5287113" y="3914815"/>
              <a:ext cx="261610" cy="369332"/>
              <a:chOff x="3927921" y="3609975"/>
              <a:chExt cx="261610" cy="369332"/>
            </a:xfrm>
          </p:grpSpPr>
          <p:sp>
            <p:nvSpPr>
              <p:cNvPr id="723" name="Ellipse 7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4" name="ZoneTexte 7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5" name="Groupe 1006"/>
            <p:cNvGrpSpPr/>
            <p:nvPr/>
          </p:nvGrpSpPr>
          <p:grpSpPr>
            <a:xfrm>
              <a:off x="3384629" y="5620314"/>
              <a:ext cx="261610" cy="369332"/>
              <a:chOff x="3927921" y="3609975"/>
              <a:chExt cx="261610" cy="369332"/>
            </a:xfrm>
          </p:grpSpPr>
          <p:sp>
            <p:nvSpPr>
              <p:cNvPr id="721" name="Ellipse 7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2" name="ZoneTexte 7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6" name="Groupe 1009"/>
            <p:cNvGrpSpPr/>
            <p:nvPr/>
          </p:nvGrpSpPr>
          <p:grpSpPr>
            <a:xfrm>
              <a:off x="4972959" y="6036795"/>
              <a:ext cx="319318" cy="369332"/>
              <a:chOff x="3381375" y="3505200"/>
              <a:chExt cx="319318" cy="369332"/>
            </a:xfrm>
          </p:grpSpPr>
          <p:sp>
            <p:nvSpPr>
              <p:cNvPr id="719" name="Ellipse 71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0" name="ZoneTexte 71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7" name="Groupe 1012"/>
            <p:cNvGrpSpPr/>
            <p:nvPr/>
          </p:nvGrpSpPr>
          <p:grpSpPr>
            <a:xfrm>
              <a:off x="3935290" y="5956864"/>
              <a:ext cx="261610" cy="369332"/>
              <a:chOff x="3927921" y="3609975"/>
              <a:chExt cx="261610" cy="369332"/>
            </a:xfrm>
          </p:grpSpPr>
          <p:sp>
            <p:nvSpPr>
              <p:cNvPr id="717" name="Ellipse 71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8" name="ZoneTexte 71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8" name="Groupe 1015"/>
            <p:cNvGrpSpPr/>
            <p:nvPr/>
          </p:nvGrpSpPr>
          <p:grpSpPr>
            <a:xfrm>
              <a:off x="4385333" y="5633014"/>
              <a:ext cx="319318" cy="369332"/>
              <a:chOff x="3381375" y="3505200"/>
              <a:chExt cx="319318" cy="369332"/>
            </a:xfrm>
          </p:grpSpPr>
          <p:sp>
            <p:nvSpPr>
              <p:cNvPr id="715" name="Ellipse 71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6" name="ZoneTexte 71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9" name="Groupe 1018"/>
            <p:cNvGrpSpPr/>
            <p:nvPr/>
          </p:nvGrpSpPr>
          <p:grpSpPr>
            <a:xfrm>
              <a:off x="4845496" y="5749457"/>
              <a:ext cx="319318" cy="369332"/>
              <a:chOff x="3381375" y="3505200"/>
              <a:chExt cx="319318" cy="369332"/>
            </a:xfrm>
          </p:grpSpPr>
          <p:sp>
            <p:nvSpPr>
              <p:cNvPr id="713" name="Ellipse 7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4" name="ZoneTexte 7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0" name="Groupe 1021"/>
            <p:cNvGrpSpPr/>
            <p:nvPr/>
          </p:nvGrpSpPr>
          <p:grpSpPr>
            <a:xfrm>
              <a:off x="4704651" y="5575904"/>
              <a:ext cx="261610" cy="369332"/>
              <a:chOff x="3927921" y="3609975"/>
              <a:chExt cx="261610" cy="369332"/>
            </a:xfrm>
          </p:grpSpPr>
          <p:sp>
            <p:nvSpPr>
              <p:cNvPr id="711" name="Ellipse 7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2" name="ZoneTexte 7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1" name="Groupe 1024"/>
            <p:cNvGrpSpPr/>
            <p:nvPr/>
          </p:nvGrpSpPr>
          <p:grpSpPr>
            <a:xfrm>
              <a:off x="5416862" y="5747394"/>
              <a:ext cx="261610" cy="369332"/>
              <a:chOff x="3927921" y="3609975"/>
              <a:chExt cx="261610" cy="369332"/>
            </a:xfrm>
          </p:grpSpPr>
          <p:sp>
            <p:nvSpPr>
              <p:cNvPr id="709" name="Ellipse 7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0" name="ZoneTexte 7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2" name="Groupe 1027"/>
            <p:cNvGrpSpPr/>
            <p:nvPr/>
          </p:nvGrpSpPr>
          <p:grpSpPr>
            <a:xfrm>
              <a:off x="6157648" y="5642659"/>
              <a:ext cx="261610" cy="369332"/>
              <a:chOff x="3927921" y="3609975"/>
              <a:chExt cx="261610" cy="369332"/>
            </a:xfrm>
          </p:grpSpPr>
          <p:sp>
            <p:nvSpPr>
              <p:cNvPr id="707" name="Ellipse 7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8" name="ZoneTexte 7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3" name="Groupe 1030"/>
            <p:cNvGrpSpPr/>
            <p:nvPr/>
          </p:nvGrpSpPr>
          <p:grpSpPr>
            <a:xfrm>
              <a:off x="5734959" y="5570070"/>
              <a:ext cx="319318" cy="369332"/>
              <a:chOff x="3381375" y="3505200"/>
              <a:chExt cx="319318" cy="369332"/>
            </a:xfrm>
          </p:grpSpPr>
          <p:sp>
            <p:nvSpPr>
              <p:cNvPr id="705" name="Ellipse 70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6" name="ZoneTexte 70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4" name="Groupe 1033"/>
            <p:cNvGrpSpPr/>
            <p:nvPr/>
          </p:nvGrpSpPr>
          <p:grpSpPr>
            <a:xfrm>
              <a:off x="5569262" y="6004569"/>
              <a:ext cx="261610" cy="369332"/>
              <a:chOff x="3927921" y="3609975"/>
              <a:chExt cx="261610" cy="369332"/>
            </a:xfrm>
          </p:grpSpPr>
          <p:sp>
            <p:nvSpPr>
              <p:cNvPr id="703" name="Ellipse 70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4" name="ZoneTexte 70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5" name="Groupe 1036"/>
            <p:cNvGrpSpPr/>
            <p:nvPr/>
          </p:nvGrpSpPr>
          <p:grpSpPr>
            <a:xfrm>
              <a:off x="6115959" y="5998695"/>
              <a:ext cx="319318" cy="369332"/>
              <a:chOff x="3381375" y="3505200"/>
              <a:chExt cx="319318" cy="369332"/>
            </a:xfrm>
          </p:grpSpPr>
          <p:sp>
            <p:nvSpPr>
              <p:cNvPr id="701" name="Ellipse 70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2" name="ZoneTexte 70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6" name="Groupe 1039"/>
            <p:cNvGrpSpPr/>
            <p:nvPr/>
          </p:nvGrpSpPr>
          <p:grpSpPr>
            <a:xfrm>
              <a:off x="4221040" y="6109264"/>
              <a:ext cx="261610" cy="369332"/>
              <a:chOff x="3927921" y="3609975"/>
              <a:chExt cx="261610" cy="369332"/>
            </a:xfrm>
          </p:grpSpPr>
          <p:sp>
            <p:nvSpPr>
              <p:cNvPr id="699" name="Ellipse 69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0" name="ZoneTexte 69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7" name="Groupe 1042"/>
            <p:cNvGrpSpPr/>
            <p:nvPr/>
          </p:nvGrpSpPr>
          <p:grpSpPr>
            <a:xfrm>
              <a:off x="4668715" y="6128314"/>
              <a:ext cx="261610" cy="369332"/>
              <a:chOff x="3927921" y="3609975"/>
              <a:chExt cx="261610" cy="369332"/>
            </a:xfrm>
          </p:grpSpPr>
          <p:sp>
            <p:nvSpPr>
              <p:cNvPr id="697" name="Ellipse 6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8" name="ZoneTexte 6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8" name="Groupe 1045"/>
            <p:cNvGrpSpPr/>
            <p:nvPr/>
          </p:nvGrpSpPr>
          <p:grpSpPr>
            <a:xfrm>
              <a:off x="5297365" y="6052114"/>
              <a:ext cx="261610" cy="369332"/>
              <a:chOff x="3927921" y="3609975"/>
              <a:chExt cx="261610" cy="369332"/>
            </a:xfrm>
          </p:grpSpPr>
          <p:sp>
            <p:nvSpPr>
              <p:cNvPr id="695" name="Ellipse 6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6" name="ZoneTexte 6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9" name="Groupe 1048"/>
            <p:cNvGrpSpPr/>
            <p:nvPr/>
          </p:nvGrpSpPr>
          <p:grpSpPr>
            <a:xfrm>
              <a:off x="5926015" y="6042589"/>
              <a:ext cx="261610" cy="369332"/>
              <a:chOff x="3927921" y="3609975"/>
              <a:chExt cx="261610" cy="369332"/>
            </a:xfrm>
          </p:grpSpPr>
          <p:sp>
            <p:nvSpPr>
              <p:cNvPr id="693" name="Ellipse 6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4" name="ZoneTexte 6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0" name="Groupe 1051"/>
            <p:cNvGrpSpPr/>
            <p:nvPr/>
          </p:nvGrpSpPr>
          <p:grpSpPr>
            <a:xfrm>
              <a:off x="6554665" y="6033064"/>
              <a:ext cx="261610" cy="369332"/>
              <a:chOff x="3927921" y="3609975"/>
              <a:chExt cx="261610" cy="369332"/>
            </a:xfrm>
          </p:grpSpPr>
          <p:sp>
            <p:nvSpPr>
              <p:cNvPr id="691" name="Ellipse 6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2" name="ZoneTexte 69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1" name="Groupe 1054"/>
            <p:cNvGrpSpPr/>
            <p:nvPr/>
          </p:nvGrpSpPr>
          <p:grpSpPr>
            <a:xfrm>
              <a:off x="3107429" y="5096995"/>
              <a:ext cx="319318" cy="369332"/>
              <a:chOff x="3381375" y="3505200"/>
              <a:chExt cx="319318" cy="369332"/>
            </a:xfrm>
          </p:grpSpPr>
          <p:sp>
            <p:nvSpPr>
              <p:cNvPr id="689" name="Ellipse 68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0" name="ZoneTexte 68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2" name="Groupe 1057"/>
            <p:cNvGrpSpPr/>
            <p:nvPr/>
          </p:nvGrpSpPr>
          <p:grpSpPr>
            <a:xfrm>
              <a:off x="2935165" y="6118789"/>
              <a:ext cx="261610" cy="369332"/>
              <a:chOff x="3927921" y="3609975"/>
              <a:chExt cx="261610" cy="369332"/>
            </a:xfrm>
          </p:grpSpPr>
          <p:sp>
            <p:nvSpPr>
              <p:cNvPr id="687" name="Ellipse 68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8" name="ZoneTexte 68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3" name="Groupe 1060"/>
            <p:cNvGrpSpPr/>
            <p:nvPr/>
          </p:nvGrpSpPr>
          <p:grpSpPr>
            <a:xfrm>
              <a:off x="3659879" y="6030445"/>
              <a:ext cx="319318" cy="369332"/>
              <a:chOff x="3381375" y="3505200"/>
              <a:chExt cx="319318" cy="369332"/>
            </a:xfrm>
          </p:grpSpPr>
          <p:sp>
            <p:nvSpPr>
              <p:cNvPr id="685" name="Ellipse 68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6" name="ZoneTexte 68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4" name="Groupe 1063"/>
            <p:cNvGrpSpPr/>
            <p:nvPr/>
          </p:nvGrpSpPr>
          <p:grpSpPr>
            <a:xfrm>
              <a:off x="3049465" y="6099739"/>
              <a:ext cx="261610" cy="369332"/>
              <a:chOff x="3927921" y="3609975"/>
              <a:chExt cx="261610" cy="369332"/>
            </a:xfrm>
          </p:grpSpPr>
          <p:sp>
            <p:nvSpPr>
              <p:cNvPr id="683" name="Ellipse 68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4" name="ZoneTexte 68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5" name="Groupe 1066"/>
            <p:cNvGrpSpPr/>
            <p:nvPr/>
          </p:nvGrpSpPr>
          <p:grpSpPr>
            <a:xfrm>
              <a:off x="3508454" y="5925114"/>
              <a:ext cx="261610" cy="369332"/>
              <a:chOff x="3927921" y="3609975"/>
              <a:chExt cx="261610" cy="369332"/>
            </a:xfrm>
          </p:grpSpPr>
          <p:sp>
            <p:nvSpPr>
              <p:cNvPr id="681" name="Ellipse 68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2" name="ZoneTexte 68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6" name="Groupe 1069"/>
            <p:cNvGrpSpPr/>
            <p:nvPr/>
          </p:nvGrpSpPr>
          <p:grpSpPr>
            <a:xfrm>
              <a:off x="4821115" y="6033064"/>
              <a:ext cx="261610" cy="369332"/>
              <a:chOff x="3927921" y="3609975"/>
              <a:chExt cx="261610" cy="369332"/>
            </a:xfrm>
          </p:grpSpPr>
          <p:sp>
            <p:nvSpPr>
              <p:cNvPr id="679" name="Ellipse 67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0" name="ZoneTexte 67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7" name="Groupe 1072"/>
            <p:cNvGrpSpPr/>
            <p:nvPr/>
          </p:nvGrpSpPr>
          <p:grpSpPr>
            <a:xfrm>
              <a:off x="3231202" y="6116162"/>
              <a:ext cx="319318" cy="369332"/>
              <a:chOff x="3381375" y="3505200"/>
              <a:chExt cx="319318" cy="369332"/>
            </a:xfrm>
          </p:grpSpPr>
          <p:sp>
            <p:nvSpPr>
              <p:cNvPr id="677" name="Ellipse 67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8" name="ZoneTexte 67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8" name="Groupe 1075"/>
            <p:cNvGrpSpPr/>
            <p:nvPr/>
          </p:nvGrpSpPr>
          <p:grpSpPr>
            <a:xfrm>
              <a:off x="3468513" y="5604431"/>
              <a:ext cx="261610" cy="369332"/>
              <a:chOff x="3927921" y="3609975"/>
              <a:chExt cx="261610" cy="369332"/>
            </a:xfrm>
          </p:grpSpPr>
          <p:sp>
            <p:nvSpPr>
              <p:cNvPr id="675" name="Ellipse 67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6" name="ZoneTexte 67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9" name="Groupe 1078"/>
            <p:cNvGrpSpPr/>
            <p:nvPr/>
          </p:nvGrpSpPr>
          <p:grpSpPr>
            <a:xfrm>
              <a:off x="3013102" y="5972731"/>
              <a:ext cx="261610" cy="369332"/>
              <a:chOff x="3927921" y="3609975"/>
              <a:chExt cx="261610" cy="369332"/>
            </a:xfrm>
          </p:grpSpPr>
          <p:sp>
            <p:nvSpPr>
              <p:cNvPr id="673" name="Ellipse 67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4" name="ZoneTexte 67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0" name="Groupe 1081"/>
            <p:cNvGrpSpPr/>
            <p:nvPr/>
          </p:nvGrpSpPr>
          <p:grpSpPr>
            <a:xfrm>
              <a:off x="4630007" y="6112987"/>
              <a:ext cx="319318" cy="369332"/>
              <a:chOff x="3381375" y="3505200"/>
              <a:chExt cx="319318" cy="369332"/>
            </a:xfrm>
          </p:grpSpPr>
          <p:sp>
            <p:nvSpPr>
              <p:cNvPr id="671" name="Ellipse 67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2" name="ZoneTexte 67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1" name="Groupe 1084"/>
            <p:cNvGrpSpPr/>
            <p:nvPr/>
          </p:nvGrpSpPr>
          <p:grpSpPr>
            <a:xfrm>
              <a:off x="3592338" y="6033056"/>
              <a:ext cx="261610" cy="369332"/>
              <a:chOff x="3927921" y="3609975"/>
              <a:chExt cx="261610" cy="369332"/>
            </a:xfrm>
          </p:grpSpPr>
          <p:sp>
            <p:nvSpPr>
              <p:cNvPr id="669" name="Ellipse 66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0" name="ZoneTexte 66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2" name="Groupe 1087"/>
            <p:cNvGrpSpPr/>
            <p:nvPr/>
          </p:nvGrpSpPr>
          <p:grpSpPr>
            <a:xfrm>
              <a:off x="4013806" y="5985431"/>
              <a:ext cx="319318" cy="369332"/>
              <a:chOff x="3381375" y="3505200"/>
              <a:chExt cx="319318" cy="369332"/>
            </a:xfrm>
          </p:grpSpPr>
          <p:sp>
            <p:nvSpPr>
              <p:cNvPr id="667" name="Ellipse 66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8" name="ZoneTexte 66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3" name="Groupe 1090"/>
            <p:cNvGrpSpPr/>
            <p:nvPr/>
          </p:nvGrpSpPr>
          <p:grpSpPr>
            <a:xfrm>
              <a:off x="4531119" y="5549424"/>
              <a:ext cx="319318" cy="369332"/>
              <a:chOff x="3381375" y="3505200"/>
              <a:chExt cx="319318" cy="369332"/>
            </a:xfrm>
          </p:grpSpPr>
          <p:sp>
            <p:nvSpPr>
              <p:cNvPr id="665" name="Ellipse 66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6" name="ZoneTexte 66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4" name="Groupe 1093"/>
            <p:cNvGrpSpPr/>
            <p:nvPr/>
          </p:nvGrpSpPr>
          <p:grpSpPr>
            <a:xfrm>
              <a:off x="4333124" y="5928321"/>
              <a:ext cx="261610" cy="369332"/>
              <a:chOff x="3927921" y="3609975"/>
              <a:chExt cx="261610" cy="369332"/>
            </a:xfrm>
          </p:grpSpPr>
          <p:sp>
            <p:nvSpPr>
              <p:cNvPr id="663" name="Ellipse 66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4" name="ZoneTexte 66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5" name="Groupe 1096"/>
            <p:cNvGrpSpPr/>
            <p:nvPr/>
          </p:nvGrpSpPr>
          <p:grpSpPr>
            <a:xfrm>
              <a:off x="6413608" y="4922362"/>
              <a:ext cx="261610" cy="369332"/>
              <a:chOff x="3927921" y="3609975"/>
              <a:chExt cx="261610" cy="369332"/>
            </a:xfrm>
          </p:grpSpPr>
          <p:sp>
            <p:nvSpPr>
              <p:cNvPr id="661" name="Ellipse 66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2" name="ZoneTexte 66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6" name="Groupe 1099"/>
            <p:cNvGrpSpPr/>
            <p:nvPr/>
          </p:nvGrpSpPr>
          <p:grpSpPr>
            <a:xfrm>
              <a:off x="5896038" y="5036813"/>
              <a:ext cx="261610" cy="369332"/>
              <a:chOff x="3927921" y="3609975"/>
              <a:chExt cx="261610" cy="369332"/>
            </a:xfrm>
          </p:grpSpPr>
          <p:sp>
            <p:nvSpPr>
              <p:cNvPr id="659" name="Ellipse 65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0" name="ZoneTexte 65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7" name="Groupe 1102"/>
            <p:cNvGrpSpPr/>
            <p:nvPr/>
          </p:nvGrpSpPr>
          <p:grpSpPr>
            <a:xfrm>
              <a:off x="5363432" y="5922487"/>
              <a:ext cx="319318" cy="369332"/>
              <a:chOff x="3381375" y="3505200"/>
              <a:chExt cx="319318" cy="369332"/>
            </a:xfrm>
          </p:grpSpPr>
          <p:sp>
            <p:nvSpPr>
              <p:cNvPr id="657" name="Ellipse 65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8" name="ZoneTexte 65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8" name="Groupe 1105"/>
            <p:cNvGrpSpPr/>
            <p:nvPr/>
          </p:nvGrpSpPr>
          <p:grpSpPr>
            <a:xfrm>
              <a:off x="5226310" y="6080761"/>
              <a:ext cx="261610" cy="369332"/>
              <a:chOff x="3927921" y="3609975"/>
              <a:chExt cx="261610" cy="369332"/>
            </a:xfrm>
          </p:grpSpPr>
          <p:sp>
            <p:nvSpPr>
              <p:cNvPr id="655" name="Ellipse 65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6" name="ZoneTexte 65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9" name="Groupe 1108"/>
            <p:cNvGrpSpPr/>
            <p:nvPr/>
          </p:nvGrpSpPr>
          <p:grpSpPr>
            <a:xfrm>
              <a:off x="5773007" y="6074887"/>
              <a:ext cx="319318" cy="369332"/>
              <a:chOff x="3381375" y="3505200"/>
              <a:chExt cx="319318" cy="369332"/>
            </a:xfrm>
          </p:grpSpPr>
          <p:sp>
            <p:nvSpPr>
              <p:cNvPr id="653" name="Ellipse 65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4" name="ZoneTexte 65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0" name="Groupe 1111"/>
            <p:cNvGrpSpPr/>
            <p:nvPr/>
          </p:nvGrpSpPr>
          <p:grpSpPr>
            <a:xfrm>
              <a:off x="3878088" y="6185456"/>
              <a:ext cx="261610" cy="369332"/>
              <a:chOff x="3927921" y="3609975"/>
              <a:chExt cx="261610" cy="369332"/>
            </a:xfrm>
          </p:grpSpPr>
          <p:sp>
            <p:nvSpPr>
              <p:cNvPr id="651" name="Ellipse 65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2" name="ZoneTexte 65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1" name="Groupe 1114"/>
            <p:cNvGrpSpPr/>
            <p:nvPr/>
          </p:nvGrpSpPr>
          <p:grpSpPr>
            <a:xfrm>
              <a:off x="4325763" y="6204506"/>
              <a:ext cx="261610" cy="369332"/>
              <a:chOff x="3927921" y="3609975"/>
              <a:chExt cx="261610" cy="369332"/>
            </a:xfrm>
          </p:grpSpPr>
          <p:sp>
            <p:nvSpPr>
              <p:cNvPr id="649" name="Ellipse 64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0" name="ZoneTexte 64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2" name="Groupe 1117"/>
            <p:cNvGrpSpPr/>
            <p:nvPr/>
          </p:nvGrpSpPr>
          <p:grpSpPr>
            <a:xfrm>
              <a:off x="4954413" y="6128306"/>
              <a:ext cx="261610" cy="369332"/>
              <a:chOff x="3927921" y="3609975"/>
              <a:chExt cx="261610" cy="369332"/>
            </a:xfrm>
          </p:grpSpPr>
          <p:sp>
            <p:nvSpPr>
              <p:cNvPr id="647" name="Ellipse 64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8" name="ZoneTexte 64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3" name="Groupe 1120"/>
            <p:cNvGrpSpPr/>
            <p:nvPr/>
          </p:nvGrpSpPr>
          <p:grpSpPr>
            <a:xfrm>
              <a:off x="5583063" y="6118781"/>
              <a:ext cx="261610" cy="369332"/>
              <a:chOff x="3927921" y="3609975"/>
              <a:chExt cx="261610" cy="369332"/>
            </a:xfrm>
          </p:grpSpPr>
          <p:sp>
            <p:nvSpPr>
              <p:cNvPr id="645" name="Ellipse 64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6" name="ZoneTexte 64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4" name="Groupe 1123"/>
            <p:cNvGrpSpPr/>
            <p:nvPr/>
          </p:nvGrpSpPr>
          <p:grpSpPr>
            <a:xfrm>
              <a:off x="6211713" y="6109256"/>
              <a:ext cx="261610" cy="369332"/>
              <a:chOff x="3927921" y="3609975"/>
              <a:chExt cx="261610" cy="369332"/>
            </a:xfrm>
          </p:grpSpPr>
          <p:sp>
            <p:nvSpPr>
              <p:cNvPr id="643" name="Ellipse 64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4" name="ZoneTexte 64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5" name="Groupe 1126"/>
            <p:cNvGrpSpPr/>
            <p:nvPr/>
          </p:nvGrpSpPr>
          <p:grpSpPr>
            <a:xfrm>
              <a:off x="2764477" y="5620862"/>
              <a:ext cx="319318" cy="369332"/>
              <a:chOff x="3381375" y="3505200"/>
              <a:chExt cx="319318" cy="369332"/>
            </a:xfrm>
          </p:grpSpPr>
          <p:sp>
            <p:nvSpPr>
              <p:cNvPr id="641" name="Ellipse 64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2" name="ZoneTexte 64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6" name="Groupe 1129"/>
            <p:cNvGrpSpPr/>
            <p:nvPr/>
          </p:nvGrpSpPr>
          <p:grpSpPr>
            <a:xfrm>
              <a:off x="2592213" y="6194981"/>
              <a:ext cx="261610" cy="369332"/>
              <a:chOff x="3927921" y="3609975"/>
              <a:chExt cx="261610" cy="369332"/>
            </a:xfrm>
          </p:grpSpPr>
          <p:sp>
            <p:nvSpPr>
              <p:cNvPr id="639" name="Ellipse 63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0" name="ZoneTexte 63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7" name="Groupe 1132"/>
            <p:cNvGrpSpPr/>
            <p:nvPr/>
          </p:nvGrpSpPr>
          <p:grpSpPr>
            <a:xfrm>
              <a:off x="3316927" y="6106637"/>
              <a:ext cx="319318" cy="369332"/>
              <a:chOff x="3381375" y="3505200"/>
              <a:chExt cx="319318" cy="369332"/>
            </a:xfrm>
          </p:grpSpPr>
          <p:sp>
            <p:nvSpPr>
              <p:cNvPr id="637" name="Ellipse 63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8" name="ZoneTexte 63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8" name="Groupe 1135"/>
            <p:cNvGrpSpPr/>
            <p:nvPr/>
          </p:nvGrpSpPr>
          <p:grpSpPr>
            <a:xfrm>
              <a:off x="2706513" y="6175931"/>
              <a:ext cx="261610" cy="369332"/>
              <a:chOff x="3927921" y="3609975"/>
              <a:chExt cx="261610" cy="369332"/>
            </a:xfrm>
          </p:grpSpPr>
          <p:sp>
            <p:nvSpPr>
              <p:cNvPr id="635" name="Ellipse 63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6" name="ZoneTexte 63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9" name="Groupe 1138"/>
            <p:cNvGrpSpPr/>
            <p:nvPr/>
          </p:nvGrpSpPr>
          <p:grpSpPr>
            <a:xfrm>
              <a:off x="3165502" y="6001306"/>
              <a:ext cx="261610" cy="369332"/>
              <a:chOff x="3927921" y="3609975"/>
              <a:chExt cx="261610" cy="369332"/>
            </a:xfrm>
          </p:grpSpPr>
          <p:sp>
            <p:nvSpPr>
              <p:cNvPr id="633" name="Ellipse 63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4" name="ZoneTexte 63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30" name="Groupe 1141"/>
            <p:cNvGrpSpPr/>
            <p:nvPr/>
          </p:nvGrpSpPr>
          <p:grpSpPr>
            <a:xfrm>
              <a:off x="4478163" y="6109256"/>
              <a:ext cx="261610" cy="369332"/>
              <a:chOff x="3927921" y="3609975"/>
              <a:chExt cx="261610" cy="369332"/>
            </a:xfrm>
          </p:grpSpPr>
          <p:sp>
            <p:nvSpPr>
              <p:cNvPr id="631" name="Ellipse 63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2" name="ZoneTexte 63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sp>
        <p:nvSpPr>
          <p:cNvPr id="825" name="Rectangle 824"/>
          <p:cNvSpPr/>
          <p:nvPr/>
        </p:nvSpPr>
        <p:spPr>
          <a:xfrm rot="16200000">
            <a:off x="6495374" y="4022826"/>
            <a:ext cx="4343259" cy="601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000" dirty="0" smtClean="0">
                <a:latin typeface="Century Gothic"/>
                <a:cs typeface="Century Gothic"/>
              </a:rPr>
              <a:t>Solide (silice)</a:t>
            </a:r>
            <a:endParaRPr lang="fr-FR" sz="2000" dirty="0">
              <a:latin typeface="Century Gothic"/>
              <a:cs typeface="Century Gothic"/>
            </a:endParaRPr>
          </a:p>
        </p:txBody>
      </p:sp>
      <p:cxnSp>
        <p:nvCxnSpPr>
          <p:cNvPr id="826" name="Connecteur droit avec flèche 825"/>
          <p:cNvCxnSpPr/>
          <p:nvPr/>
        </p:nvCxnSpPr>
        <p:spPr>
          <a:xfrm rot="16200000" flipH="1" flipV="1">
            <a:off x="6954071" y="157314"/>
            <a:ext cx="7016" cy="3982412"/>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827" name="ZoneTexte 826"/>
          <p:cNvSpPr txBox="1"/>
          <p:nvPr/>
        </p:nvSpPr>
        <p:spPr>
          <a:xfrm>
            <a:off x="4933520" y="1878065"/>
            <a:ext cx="1566454" cy="307777"/>
          </a:xfrm>
          <a:prstGeom prst="rect">
            <a:avLst/>
          </a:prstGeom>
          <a:noFill/>
        </p:spPr>
        <p:txBody>
          <a:bodyPr wrap="none" rtlCol="0">
            <a:spAutoFit/>
          </a:bodyPr>
          <a:lstStyle/>
          <a:p>
            <a:r>
              <a:rPr lang="fr-FR" sz="1400" dirty="0" smtClean="0"/>
              <a:t>Longueur plasma</a:t>
            </a:r>
            <a:endParaRPr lang="fr-FR" sz="1400" dirty="0"/>
          </a:p>
        </p:txBody>
      </p:sp>
      <p:sp>
        <p:nvSpPr>
          <p:cNvPr id="828" name="ZoneTexte 827"/>
          <p:cNvSpPr txBox="1"/>
          <p:nvPr/>
        </p:nvSpPr>
        <p:spPr>
          <a:xfrm>
            <a:off x="4822226" y="2319279"/>
            <a:ext cx="607859" cy="369332"/>
          </a:xfrm>
          <a:prstGeom prst="rect">
            <a:avLst/>
          </a:prstGeom>
          <a:noFill/>
        </p:spPr>
        <p:txBody>
          <a:bodyPr wrap="none" rtlCol="0">
            <a:spAutoFit/>
          </a:bodyPr>
          <a:lstStyle/>
          <a:p>
            <a:r>
              <a:rPr lang="fr-FR" dirty="0" smtClean="0"/>
              <a:t>vide</a:t>
            </a:r>
            <a:endParaRPr lang="fr-FR" dirty="0"/>
          </a:p>
        </p:txBody>
      </p:sp>
      <p:sp>
        <p:nvSpPr>
          <p:cNvPr id="836" name="Rectangle 835"/>
          <p:cNvSpPr/>
          <p:nvPr/>
        </p:nvSpPr>
        <p:spPr>
          <a:xfrm>
            <a:off x="5570408" y="1141065"/>
            <a:ext cx="2718697" cy="36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solidFill>
                  <a:srgbClr val="002060"/>
                </a:solidFill>
              </a:rPr>
              <a:t>Physique de l’interaction ?</a:t>
            </a:r>
            <a:endParaRPr lang="fr-FR" dirty="0">
              <a:solidFill>
                <a:srgbClr val="002060"/>
              </a:solidFill>
            </a:endParaRPr>
          </a:p>
        </p:txBody>
      </p:sp>
      <p:graphicFrame>
        <p:nvGraphicFramePr>
          <p:cNvPr id="175106" name="Object 7"/>
          <p:cNvGraphicFramePr>
            <a:graphicFrameLocks noChangeAspect="1"/>
          </p:cNvGraphicFramePr>
          <p:nvPr/>
        </p:nvGraphicFramePr>
        <p:xfrm>
          <a:off x="6658024" y="1779306"/>
          <a:ext cx="306388" cy="387491"/>
        </p:xfrm>
        <a:graphic>
          <a:graphicData uri="http://schemas.openxmlformats.org/presentationml/2006/ole">
            <p:oleObj spid="_x0000_s175106" name="Équation" r:id="rId5" imgW="139680" imgH="177480" progId="Equation.3">
              <p:embed/>
            </p:oleObj>
          </a:graphicData>
        </a:graphic>
      </p:graphicFrame>
      <p:cxnSp>
        <p:nvCxnSpPr>
          <p:cNvPr id="840" name="Connecteur droit 839"/>
          <p:cNvCxnSpPr>
            <a:stCxn id="836" idx="2"/>
          </p:cNvCxnSpPr>
          <p:nvPr/>
        </p:nvCxnSpPr>
        <p:spPr>
          <a:xfrm flipH="1">
            <a:off x="6916931" y="1509565"/>
            <a:ext cx="12826" cy="497441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grpSp>
        <p:nvGrpSpPr>
          <p:cNvPr id="842" name="Groupe 27"/>
          <p:cNvGrpSpPr>
            <a:grpSpLocks noChangeAspect="1"/>
          </p:cNvGrpSpPr>
          <p:nvPr/>
        </p:nvGrpSpPr>
        <p:grpSpPr bwMode="auto">
          <a:xfrm rot="17923768">
            <a:off x="3812017" y="2063037"/>
            <a:ext cx="1071562" cy="1922462"/>
            <a:chOff x="2564556" y="3493258"/>
            <a:chExt cx="714380" cy="1285884"/>
          </a:xfrm>
        </p:grpSpPr>
        <p:sp>
          <p:nvSpPr>
            <p:cNvPr id="843" name="Ellipse 842"/>
            <p:cNvSpPr>
              <a:spLocks noChangeAspect="1"/>
            </p:cNvSpPr>
            <p:nvPr/>
          </p:nvSpPr>
          <p:spPr>
            <a:xfrm>
              <a:off x="2564556" y="4064526"/>
              <a:ext cx="714380" cy="143348"/>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4" name="Ellipse 843"/>
            <p:cNvSpPr>
              <a:spLocks noChangeAspect="1"/>
            </p:cNvSpPr>
            <p:nvPr/>
          </p:nvSpPr>
          <p:spPr>
            <a:xfrm>
              <a:off x="2633953" y="3776615"/>
              <a:ext cx="571504"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5" name="Ellipse 844"/>
            <p:cNvSpPr>
              <a:spLocks noChangeAspect="1"/>
            </p:cNvSpPr>
            <p:nvPr/>
          </p:nvSpPr>
          <p:spPr>
            <a:xfrm>
              <a:off x="2707032" y="3492237"/>
              <a:ext cx="429687"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6" name="Ellipse 845"/>
            <p:cNvSpPr>
              <a:spLocks noChangeAspect="1"/>
            </p:cNvSpPr>
            <p:nvPr/>
          </p:nvSpPr>
          <p:spPr>
            <a:xfrm>
              <a:off x="2707087" y="4629803"/>
              <a:ext cx="428628" cy="143348"/>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7" name="Ellipse 846"/>
            <p:cNvSpPr>
              <a:spLocks noChangeAspect="1"/>
            </p:cNvSpPr>
            <p:nvPr/>
          </p:nvSpPr>
          <p:spPr>
            <a:xfrm>
              <a:off x="2632384" y="4348579"/>
              <a:ext cx="571504"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829" name="ZoneTexte 828"/>
          <p:cNvSpPr txBox="1"/>
          <p:nvPr/>
        </p:nvSpPr>
        <p:spPr>
          <a:xfrm>
            <a:off x="2027238" y="4637300"/>
            <a:ext cx="364202" cy="369332"/>
          </a:xfrm>
          <a:prstGeom prst="rect">
            <a:avLst/>
          </a:prstGeom>
          <a:noFill/>
        </p:spPr>
        <p:txBody>
          <a:bodyPr wrap="none" rtlCol="0">
            <a:spAutoFit/>
          </a:bodyPr>
          <a:lstStyle/>
          <a:p>
            <a:r>
              <a:rPr lang="fr-FR" dirty="0" err="1" smtClean="0">
                <a:solidFill>
                  <a:srgbClr val="002060"/>
                </a:solidFill>
              </a:rPr>
              <a:t>fs</a:t>
            </a:r>
            <a:endParaRPr lang="fr-FR" dirty="0">
              <a:solidFill>
                <a:srgbClr val="002060"/>
              </a:solidFill>
            </a:endParaRPr>
          </a:p>
        </p:txBody>
      </p:sp>
      <p:graphicFrame>
        <p:nvGraphicFramePr>
          <p:cNvPr id="831" name="Object 7"/>
          <p:cNvGraphicFramePr>
            <a:graphicFrameLocks noChangeAspect="1"/>
          </p:cNvGraphicFramePr>
          <p:nvPr/>
        </p:nvGraphicFramePr>
        <p:xfrm>
          <a:off x="1081088" y="3842481"/>
          <a:ext cx="1119951" cy="307243"/>
        </p:xfrm>
        <a:graphic>
          <a:graphicData uri="http://schemas.openxmlformats.org/presentationml/2006/ole">
            <p:oleObj spid="_x0000_s175107" name="Équation" r:id="rId6" imgW="736560" imgH="203040" progId="Equation.3">
              <p:embed/>
            </p:oleObj>
          </a:graphicData>
        </a:graphic>
      </p:graphicFrame>
      <p:sp>
        <p:nvSpPr>
          <p:cNvPr id="834"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835"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83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6</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2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36"/>
                                        </p:tgtEl>
                                        <p:attrNameLst>
                                          <p:attrName>style.visibility</p:attrName>
                                        </p:attrNameLst>
                                      </p:cBhvr>
                                      <p:to>
                                        <p:strVal val="visible"/>
                                      </p:to>
                                    </p:set>
                                    <p:animEffect transition="in" filter="wipe(left)">
                                      <p:cBhvr>
                                        <p:cTn id="25" dur="500"/>
                                        <p:tgtEl>
                                          <p:spTgt spid="836"/>
                                        </p:tgtEl>
                                      </p:cBhvr>
                                    </p:animEffect>
                                  </p:childTnLst>
                                </p:cTn>
                              </p:par>
                              <p:par>
                                <p:cTn id="26" presetID="1" presetClass="entr" presetSubtype="0" fill="hold" nodeType="withEffect">
                                  <p:stCondLst>
                                    <p:cond delay="0"/>
                                  </p:stCondLst>
                                  <p:childTnLst>
                                    <p:set>
                                      <p:cBhvr>
                                        <p:cTn id="27" dur="1" fill="hold">
                                          <p:stCondLst>
                                            <p:cond delay="0"/>
                                          </p:stCondLst>
                                        </p:cTn>
                                        <p:tgtEl>
                                          <p:spTgt spid="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25" grpId="0" animBg="1"/>
      <p:bldP spid="8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6" name="Image 555" descr="prepulse.png"/>
          <p:cNvPicPr>
            <a:picLocks noChangeAspect="1"/>
          </p:cNvPicPr>
          <p:nvPr/>
        </p:nvPicPr>
        <p:blipFill>
          <a:blip r:embed="rId4"/>
          <a:srcRect/>
          <a:stretch>
            <a:fillRect/>
          </a:stretch>
        </p:blipFill>
        <p:spPr bwMode="auto">
          <a:xfrm>
            <a:off x="3111513" y="2109687"/>
            <a:ext cx="84137" cy="1506538"/>
          </a:xfrm>
          <a:prstGeom prst="rect">
            <a:avLst/>
          </a:prstGeom>
          <a:noFill/>
          <a:ln w="9525">
            <a:noFill/>
            <a:miter lim="800000"/>
            <a:headEnd/>
            <a:tailEnd/>
          </a:ln>
        </p:spPr>
      </p:pic>
      <p:pic>
        <p:nvPicPr>
          <p:cNvPr id="26" name="Image 25" descr="prepulse.png"/>
          <p:cNvPicPr>
            <a:picLocks noChangeAspect="1"/>
          </p:cNvPicPr>
          <p:nvPr/>
        </p:nvPicPr>
        <p:blipFill>
          <a:blip r:embed="rId4"/>
          <a:srcRect/>
          <a:stretch>
            <a:fillRect/>
          </a:stretch>
        </p:blipFill>
        <p:spPr bwMode="auto">
          <a:xfrm>
            <a:off x="2685988" y="2106964"/>
            <a:ext cx="84137" cy="1506538"/>
          </a:xfrm>
          <a:prstGeom prst="rect">
            <a:avLst/>
          </a:prstGeom>
          <a:noFill/>
          <a:ln w="9525">
            <a:noFill/>
            <a:miter lim="800000"/>
            <a:headEnd/>
            <a:tailEnd/>
          </a:ln>
        </p:spPr>
      </p:pic>
      <p:sp>
        <p:nvSpPr>
          <p:cNvPr id="70659" name="Espace réservé de la date 21"/>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pic>
        <p:nvPicPr>
          <p:cNvPr id="70661" name="Image 19" descr="contrasteControlle.png"/>
          <p:cNvPicPr>
            <a:picLocks noChangeAspect="1"/>
          </p:cNvPicPr>
          <p:nvPr/>
        </p:nvPicPr>
        <p:blipFill>
          <a:blip r:embed="rId5"/>
          <a:srcRect/>
          <a:stretch>
            <a:fillRect/>
          </a:stretch>
        </p:blipFill>
        <p:spPr bwMode="auto">
          <a:xfrm>
            <a:off x="161925" y="1190977"/>
            <a:ext cx="4100513" cy="2554287"/>
          </a:xfrm>
          <a:prstGeom prst="rect">
            <a:avLst/>
          </a:prstGeom>
          <a:noFill/>
          <a:ln w="9525">
            <a:noFill/>
            <a:miter lim="800000"/>
            <a:headEnd/>
            <a:tailEnd/>
          </a:ln>
        </p:spPr>
      </p:pic>
      <p:cxnSp>
        <p:nvCxnSpPr>
          <p:cNvPr id="29" name="Connecteur droit avec flèche 28"/>
          <p:cNvCxnSpPr/>
          <p:nvPr/>
        </p:nvCxnSpPr>
        <p:spPr>
          <a:xfrm flipV="1">
            <a:off x="2211388" y="3340452"/>
            <a:ext cx="490537" cy="7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ZoneTexte 36"/>
          <p:cNvSpPr txBox="1">
            <a:spLocks noChangeArrowheads="1"/>
          </p:cNvSpPr>
          <p:nvPr/>
        </p:nvSpPr>
        <p:spPr bwMode="auto">
          <a:xfrm>
            <a:off x="2246313" y="3032477"/>
            <a:ext cx="401637" cy="338137"/>
          </a:xfrm>
          <a:prstGeom prst="rect">
            <a:avLst/>
          </a:prstGeom>
          <a:noFill/>
          <a:ln w="9525">
            <a:noFill/>
            <a:miter lim="800000"/>
            <a:headEnd/>
            <a:tailEnd/>
          </a:ln>
        </p:spPr>
        <p:txBody>
          <a:bodyPr wrap="none">
            <a:spAutoFit/>
          </a:bodyPr>
          <a:lstStyle/>
          <a:p>
            <a:pPr marL="342900" indent="-342900"/>
            <a:r>
              <a:rPr lang="fr-FR" sz="1600">
                <a:solidFill>
                  <a:srgbClr val="002060"/>
                </a:solidFill>
              </a:rPr>
              <a:t>ps</a:t>
            </a:r>
          </a:p>
        </p:txBody>
      </p:sp>
      <p:sp>
        <p:nvSpPr>
          <p:cNvPr id="12" name="Espace réservé de la date 21"/>
          <p:cNvSpPr txBox="1">
            <a:spLocks/>
          </p:cNvSpPr>
          <p:nvPr/>
        </p:nvSpPr>
        <p:spPr bwMode="auto">
          <a:xfrm>
            <a:off x="7013575" y="6599238"/>
            <a:ext cx="1190625" cy="250825"/>
          </a:xfrm>
          <a:prstGeom prst="rect">
            <a:avLst/>
          </a:prstGeom>
          <a:noFill/>
          <a:ln>
            <a:miter lim="800000"/>
            <a:headEnd/>
            <a:tailEnd/>
          </a:ln>
        </p:spPr>
        <p:txBody>
          <a:bodyPr vert="horz" wrap="square" lIns="91440" tIns="45720" rIns="91440" bIns="45720" numCol="1" anchor="t" anchorCtr="0" compatLnSpc="1">
            <a:prstTxWarp prst="textNoShape">
              <a:avLst/>
            </a:prstTxWarp>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fr-FR" sz="1200" b="0" i="0" u="none" strike="noStrike" kern="1200" cap="none" spc="0" normalizeH="0" baseline="0" noProof="0" smtClean="0">
                <a:ln>
                  <a:noFill/>
                </a:ln>
                <a:solidFill>
                  <a:schemeClr val="bg2"/>
                </a:solidFill>
                <a:effectLst/>
                <a:uLnTx/>
                <a:uFillTx/>
                <a:latin typeface="Arial" pitchFamily="34" charset="0"/>
                <a:ea typeface="ＭＳ Ｐゴシック" pitchFamily="34" charset="-128"/>
                <a:cs typeface="Arial" pitchFamily="34" charset="0"/>
              </a:rPr>
              <a:t>24/06/2015</a:t>
            </a:r>
          </a:p>
        </p:txBody>
      </p:sp>
      <p:grpSp>
        <p:nvGrpSpPr>
          <p:cNvPr id="13" name="Groupe 1145"/>
          <p:cNvGrpSpPr/>
          <p:nvPr/>
        </p:nvGrpSpPr>
        <p:grpSpPr>
          <a:xfrm rot="16200000">
            <a:off x="6325465" y="3795302"/>
            <a:ext cx="4365129" cy="1064549"/>
            <a:chOff x="2397109" y="3497926"/>
            <a:chExt cx="4365129" cy="1064549"/>
          </a:xfrm>
        </p:grpSpPr>
        <p:sp>
          <p:nvSpPr>
            <p:cNvPr id="14" name="Rectangle 13"/>
            <p:cNvSpPr/>
            <p:nvPr/>
          </p:nvSpPr>
          <p:spPr>
            <a:xfrm>
              <a:off x="2397109" y="3564541"/>
              <a:ext cx="4365129" cy="931287"/>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15" name="Groupe 190"/>
            <p:cNvGrpSpPr/>
            <p:nvPr/>
          </p:nvGrpSpPr>
          <p:grpSpPr>
            <a:xfrm>
              <a:off x="3191486" y="4066727"/>
              <a:ext cx="319318" cy="369332"/>
              <a:chOff x="3381375" y="3505200"/>
              <a:chExt cx="319318" cy="369332"/>
            </a:xfrm>
          </p:grpSpPr>
          <p:sp>
            <p:nvSpPr>
              <p:cNvPr id="239" name="Ellipse 23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0" name="ZoneTexte 23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6" name="Groupe 193"/>
            <p:cNvGrpSpPr/>
            <p:nvPr/>
          </p:nvGrpSpPr>
          <p:grpSpPr>
            <a:xfrm>
              <a:off x="3428797" y="3554996"/>
              <a:ext cx="261610" cy="369332"/>
              <a:chOff x="3927921" y="3609975"/>
              <a:chExt cx="261610" cy="369332"/>
            </a:xfrm>
          </p:grpSpPr>
          <p:sp>
            <p:nvSpPr>
              <p:cNvPr id="237" name="Ellipse 2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8" name="ZoneTexte 2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7" name="Groupe 196"/>
            <p:cNvGrpSpPr/>
            <p:nvPr/>
          </p:nvGrpSpPr>
          <p:grpSpPr>
            <a:xfrm>
              <a:off x="2973386" y="3923296"/>
              <a:ext cx="261610" cy="369332"/>
              <a:chOff x="3927921" y="3609975"/>
              <a:chExt cx="261610" cy="369332"/>
            </a:xfrm>
          </p:grpSpPr>
          <p:sp>
            <p:nvSpPr>
              <p:cNvPr id="235" name="Ellipse 23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6" name="ZoneTexte 23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8" name="Groupe 199"/>
            <p:cNvGrpSpPr/>
            <p:nvPr/>
          </p:nvGrpSpPr>
          <p:grpSpPr>
            <a:xfrm>
              <a:off x="4590291" y="4063552"/>
              <a:ext cx="319318" cy="369332"/>
              <a:chOff x="3381375" y="3505200"/>
              <a:chExt cx="319318" cy="369332"/>
            </a:xfrm>
          </p:grpSpPr>
          <p:sp>
            <p:nvSpPr>
              <p:cNvPr id="233" name="Ellipse 23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4" name="ZoneTexte 23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9" name="Groupe 202"/>
            <p:cNvGrpSpPr/>
            <p:nvPr/>
          </p:nvGrpSpPr>
          <p:grpSpPr>
            <a:xfrm>
              <a:off x="3552622" y="3983621"/>
              <a:ext cx="261610" cy="369332"/>
              <a:chOff x="3927921" y="3609975"/>
              <a:chExt cx="261610" cy="369332"/>
            </a:xfrm>
          </p:grpSpPr>
          <p:sp>
            <p:nvSpPr>
              <p:cNvPr id="231" name="Ellipse 23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2" name="ZoneTexte 23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0" name="Groupe 205"/>
            <p:cNvGrpSpPr/>
            <p:nvPr/>
          </p:nvGrpSpPr>
          <p:grpSpPr>
            <a:xfrm>
              <a:off x="3974090" y="3935996"/>
              <a:ext cx="319318" cy="369332"/>
              <a:chOff x="3381375" y="3505200"/>
              <a:chExt cx="319318" cy="369332"/>
            </a:xfrm>
          </p:grpSpPr>
          <p:sp>
            <p:nvSpPr>
              <p:cNvPr id="229" name="Ellipse 22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0" name="ZoneTexte 22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1" name="Groupe 208"/>
            <p:cNvGrpSpPr/>
            <p:nvPr/>
          </p:nvGrpSpPr>
          <p:grpSpPr>
            <a:xfrm>
              <a:off x="4491403" y="3499989"/>
              <a:ext cx="319318" cy="369332"/>
              <a:chOff x="3381375" y="3505200"/>
              <a:chExt cx="319318" cy="369332"/>
            </a:xfrm>
          </p:grpSpPr>
          <p:sp>
            <p:nvSpPr>
              <p:cNvPr id="227" name="Ellipse 22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8" name="ZoneTexte 22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 name="Groupe 211"/>
            <p:cNvGrpSpPr/>
            <p:nvPr/>
          </p:nvGrpSpPr>
          <p:grpSpPr>
            <a:xfrm>
              <a:off x="4321983" y="3602661"/>
              <a:ext cx="261610" cy="369332"/>
              <a:chOff x="3927921" y="3609975"/>
              <a:chExt cx="261610" cy="369332"/>
            </a:xfrm>
          </p:grpSpPr>
          <p:sp>
            <p:nvSpPr>
              <p:cNvPr id="225" name="Ellipse 2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6" name="ZoneTexte 2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 name="Groupe 214"/>
            <p:cNvGrpSpPr/>
            <p:nvPr/>
          </p:nvGrpSpPr>
          <p:grpSpPr>
            <a:xfrm>
              <a:off x="5062769" y="3497926"/>
              <a:ext cx="261610" cy="369332"/>
              <a:chOff x="3927921" y="3609975"/>
              <a:chExt cx="261610" cy="369332"/>
            </a:xfrm>
          </p:grpSpPr>
          <p:sp>
            <p:nvSpPr>
              <p:cNvPr id="223" name="Ellipse 2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4" name="ZoneTexte 2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 name="Groupe 217"/>
            <p:cNvGrpSpPr/>
            <p:nvPr/>
          </p:nvGrpSpPr>
          <p:grpSpPr>
            <a:xfrm>
              <a:off x="5774980" y="3669416"/>
              <a:ext cx="261610" cy="369332"/>
              <a:chOff x="3927921" y="3609975"/>
              <a:chExt cx="261610" cy="369332"/>
            </a:xfrm>
          </p:grpSpPr>
          <p:sp>
            <p:nvSpPr>
              <p:cNvPr id="221" name="Ellipse 2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2" name="ZoneTexte 2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 name="Groupe 220"/>
            <p:cNvGrpSpPr/>
            <p:nvPr/>
          </p:nvGrpSpPr>
          <p:grpSpPr>
            <a:xfrm>
              <a:off x="5352291" y="3596827"/>
              <a:ext cx="319318" cy="369332"/>
              <a:chOff x="3381375" y="3505200"/>
              <a:chExt cx="319318" cy="369332"/>
            </a:xfrm>
          </p:grpSpPr>
          <p:sp>
            <p:nvSpPr>
              <p:cNvPr id="219" name="Ellipse 21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0" name="ZoneTexte 21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 name="Groupe 223"/>
            <p:cNvGrpSpPr/>
            <p:nvPr/>
          </p:nvGrpSpPr>
          <p:grpSpPr>
            <a:xfrm>
              <a:off x="5186594" y="4031326"/>
              <a:ext cx="261610" cy="369332"/>
              <a:chOff x="3927921" y="3609975"/>
              <a:chExt cx="261610" cy="369332"/>
            </a:xfrm>
          </p:grpSpPr>
          <p:sp>
            <p:nvSpPr>
              <p:cNvPr id="217" name="Ellipse 21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8" name="ZoneTexte 21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4" name="Groupe 226"/>
            <p:cNvGrpSpPr/>
            <p:nvPr/>
          </p:nvGrpSpPr>
          <p:grpSpPr>
            <a:xfrm>
              <a:off x="5733291" y="4025452"/>
              <a:ext cx="319318" cy="369332"/>
              <a:chOff x="3381375" y="3505200"/>
              <a:chExt cx="319318" cy="369332"/>
            </a:xfrm>
          </p:grpSpPr>
          <p:sp>
            <p:nvSpPr>
              <p:cNvPr id="215" name="Ellipse 21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ZoneTexte 21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5" name="Groupe 229"/>
            <p:cNvGrpSpPr/>
            <p:nvPr/>
          </p:nvGrpSpPr>
          <p:grpSpPr>
            <a:xfrm>
              <a:off x="3838372" y="4136021"/>
              <a:ext cx="261610" cy="369332"/>
              <a:chOff x="3927921" y="3609975"/>
              <a:chExt cx="261610" cy="369332"/>
            </a:xfrm>
          </p:grpSpPr>
          <p:sp>
            <p:nvSpPr>
              <p:cNvPr id="213" name="Ellipse 21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4" name="ZoneTexte 21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6" name="Groupe 232"/>
            <p:cNvGrpSpPr/>
            <p:nvPr/>
          </p:nvGrpSpPr>
          <p:grpSpPr>
            <a:xfrm>
              <a:off x="4286047" y="4155071"/>
              <a:ext cx="261610" cy="369332"/>
              <a:chOff x="3927921" y="3609975"/>
              <a:chExt cx="261610" cy="369332"/>
            </a:xfrm>
          </p:grpSpPr>
          <p:sp>
            <p:nvSpPr>
              <p:cNvPr id="211" name="Ellipse 2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2" name="ZoneTexte 2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7" name="Groupe 235"/>
            <p:cNvGrpSpPr/>
            <p:nvPr/>
          </p:nvGrpSpPr>
          <p:grpSpPr>
            <a:xfrm>
              <a:off x="4914697" y="4078871"/>
              <a:ext cx="261610" cy="369332"/>
              <a:chOff x="3927921" y="3609975"/>
              <a:chExt cx="261610" cy="369332"/>
            </a:xfrm>
          </p:grpSpPr>
          <p:sp>
            <p:nvSpPr>
              <p:cNvPr id="209" name="Ellipse 2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0" name="ZoneTexte 2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8" name="Groupe 238"/>
            <p:cNvGrpSpPr/>
            <p:nvPr/>
          </p:nvGrpSpPr>
          <p:grpSpPr>
            <a:xfrm>
              <a:off x="5543347" y="4069346"/>
              <a:ext cx="261610" cy="369332"/>
              <a:chOff x="3927921" y="3609975"/>
              <a:chExt cx="261610" cy="369332"/>
            </a:xfrm>
          </p:grpSpPr>
          <p:sp>
            <p:nvSpPr>
              <p:cNvPr id="207" name="Ellipse 2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8" name="ZoneTexte 2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9" name="Groupe 241"/>
            <p:cNvGrpSpPr/>
            <p:nvPr/>
          </p:nvGrpSpPr>
          <p:grpSpPr>
            <a:xfrm>
              <a:off x="6171997" y="4059821"/>
              <a:ext cx="261610" cy="369332"/>
              <a:chOff x="3927921" y="3609975"/>
              <a:chExt cx="261610" cy="369332"/>
            </a:xfrm>
          </p:grpSpPr>
          <p:sp>
            <p:nvSpPr>
              <p:cNvPr id="205" name="Ellipse 20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6" name="ZoneTexte 20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0" name="Groupe 244"/>
            <p:cNvGrpSpPr/>
            <p:nvPr/>
          </p:nvGrpSpPr>
          <p:grpSpPr>
            <a:xfrm>
              <a:off x="2724761" y="3571427"/>
              <a:ext cx="319318" cy="369332"/>
              <a:chOff x="3381375" y="3505200"/>
              <a:chExt cx="319318" cy="369332"/>
            </a:xfrm>
          </p:grpSpPr>
          <p:sp>
            <p:nvSpPr>
              <p:cNvPr id="203" name="Ellipse 20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4" name="ZoneTexte 20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1" name="Groupe 247"/>
            <p:cNvGrpSpPr/>
            <p:nvPr/>
          </p:nvGrpSpPr>
          <p:grpSpPr>
            <a:xfrm>
              <a:off x="2552497" y="4145546"/>
              <a:ext cx="261610" cy="369332"/>
              <a:chOff x="3927921" y="3609975"/>
              <a:chExt cx="261610" cy="369332"/>
            </a:xfrm>
          </p:grpSpPr>
          <p:sp>
            <p:nvSpPr>
              <p:cNvPr id="201" name="Ellipse 20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2" name="ZoneTexte 20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2" name="Groupe 250"/>
            <p:cNvGrpSpPr/>
            <p:nvPr/>
          </p:nvGrpSpPr>
          <p:grpSpPr>
            <a:xfrm>
              <a:off x="3277211" y="4057202"/>
              <a:ext cx="319318" cy="369332"/>
              <a:chOff x="3381375" y="3505200"/>
              <a:chExt cx="319318" cy="369332"/>
            </a:xfrm>
          </p:grpSpPr>
          <p:sp>
            <p:nvSpPr>
              <p:cNvPr id="199" name="Ellipse 19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0" name="ZoneTexte 19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3" name="Groupe 253"/>
            <p:cNvGrpSpPr/>
            <p:nvPr/>
          </p:nvGrpSpPr>
          <p:grpSpPr>
            <a:xfrm>
              <a:off x="2666797" y="4126496"/>
              <a:ext cx="261610" cy="369332"/>
              <a:chOff x="3927921" y="3609975"/>
              <a:chExt cx="261610" cy="369332"/>
            </a:xfrm>
          </p:grpSpPr>
          <p:sp>
            <p:nvSpPr>
              <p:cNvPr id="197" name="Ellipse 1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8" name="ZoneTexte 1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4" name="Groupe 256"/>
            <p:cNvGrpSpPr/>
            <p:nvPr/>
          </p:nvGrpSpPr>
          <p:grpSpPr>
            <a:xfrm>
              <a:off x="3125786" y="3951871"/>
              <a:ext cx="261610" cy="369332"/>
              <a:chOff x="3927921" y="3609975"/>
              <a:chExt cx="261610" cy="369332"/>
            </a:xfrm>
          </p:grpSpPr>
          <p:sp>
            <p:nvSpPr>
              <p:cNvPr id="195" name="Ellipse 1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6" name="ZoneTexte 1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5" name="Groupe 259"/>
            <p:cNvGrpSpPr/>
            <p:nvPr/>
          </p:nvGrpSpPr>
          <p:grpSpPr>
            <a:xfrm>
              <a:off x="4438447" y="4059821"/>
              <a:ext cx="261610" cy="369332"/>
              <a:chOff x="3927921" y="3609975"/>
              <a:chExt cx="261610" cy="369332"/>
            </a:xfrm>
          </p:grpSpPr>
          <p:sp>
            <p:nvSpPr>
              <p:cNvPr id="193" name="Ellipse 1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4" name="ZoneTexte 1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6" name="Groupe 262"/>
            <p:cNvGrpSpPr/>
            <p:nvPr/>
          </p:nvGrpSpPr>
          <p:grpSpPr>
            <a:xfrm>
              <a:off x="5885691" y="4101652"/>
              <a:ext cx="319318" cy="369332"/>
              <a:chOff x="3381375" y="3505200"/>
              <a:chExt cx="319318" cy="369332"/>
            </a:xfrm>
          </p:grpSpPr>
          <p:sp>
            <p:nvSpPr>
              <p:cNvPr id="191" name="Ellipse 19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2" name="ZoneTexte 19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7" name="Groupe 265"/>
            <p:cNvGrpSpPr/>
            <p:nvPr/>
          </p:nvGrpSpPr>
          <p:grpSpPr>
            <a:xfrm>
              <a:off x="3520117" y="4028607"/>
              <a:ext cx="319318" cy="369332"/>
              <a:chOff x="3381375" y="3505200"/>
              <a:chExt cx="319318" cy="369332"/>
            </a:xfrm>
          </p:grpSpPr>
          <p:sp>
            <p:nvSpPr>
              <p:cNvPr id="189" name="Ellipse 18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0" name="ZoneTexte 18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8" name="Groupe 268"/>
            <p:cNvGrpSpPr/>
            <p:nvPr/>
          </p:nvGrpSpPr>
          <p:grpSpPr>
            <a:xfrm>
              <a:off x="3757428" y="3516876"/>
              <a:ext cx="261610" cy="369332"/>
              <a:chOff x="3927921" y="3609975"/>
              <a:chExt cx="261610" cy="369332"/>
            </a:xfrm>
          </p:grpSpPr>
          <p:sp>
            <p:nvSpPr>
              <p:cNvPr id="187" name="Ellipse 18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8" name="ZoneTexte 18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9" name="Groupe 271"/>
            <p:cNvGrpSpPr/>
            <p:nvPr/>
          </p:nvGrpSpPr>
          <p:grpSpPr>
            <a:xfrm>
              <a:off x="3330592" y="3608951"/>
              <a:ext cx="261610" cy="369332"/>
              <a:chOff x="3927921" y="3609975"/>
              <a:chExt cx="261610" cy="369332"/>
            </a:xfrm>
          </p:grpSpPr>
          <p:sp>
            <p:nvSpPr>
              <p:cNvPr id="185" name="Ellipse 18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6" name="ZoneTexte 18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0" name="Groupe 274"/>
            <p:cNvGrpSpPr/>
            <p:nvPr/>
          </p:nvGrpSpPr>
          <p:grpSpPr>
            <a:xfrm>
              <a:off x="4918922" y="4025432"/>
              <a:ext cx="319318" cy="369332"/>
              <a:chOff x="3381375" y="3505200"/>
              <a:chExt cx="319318" cy="369332"/>
            </a:xfrm>
          </p:grpSpPr>
          <p:sp>
            <p:nvSpPr>
              <p:cNvPr id="183" name="Ellipse 18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4" name="ZoneTexte 18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1" name="Groupe 277"/>
            <p:cNvGrpSpPr/>
            <p:nvPr/>
          </p:nvGrpSpPr>
          <p:grpSpPr>
            <a:xfrm>
              <a:off x="3881253" y="3945501"/>
              <a:ext cx="261610" cy="369332"/>
              <a:chOff x="3927921" y="3609975"/>
              <a:chExt cx="261610" cy="369332"/>
            </a:xfrm>
          </p:grpSpPr>
          <p:sp>
            <p:nvSpPr>
              <p:cNvPr id="181" name="Ellipse 18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2" name="ZoneTexte 18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2" name="Groupe 280"/>
            <p:cNvGrpSpPr/>
            <p:nvPr/>
          </p:nvGrpSpPr>
          <p:grpSpPr>
            <a:xfrm>
              <a:off x="4331296" y="3621651"/>
              <a:ext cx="319318" cy="369332"/>
              <a:chOff x="3381375" y="3505200"/>
              <a:chExt cx="319318" cy="369332"/>
            </a:xfrm>
          </p:grpSpPr>
          <p:sp>
            <p:nvSpPr>
              <p:cNvPr id="179" name="Ellipse 17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0" name="ZoneTexte 17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 name="Groupe 283"/>
            <p:cNvGrpSpPr/>
            <p:nvPr/>
          </p:nvGrpSpPr>
          <p:grpSpPr>
            <a:xfrm>
              <a:off x="4791459" y="3738094"/>
              <a:ext cx="319318" cy="369332"/>
              <a:chOff x="3381375" y="3505200"/>
              <a:chExt cx="319318" cy="369332"/>
            </a:xfrm>
          </p:grpSpPr>
          <p:sp>
            <p:nvSpPr>
              <p:cNvPr id="177" name="Ellipse 17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8" name="ZoneTexte 17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 name="Groupe 286"/>
            <p:cNvGrpSpPr/>
            <p:nvPr/>
          </p:nvGrpSpPr>
          <p:grpSpPr>
            <a:xfrm>
              <a:off x="4650614" y="3564541"/>
              <a:ext cx="261610" cy="369332"/>
              <a:chOff x="3927921" y="3609975"/>
              <a:chExt cx="261610" cy="369332"/>
            </a:xfrm>
          </p:grpSpPr>
          <p:sp>
            <p:nvSpPr>
              <p:cNvPr id="175" name="Ellipse 17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6" name="ZoneTexte 17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 name="Groupe 289"/>
            <p:cNvGrpSpPr/>
            <p:nvPr/>
          </p:nvGrpSpPr>
          <p:grpSpPr>
            <a:xfrm>
              <a:off x="5362825" y="3736031"/>
              <a:ext cx="261610" cy="369332"/>
              <a:chOff x="3927921" y="3609975"/>
              <a:chExt cx="261610" cy="369332"/>
            </a:xfrm>
          </p:grpSpPr>
          <p:sp>
            <p:nvSpPr>
              <p:cNvPr id="173" name="Ellipse 17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4" name="ZoneTexte 17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 name="Groupe 292"/>
            <p:cNvGrpSpPr/>
            <p:nvPr/>
          </p:nvGrpSpPr>
          <p:grpSpPr>
            <a:xfrm>
              <a:off x="6103611" y="3631296"/>
              <a:ext cx="261610" cy="369332"/>
              <a:chOff x="3927921" y="3609975"/>
              <a:chExt cx="261610" cy="369332"/>
            </a:xfrm>
          </p:grpSpPr>
          <p:sp>
            <p:nvSpPr>
              <p:cNvPr id="171" name="Ellipse 17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2" name="ZoneTexte 17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 name="Groupe 295"/>
            <p:cNvGrpSpPr/>
            <p:nvPr/>
          </p:nvGrpSpPr>
          <p:grpSpPr>
            <a:xfrm>
              <a:off x="5680922" y="3558707"/>
              <a:ext cx="319318" cy="369332"/>
              <a:chOff x="3381375" y="3505200"/>
              <a:chExt cx="319318" cy="369332"/>
            </a:xfrm>
          </p:grpSpPr>
          <p:sp>
            <p:nvSpPr>
              <p:cNvPr id="169" name="Ellipse 16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0" name="ZoneTexte 16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 name="Groupe 298"/>
            <p:cNvGrpSpPr/>
            <p:nvPr/>
          </p:nvGrpSpPr>
          <p:grpSpPr>
            <a:xfrm>
              <a:off x="5515225" y="3993206"/>
              <a:ext cx="261610" cy="369332"/>
              <a:chOff x="3927921" y="3609975"/>
              <a:chExt cx="261610" cy="369332"/>
            </a:xfrm>
          </p:grpSpPr>
          <p:sp>
            <p:nvSpPr>
              <p:cNvPr id="167" name="Ellipse 16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8" name="ZoneTexte 16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 name="Groupe 301"/>
            <p:cNvGrpSpPr/>
            <p:nvPr/>
          </p:nvGrpSpPr>
          <p:grpSpPr>
            <a:xfrm>
              <a:off x="6061922" y="3987332"/>
              <a:ext cx="319318" cy="369332"/>
              <a:chOff x="3381375" y="3505200"/>
              <a:chExt cx="319318" cy="369332"/>
            </a:xfrm>
          </p:grpSpPr>
          <p:sp>
            <p:nvSpPr>
              <p:cNvPr id="165" name="Ellipse 16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ZoneTexte 16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 name="Groupe 304"/>
            <p:cNvGrpSpPr/>
            <p:nvPr/>
          </p:nvGrpSpPr>
          <p:grpSpPr>
            <a:xfrm>
              <a:off x="4167003" y="4097901"/>
              <a:ext cx="261610" cy="369332"/>
              <a:chOff x="3927921" y="3609975"/>
              <a:chExt cx="261610" cy="369332"/>
            </a:xfrm>
          </p:grpSpPr>
          <p:sp>
            <p:nvSpPr>
              <p:cNvPr id="163" name="Ellipse 16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ZoneTexte 16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 name="Groupe 307"/>
            <p:cNvGrpSpPr/>
            <p:nvPr/>
          </p:nvGrpSpPr>
          <p:grpSpPr>
            <a:xfrm>
              <a:off x="4614678" y="4116951"/>
              <a:ext cx="261610" cy="369332"/>
              <a:chOff x="3927921" y="3609975"/>
              <a:chExt cx="261610" cy="369332"/>
            </a:xfrm>
          </p:grpSpPr>
          <p:sp>
            <p:nvSpPr>
              <p:cNvPr id="161" name="Ellipse 16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2" name="ZoneTexte 16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 name="Groupe 310"/>
            <p:cNvGrpSpPr/>
            <p:nvPr/>
          </p:nvGrpSpPr>
          <p:grpSpPr>
            <a:xfrm>
              <a:off x="5243328" y="4040751"/>
              <a:ext cx="261610" cy="369332"/>
              <a:chOff x="3927921" y="3609975"/>
              <a:chExt cx="261610" cy="369332"/>
            </a:xfrm>
          </p:grpSpPr>
          <p:sp>
            <p:nvSpPr>
              <p:cNvPr id="159" name="Ellipse 15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0" name="ZoneTexte 15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3" name="Groupe 313"/>
            <p:cNvGrpSpPr/>
            <p:nvPr/>
          </p:nvGrpSpPr>
          <p:grpSpPr>
            <a:xfrm>
              <a:off x="5871978" y="4031226"/>
              <a:ext cx="261610" cy="369332"/>
              <a:chOff x="3927921" y="3609975"/>
              <a:chExt cx="261610" cy="369332"/>
            </a:xfrm>
          </p:grpSpPr>
          <p:sp>
            <p:nvSpPr>
              <p:cNvPr id="157" name="Ellipse 15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8" name="ZoneTexte 15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4" name="Groupe 316"/>
            <p:cNvGrpSpPr/>
            <p:nvPr/>
          </p:nvGrpSpPr>
          <p:grpSpPr>
            <a:xfrm>
              <a:off x="6500628" y="4021701"/>
              <a:ext cx="261610" cy="369332"/>
              <a:chOff x="3927921" y="3609975"/>
              <a:chExt cx="261610" cy="369332"/>
            </a:xfrm>
          </p:grpSpPr>
          <p:sp>
            <p:nvSpPr>
              <p:cNvPr id="155" name="Ellipse 15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6" name="ZoneTexte 15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5" name="Groupe 319"/>
            <p:cNvGrpSpPr/>
            <p:nvPr/>
          </p:nvGrpSpPr>
          <p:grpSpPr>
            <a:xfrm>
              <a:off x="3053392" y="3533307"/>
              <a:ext cx="319318" cy="369332"/>
              <a:chOff x="3381375" y="3505200"/>
              <a:chExt cx="319318" cy="369332"/>
            </a:xfrm>
          </p:grpSpPr>
          <p:sp>
            <p:nvSpPr>
              <p:cNvPr id="153" name="Ellipse 15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4" name="ZoneTexte 15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6" name="Groupe 322"/>
            <p:cNvGrpSpPr/>
            <p:nvPr/>
          </p:nvGrpSpPr>
          <p:grpSpPr>
            <a:xfrm>
              <a:off x="2881128" y="4107426"/>
              <a:ext cx="261610" cy="369332"/>
              <a:chOff x="3927921" y="3609975"/>
              <a:chExt cx="261610" cy="369332"/>
            </a:xfrm>
          </p:grpSpPr>
          <p:sp>
            <p:nvSpPr>
              <p:cNvPr id="151" name="Ellipse 15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2" name="ZoneTexte 15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7" name="Groupe 325"/>
            <p:cNvGrpSpPr/>
            <p:nvPr/>
          </p:nvGrpSpPr>
          <p:grpSpPr>
            <a:xfrm>
              <a:off x="3605842" y="4019082"/>
              <a:ext cx="319318" cy="369332"/>
              <a:chOff x="3381375" y="3505200"/>
              <a:chExt cx="319318" cy="369332"/>
            </a:xfrm>
          </p:grpSpPr>
          <p:sp>
            <p:nvSpPr>
              <p:cNvPr id="149" name="Ellipse 14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0" name="ZoneTexte 14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8" name="Groupe 328"/>
            <p:cNvGrpSpPr/>
            <p:nvPr/>
          </p:nvGrpSpPr>
          <p:grpSpPr>
            <a:xfrm>
              <a:off x="2995428" y="4088376"/>
              <a:ext cx="261610" cy="369332"/>
              <a:chOff x="3927921" y="3609975"/>
              <a:chExt cx="261610" cy="369332"/>
            </a:xfrm>
          </p:grpSpPr>
          <p:sp>
            <p:nvSpPr>
              <p:cNvPr id="147" name="Ellipse 14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8" name="ZoneTexte 14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9" name="Groupe 331"/>
            <p:cNvGrpSpPr/>
            <p:nvPr/>
          </p:nvGrpSpPr>
          <p:grpSpPr>
            <a:xfrm>
              <a:off x="3454417" y="3913751"/>
              <a:ext cx="261610" cy="369332"/>
              <a:chOff x="3927921" y="3609975"/>
              <a:chExt cx="261610" cy="369332"/>
            </a:xfrm>
          </p:grpSpPr>
          <p:sp>
            <p:nvSpPr>
              <p:cNvPr id="145" name="Ellipse 14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6" name="ZoneTexte 14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0" name="Groupe 334"/>
            <p:cNvGrpSpPr/>
            <p:nvPr/>
          </p:nvGrpSpPr>
          <p:grpSpPr>
            <a:xfrm>
              <a:off x="4767078" y="4021701"/>
              <a:ext cx="261610" cy="369332"/>
              <a:chOff x="3927921" y="3609975"/>
              <a:chExt cx="261610" cy="369332"/>
            </a:xfrm>
          </p:grpSpPr>
          <p:sp>
            <p:nvSpPr>
              <p:cNvPr id="143" name="Ellipse 14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4" name="ZoneTexte 14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1" name="Groupe 337"/>
            <p:cNvGrpSpPr/>
            <p:nvPr/>
          </p:nvGrpSpPr>
          <p:grpSpPr>
            <a:xfrm>
              <a:off x="3177165" y="4104799"/>
              <a:ext cx="319318" cy="369332"/>
              <a:chOff x="3381375" y="3505200"/>
              <a:chExt cx="319318" cy="369332"/>
            </a:xfrm>
          </p:grpSpPr>
          <p:sp>
            <p:nvSpPr>
              <p:cNvPr id="141" name="Ellipse 14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2" name="ZoneTexte 14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2" name="Groupe 340"/>
            <p:cNvGrpSpPr/>
            <p:nvPr/>
          </p:nvGrpSpPr>
          <p:grpSpPr>
            <a:xfrm>
              <a:off x="3414476" y="3593068"/>
              <a:ext cx="261610" cy="369332"/>
              <a:chOff x="3927921" y="3609975"/>
              <a:chExt cx="261610" cy="369332"/>
            </a:xfrm>
          </p:grpSpPr>
          <p:sp>
            <p:nvSpPr>
              <p:cNvPr id="139" name="Ellipse 13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0" name="ZoneTexte 13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3" name="Groupe 343"/>
            <p:cNvGrpSpPr/>
            <p:nvPr/>
          </p:nvGrpSpPr>
          <p:grpSpPr>
            <a:xfrm>
              <a:off x="2959065" y="3961368"/>
              <a:ext cx="261610" cy="369332"/>
              <a:chOff x="3927921" y="3609975"/>
              <a:chExt cx="261610" cy="369332"/>
            </a:xfrm>
          </p:grpSpPr>
          <p:sp>
            <p:nvSpPr>
              <p:cNvPr id="137" name="Ellipse 1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8" name="ZoneTexte 1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4" name="Groupe 346"/>
            <p:cNvGrpSpPr/>
            <p:nvPr/>
          </p:nvGrpSpPr>
          <p:grpSpPr>
            <a:xfrm>
              <a:off x="4575970" y="4101624"/>
              <a:ext cx="319318" cy="369332"/>
              <a:chOff x="3381375" y="3505200"/>
              <a:chExt cx="319318" cy="369332"/>
            </a:xfrm>
          </p:grpSpPr>
          <p:sp>
            <p:nvSpPr>
              <p:cNvPr id="135" name="Ellipse 13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6" name="ZoneTexte 13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5" name="Groupe 349"/>
            <p:cNvGrpSpPr/>
            <p:nvPr/>
          </p:nvGrpSpPr>
          <p:grpSpPr>
            <a:xfrm>
              <a:off x="3538301" y="4021693"/>
              <a:ext cx="261610" cy="369332"/>
              <a:chOff x="3927921" y="3609975"/>
              <a:chExt cx="261610" cy="369332"/>
            </a:xfrm>
          </p:grpSpPr>
          <p:sp>
            <p:nvSpPr>
              <p:cNvPr id="133" name="Ellipse 13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4" name="ZoneTexte 13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6" name="Groupe 352"/>
            <p:cNvGrpSpPr/>
            <p:nvPr/>
          </p:nvGrpSpPr>
          <p:grpSpPr>
            <a:xfrm>
              <a:off x="3959769" y="3974068"/>
              <a:ext cx="319318" cy="369332"/>
              <a:chOff x="3381375" y="3505200"/>
              <a:chExt cx="319318" cy="369332"/>
            </a:xfrm>
          </p:grpSpPr>
          <p:sp>
            <p:nvSpPr>
              <p:cNvPr id="131" name="Ellipse 13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ZoneTexte 13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7" name="Groupe 355"/>
            <p:cNvGrpSpPr/>
            <p:nvPr/>
          </p:nvGrpSpPr>
          <p:grpSpPr>
            <a:xfrm>
              <a:off x="4477082" y="3538061"/>
              <a:ext cx="319318" cy="369332"/>
              <a:chOff x="3381375" y="3505200"/>
              <a:chExt cx="319318" cy="369332"/>
            </a:xfrm>
          </p:grpSpPr>
          <p:sp>
            <p:nvSpPr>
              <p:cNvPr id="129" name="Ellipse 12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ZoneTexte 12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8" name="Groupe 358"/>
            <p:cNvGrpSpPr/>
            <p:nvPr/>
          </p:nvGrpSpPr>
          <p:grpSpPr>
            <a:xfrm>
              <a:off x="4279087" y="3916958"/>
              <a:ext cx="261610" cy="369332"/>
              <a:chOff x="3927921" y="3609975"/>
              <a:chExt cx="261610" cy="369332"/>
            </a:xfrm>
          </p:grpSpPr>
          <p:sp>
            <p:nvSpPr>
              <p:cNvPr id="127" name="Ellipse 12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ZoneTexte 12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9" name="Groupe 361"/>
            <p:cNvGrpSpPr/>
            <p:nvPr/>
          </p:nvGrpSpPr>
          <p:grpSpPr>
            <a:xfrm>
              <a:off x="5048448" y="3535998"/>
              <a:ext cx="261610" cy="369332"/>
              <a:chOff x="3927921" y="3609975"/>
              <a:chExt cx="261610" cy="369332"/>
            </a:xfrm>
          </p:grpSpPr>
          <p:sp>
            <p:nvSpPr>
              <p:cNvPr id="125" name="Ellipse 1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6" name="ZoneTexte 1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0" name="Groupe 364"/>
            <p:cNvGrpSpPr/>
            <p:nvPr/>
          </p:nvGrpSpPr>
          <p:grpSpPr>
            <a:xfrm>
              <a:off x="5760659" y="3707488"/>
              <a:ext cx="261610" cy="369332"/>
              <a:chOff x="3927921" y="3609975"/>
              <a:chExt cx="261610" cy="369332"/>
            </a:xfrm>
          </p:grpSpPr>
          <p:sp>
            <p:nvSpPr>
              <p:cNvPr id="123" name="Ellipse 1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4" name="ZoneTexte 1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1" name="Groupe 367"/>
            <p:cNvGrpSpPr/>
            <p:nvPr/>
          </p:nvGrpSpPr>
          <p:grpSpPr>
            <a:xfrm>
              <a:off x="5309395" y="3911124"/>
              <a:ext cx="319318" cy="369332"/>
              <a:chOff x="3381375" y="3505200"/>
              <a:chExt cx="319318" cy="369332"/>
            </a:xfrm>
          </p:grpSpPr>
          <p:sp>
            <p:nvSpPr>
              <p:cNvPr id="121" name="Ellipse 12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2" name="ZoneTexte 12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2" name="Groupe 370"/>
            <p:cNvGrpSpPr/>
            <p:nvPr/>
          </p:nvGrpSpPr>
          <p:grpSpPr>
            <a:xfrm>
              <a:off x="5172273" y="4069398"/>
              <a:ext cx="261610" cy="369332"/>
              <a:chOff x="3927921" y="3609975"/>
              <a:chExt cx="261610" cy="369332"/>
            </a:xfrm>
          </p:grpSpPr>
          <p:sp>
            <p:nvSpPr>
              <p:cNvPr id="119" name="Ellipse 1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0" name="ZoneTexte 1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3" name="Groupe 373"/>
            <p:cNvGrpSpPr/>
            <p:nvPr/>
          </p:nvGrpSpPr>
          <p:grpSpPr>
            <a:xfrm>
              <a:off x="5718970" y="4063524"/>
              <a:ext cx="319318" cy="369332"/>
              <a:chOff x="3381375" y="3505200"/>
              <a:chExt cx="319318" cy="369332"/>
            </a:xfrm>
          </p:grpSpPr>
          <p:sp>
            <p:nvSpPr>
              <p:cNvPr id="117" name="Ellipse 11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8" name="ZoneTexte 11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4" name="Groupe 376"/>
            <p:cNvGrpSpPr/>
            <p:nvPr/>
          </p:nvGrpSpPr>
          <p:grpSpPr>
            <a:xfrm>
              <a:off x="3824051" y="4174093"/>
              <a:ext cx="261610" cy="369332"/>
              <a:chOff x="3927921" y="3609975"/>
              <a:chExt cx="261610" cy="369332"/>
            </a:xfrm>
          </p:grpSpPr>
          <p:sp>
            <p:nvSpPr>
              <p:cNvPr id="115" name="Ellipse 11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6" name="ZoneTexte 11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5" name="Groupe 379"/>
            <p:cNvGrpSpPr/>
            <p:nvPr/>
          </p:nvGrpSpPr>
          <p:grpSpPr>
            <a:xfrm>
              <a:off x="4271726" y="4193143"/>
              <a:ext cx="261610" cy="369332"/>
              <a:chOff x="3927921" y="3609975"/>
              <a:chExt cx="261610" cy="369332"/>
            </a:xfrm>
          </p:grpSpPr>
          <p:sp>
            <p:nvSpPr>
              <p:cNvPr id="113" name="Ellipse 11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4" name="ZoneTexte 11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6" name="Groupe 382"/>
            <p:cNvGrpSpPr/>
            <p:nvPr/>
          </p:nvGrpSpPr>
          <p:grpSpPr>
            <a:xfrm>
              <a:off x="4900376" y="4116943"/>
              <a:ext cx="261610" cy="369332"/>
              <a:chOff x="3927921" y="3609975"/>
              <a:chExt cx="261610" cy="369332"/>
            </a:xfrm>
          </p:grpSpPr>
          <p:sp>
            <p:nvSpPr>
              <p:cNvPr id="111" name="Ellipse 1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2" name="ZoneTexte 1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7" name="Groupe 385"/>
            <p:cNvGrpSpPr/>
            <p:nvPr/>
          </p:nvGrpSpPr>
          <p:grpSpPr>
            <a:xfrm>
              <a:off x="5529026" y="4107418"/>
              <a:ext cx="261610" cy="369332"/>
              <a:chOff x="3927921" y="3609975"/>
              <a:chExt cx="261610" cy="369332"/>
            </a:xfrm>
          </p:grpSpPr>
          <p:sp>
            <p:nvSpPr>
              <p:cNvPr id="109" name="Ellipse 1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0" name="ZoneTexte 1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8" name="Groupe 388"/>
            <p:cNvGrpSpPr/>
            <p:nvPr/>
          </p:nvGrpSpPr>
          <p:grpSpPr>
            <a:xfrm>
              <a:off x="6157676" y="4097893"/>
              <a:ext cx="261610" cy="369332"/>
              <a:chOff x="3927921" y="3609975"/>
              <a:chExt cx="261610" cy="369332"/>
            </a:xfrm>
          </p:grpSpPr>
          <p:sp>
            <p:nvSpPr>
              <p:cNvPr id="107" name="Ellipse 1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8" name="ZoneTexte 1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9" name="Groupe 391"/>
            <p:cNvGrpSpPr/>
            <p:nvPr/>
          </p:nvGrpSpPr>
          <p:grpSpPr>
            <a:xfrm>
              <a:off x="2710440" y="3609499"/>
              <a:ext cx="319318" cy="369332"/>
              <a:chOff x="3381375" y="3505200"/>
              <a:chExt cx="319318" cy="369332"/>
            </a:xfrm>
          </p:grpSpPr>
          <p:sp>
            <p:nvSpPr>
              <p:cNvPr id="105" name="Ellipse 10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6" name="ZoneTexte 10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0" name="Groupe 394"/>
            <p:cNvGrpSpPr/>
            <p:nvPr/>
          </p:nvGrpSpPr>
          <p:grpSpPr>
            <a:xfrm>
              <a:off x="2538176" y="4183618"/>
              <a:ext cx="261610" cy="369332"/>
              <a:chOff x="3927921" y="3609975"/>
              <a:chExt cx="261610" cy="369332"/>
            </a:xfrm>
          </p:grpSpPr>
          <p:sp>
            <p:nvSpPr>
              <p:cNvPr id="103" name="Ellipse 10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4" name="ZoneTexte 10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1" name="Groupe 397"/>
            <p:cNvGrpSpPr/>
            <p:nvPr/>
          </p:nvGrpSpPr>
          <p:grpSpPr>
            <a:xfrm>
              <a:off x="3262890" y="4095274"/>
              <a:ext cx="319318" cy="369332"/>
              <a:chOff x="3381375" y="3505200"/>
              <a:chExt cx="319318" cy="369332"/>
            </a:xfrm>
          </p:grpSpPr>
          <p:sp>
            <p:nvSpPr>
              <p:cNvPr id="101" name="Ellipse 10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2" name="ZoneTexte 10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2" name="Groupe 400"/>
            <p:cNvGrpSpPr/>
            <p:nvPr/>
          </p:nvGrpSpPr>
          <p:grpSpPr>
            <a:xfrm>
              <a:off x="2652476" y="3945493"/>
              <a:ext cx="261610" cy="369332"/>
              <a:chOff x="3927921" y="3609975"/>
              <a:chExt cx="261610" cy="369332"/>
            </a:xfrm>
          </p:grpSpPr>
          <p:sp>
            <p:nvSpPr>
              <p:cNvPr id="99" name="Ellipse 9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0" name="ZoneTexte 9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3" name="Groupe 403"/>
            <p:cNvGrpSpPr/>
            <p:nvPr/>
          </p:nvGrpSpPr>
          <p:grpSpPr>
            <a:xfrm>
              <a:off x="3111465" y="3989943"/>
              <a:ext cx="261610" cy="369332"/>
              <a:chOff x="3927921" y="3609975"/>
              <a:chExt cx="261610" cy="369332"/>
            </a:xfrm>
          </p:grpSpPr>
          <p:sp>
            <p:nvSpPr>
              <p:cNvPr id="97" name="Ellipse 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8" name="ZoneTexte 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4" name="Groupe 406"/>
            <p:cNvGrpSpPr/>
            <p:nvPr/>
          </p:nvGrpSpPr>
          <p:grpSpPr>
            <a:xfrm>
              <a:off x="4424126" y="4097893"/>
              <a:ext cx="261610" cy="369332"/>
              <a:chOff x="3927921" y="3609975"/>
              <a:chExt cx="261610" cy="369332"/>
            </a:xfrm>
          </p:grpSpPr>
          <p:sp>
            <p:nvSpPr>
              <p:cNvPr id="95" name="Ellipse 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6" name="ZoneTexte 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grpSp>
        <p:nvGrpSpPr>
          <p:cNvPr id="241" name="Groupe 1144"/>
          <p:cNvGrpSpPr/>
          <p:nvPr/>
        </p:nvGrpSpPr>
        <p:grpSpPr>
          <a:xfrm rot="16200000">
            <a:off x="5935958" y="3444656"/>
            <a:ext cx="4365129" cy="1824514"/>
            <a:chOff x="2365092" y="1023461"/>
            <a:chExt cx="4365129" cy="1824514"/>
          </a:xfrm>
        </p:grpSpPr>
        <p:sp>
          <p:nvSpPr>
            <p:cNvPr id="242" name="Rectangle 241"/>
            <p:cNvSpPr/>
            <p:nvPr/>
          </p:nvSpPr>
          <p:spPr>
            <a:xfrm>
              <a:off x="2365092" y="1078589"/>
              <a:ext cx="4365129" cy="1700626"/>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243" name="Groupe 67"/>
            <p:cNvGrpSpPr/>
            <p:nvPr/>
          </p:nvGrpSpPr>
          <p:grpSpPr>
            <a:xfrm>
              <a:off x="2883698" y="1475899"/>
              <a:ext cx="319318" cy="369332"/>
              <a:chOff x="3381375" y="3505200"/>
              <a:chExt cx="319318" cy="369332"/>
            </a:xfrm>
          </p:grpSpPr>
          <p:sp>
            <p:nvSpPr>
              <p:cNvPr id="532" name="Ellipse 8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33" name="ZoneTexte 8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4" name="Groupe 68"/>
            <p:cNvGrpSpPr/>
            <p:nvPr/>
          </p:nvGrpSpPr>
          <p:grpSpPr>
            <a:xfrm>
              <a:off x="3092434" y="1240393"/>
              <a:ext cx="261610" cy="369332"/>
              <a:chOff x="3927921" y="3609975"/>
              <a:chExt cx="261610" cy="369332"/>
            </a:xfrm>
          </p:grpSpPr>
          <p:sp>
            <p:nvSpPr>
              <p:cNvPr id="530" name="Ellipse 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31" name="ZoneTexte 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5" name="Groupe 69"/>
            <p:cNvGrpSpPr/>
            <p:nvPr/>
          </p:nvGrpSpPr>
          <p:grpSpPr>
            <a:xfrm>
              <a:off x="2665598" y="1332468"/>
              <a:ext cx="261610" cy="369332"/>
              <a:chOff x="3927921" y="3609975"/>
              <a:chExt cx="261610" cy="369332"/>
            </a:xfrm>
          </p:grpSpPr>
          <p:sp>
            <p:nvSpPr>
              <p:cNvPr id="528" name="Ellipse 52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9" name="ZoneTexte 52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6" name="Groupe 72"/>
            <p:cNvGrpSpPr/>
            <p:nvPr/>
          </p:nvGrpSpPr>
          <p:grpSpPr>
            <a:xfrm>
              <a:off x="4282503" y="1310799"/>
              <a:ext cx="319318" cy="369332"/>
              <a:chOff x="3381375" y="3505200"/>
              <a:chExt cx="319318" cy="369332"/>
            </a:xfrm>
          </p:grpSpPr>
          <p:sp>
            <p:nvSpPr>
              <p:cNvPr id="526" name="Ellipse 52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7" name="ZoneTexte 52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7" name="Groupe 75"/>
            <p:cNvGrpSpPr/>
            <p:nvPr/>
          </p:nvGrpSpPr>
          <p:grpSpPr>
            <a:xfrm>
              <a:off x="3244834" y="1392793"/>
              <a:ext cx="261610" cy="369332"/>
              <a:chOff x="3927921" y="3609975"/>
              <a:chExt cx="261610" cy="369332"/>
            </a:xfrm>
          </p:grpSpPr>
          <p:sp>
            <p:nvSpPr>
              <p:cNvPr id="524" name="Ellipse 52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5" name="ZoneTexte 52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8" name="Groupe 78"/>
            <p:cNvGrpSpPr/>
            <p:nvPr/>
          </p:nvGrpSpPr>
          <p:grpSpPr>
            <a:xfrm>
              <a:off x="3666302" y="1183243"/>
              <a:ext cx="319318" cy="369332"/>
              <a:chOff x="3381375" y="3505200"/>
              <a:chExt cx="319318" cy="369332"/>
            </a:xfrm>
          </p:grpSpPr>
          <p:sp>
            <p:nvSpPr>
              <p:cNvPr id="522" name="Ellipse 5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3" name="ZoneTexte 5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9" name="Groupe 81"/>
            <p:cNvGrpSpPr/>
            <p:nvPr/>
          </p:nvGrpSpPr>
          <p:grpSpPr>
            <a:xfrm>
              <a:off x="4155040" y="1023461"/>
              <a:ext cx="319318" cy="369332"/>
              <a:chOff x="3381375" y="3505200"/>
              <a:chExt cx="319318" cy="369332"/>
            </a:xfrm>
          </p:grpSpPr>
          <p:sp>
            <p:nvSpPr>
              <p:cNvPr id="520" name="Ellipse 51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1" name="ZoneTexte 52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0" name="Groupe 84"/>
            <p:cNvGrpSpPr/>
            <p:nvPr/>
          </p:nvGrpSpPr>
          <p:grpSpPr>
            <a:xfrm>
              <a:off x="3985620" y="1126133"/>
              <a:ext cx="261610" cy="369332"/>
              <a:chOff x="3927921" y="3609975"/>
              <a:chExt cx="261610" cy="369332"/>
            </a:xfrm>
          </p:grpSpPr>
          <p:sp>
            <p:nvSpPr>
              <p:cNvPr id="518" name="Ellipse 51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9" name="ZoneTexte 51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1" name="Groupe 87"/>
            <p:cNvGrpSpPr/>
            <p:nvPr/>
          </p:nvGrpSpPr>
          <p:grpSpPr>
            <a:xfrm>
              <a:off x="4726406" y="1183323"/>
              <a:ext cx="261610" cy="369332"/>
              <a:chOff x="3927921" y="3609975"/>
              <a:chExt cx="261610" cy="369332"/>
            </a:xfrm>
          </p:grpSpPr>
          <p:sp>
            <p:nvSpPr>
              <p:cNvPr id="516" name="Ellipse 5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7" name="ZoneTexte 5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2" name="Groupe 90"/>
            <p:cNvGrpSpPr/>
            <p:nvPr/>
          </p:nvGrpSpPr>
          <p:grpSpPr>
            <a:xfrm>
              <a:off x="5467192" y="1078588"/>
              <a:ext cx="261610" cy="369332"/>
              <a:chOff x="3927921" y="3609975"/>
              <a:chExt cx="261610" cy="369332"/>
            </a:xfrm>
          </p:grpSpPr>
          <p:sp>
            <p:nvSpPr>
              <p:cNvPr id="514" name="Ellipse 51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5" name="ZoneTexte 51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3" name="Groupe 93"/>
            <p:cNvGrpSpPr/>
            <p:nvPr/>
          </p:nvGrpSpPr>
          <p:grpSpPr>
            <a:xfrm>
              <a:off x="5015928" y="1282224"/>
              <a:ext cx="319318" cy="369332"/>
              <a:chOff x="3381375" y="3505200"/>
              <a:chExt cx="319318" cy="369332"/>
            </a:xfrm>
          </p:grpSpPr>
          <p:sp>
            <p:nvSpPr>
              <p:cNvPr id="512" name="Ellipse 51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3" name="ZoneTexte 51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4" name="Groupe 96"/>
            <p:cNvGrpSpPr/>
            <p:nvPr/>
          </p:nvGrpSpPr>
          <p:grpSpPr>
            <a:xfrm>
              <a:off x="4878806" y="1440498"/>
              <a:ext cx="261610" cy="369332"/>
              <a:chOff x="3927921" y="3609975"/>
              <a:chExt cx="261610" cy="369332"/>
            </a:xfrm>
          </p:grpSpPr>
          <p:sp>
            <p:nvSpPr>
              <p:cNvPr id="510" name="Ellipse 50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1" name="ZoneTexte 51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5" name="Groupe 99"/>
            <p:cNvGrpSpPr/>
            <p:nvPr/>
          </p:nvGrpSpPr>
          <p:grpSpPr>
            <a:xfrm>
              <a:off x="5425503" y="1434624"/>
              <a:ext cx="319318" cy="369332"/>
              <a:chOff x="3381375" y="3505200"/>
              <a:chExt cx="319318" cy="369332"/>
            </a:xfrm>
          </p:grpSpPr>
          <p:sp>
            <p:nvSpPr>
              <p:cNvPr id="508" name="Ellipse 50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9" name="ZoneTexte 50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6" name="Groupe 102"/>
            <p:cNvGrpSpPr/>
            <p:nvPr/>
          </p:nvGrpSpPr>
          <p:grpSpPr>
            <a:xfrm>
              <a:off x="3530584" y="1383268"/>
              <a:ext cx="261610" cy="369332"/>
              <a:chOff x="3927921" y="3609975"/>
              <a:chExt cx="261610" cy="369332"/>
            </a:xfrm>
          </p:grpSpPr>
          <p:sp>
            <p:nvSpPr>
              <p:cNvPr id="506" name="Ellipse 50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7" name="ZoneTexte 50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7" name="Groupe 105"/>
            <p:cNvGrpSpPr/>
            <p:nvPr/>
          </p:nvGrpSpPr>
          <p:grpSpPr>
            <a:xfrm>
              <a:off x="3978259" y="1402318"/>
              <a:ext cx="261610" cy="369332"/>
              <a:chOff x="3927921" y="3609975"/>
              <a:chExt cx="261610" cy="369332"/>
            </a:xfrm>
          </p:grpSpPr>
          <p:sp>
            <p:nvSpPr>
              <p:cNvPr id="504" name="Ellipse 50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5" name="ZoneTexte 50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8" name="Groupe 108"/>
            <p:cNvGrpSpPr/>
            <p:nvPr/>
          </p:nvGrpSpPr>
          <p:grpSpPr>
            <a:xfrm>
              <a:off x="4606909" y="1488043"/>
              <a:ext cx="261610" cy="369332"/>
              <a:chOff x="3927921" y="3609975"/>
              <a:chExt cx="261610" cy="369332"/>
            </a:xfrm>
          </p:grpSpPr>
          <p:sp>
            <p:nvSpPr>
              <p:cNvPr id="502" name="Ellipse 50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3" name="ZoneTexte 50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9" name="Groupe 111"/>
            <p:cNvGrpSpPr/>
            <p:nvPr/>
          </p:nvGrpSpPr>
          <p:grpSpPr>
            <a:xfrm>
              <a:off x="5235559" y="1478518"/>
              <a:ext cx="261610" cy="369332"/>
              <a:chOff x="3927921" y="3609975"/>
              <a:chExt cx="261610" cy="369332"/>
            </a:xfrm>
          </p:grpSpPr>
          <p:sp>
            <p:nvSpPr>
              <p:cNvPr id="500" name="Ellipse 49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1" name="ZoneTexte 50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0" name="Groupe 114"/>
            <p:cNvGrpSpPr/>
            <p:nvPr/>
          </p:nvGrpSpPr>
          <p:grpSpPr>
            <a:xfrm>
              <a:off x="5864209" y="1468993"/>
              <a:ext cx="261610" cy="369332"/>
              <a:chOff x="3927921" y="3609975"/>
              <a:chExt cx="261610" cy="369332"/>
            </a:xfrm>
          </p:grpSpPr>
          <p:sp>
            <p:nvSpPr>
              <p:cNvPr id="498" name="Ellipse 49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9" name="ZoneTexte 49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1" name="Groupe 117"/>
            <p:cNvGrpSpPr/>
            <p:nvPr/>
          </p:nvGrpSpPr>
          <p:grpSpPr>
            <a:xfrm>
              <a:off x="2388398" y="1256824"/>
              <a:ext cx="319318" cy="369332"/>
              <a:chOff x="3381375" y="3505200"/>
              <a:chExt cx="319318" cy="369332"/>
            </a:xfrm>
          </p:grpSpPr>
          <p:sp>
            <p:nvSpPr>
              <p:cNvPr id="496" name="Ellipse 49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7" name="ZoneTexte 49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2" name="Groupe 120"/>
            <p:cNvGrpSpPr/>
            <p:nvPr/>
          </p:nvGrpSpPr>
          <p:grpSpPr>
            <a:xfrm>
              <a:off x="2406634" y="1849993"/>
              <a:ext cx="261610" cy="369332"/>
              <a:chOff x="3927921" y="3609975"/>
              <a:chExt cx="261610" cy="369332"/>
            </a:xfrm>
          </p:grpSpPr>
          <p:sp>
            <p:nvSpPr>
              <p:cNvPr id="494" name="Ellipse 49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5" name="ZoneTexte 49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3" name="Groupe 123"/>
            <p:cNvGrpSpPr/>
            <p:nvPr/>
          </p:nvGrpSpPr>
          <p:grpSpPr>
            <a:xfrm>
              <a:off x="2969423" y="1466374"/>
              <a:ext cx="319318" cy="369332"/>
              <a:chOff x="3381375" y="3505200"/>
              <a:chExt cx="319318" cy="369332"/>
            </a:xfrm>
          </p:grpSpPr>
          <p:sp>
            <p:nvSpPr>
              <p:cNvPr id="492" name="Ellipse 49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3" name="ZoneTexte 49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4" name="Groupe 126"/>
            <p:cNvGrpSpPr/>
            <p:nvPr/>
          </p:nvGrpSpPr>
          <p:grpSpPr>
            <a:xfrm>
              <a:off x="2559034" y="1535668"/>
              <a:ext cx="261610" cy="369332"/>
              <a:chOff x="3927921" y="3609975"/>
              <a:chExt cx="261610" cy="369332"/>
            </a:xfrm>
          </p:grpSpPr>
          <p:sp>
            <p:nvSpPr>
              <p:cNvPr id="490" name="Ellipse 48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1" name="ZoneTexte 49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5" name="Groupe 129"/>
            <p:cNvGrpSpPr/>
            <p:nvPr/>
          </p:nvGrpSpPr>
          <p:grpSpPr>
            <a:xfrm>
              <a:off x="2817998" y="1361043"/>
              <a:ext cx="261610" cy="369332"/>
              <a:chOff x="3927921" y="3609975"/>
              <a:chExt cx="261610" cy="369332"/>
            </a:xfrm>
          </p:grpSpPr>
          <p:sp>
            <p:nvSpPr>
              <p:cNvPr id="488" name="Ellipse 48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9" name="ZoneTexte 48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6" name="Groupe 132"/>
            <p:cNvGrpSpPr/>
            <p:nvPr/>
          </p:nvGrpSpPr>
          <p:grpSpPr>
            <a:xfrm>
              <a:off x="4130659" y="1307068"/>
              <a:ext cx="261610" cy="369332"/>
              <a:chOff x="3927921" y="3609975"/>
              <a:chExt cx="261610" cy="369332"/>
            </a:xfrm>
          </p:grpSpPr>
          <p:sp>
            <p:nvSpPr>
              <p:cNvPr id="486" name="Ellipse 48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7" name="ZoneTexte 48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7" name="Groupe 411"/>
            <p:cNvGrpSpPr/>
            <p:nvPr/>
          </p:nvGrpSpPr>
          <p:grpSpPr>
            <a:xfrm>
              <a:off x="3147976" y="2352227"/>
              <a:ext cx="319318" cy="369332"/>
              <a:chOff x="3381375" y="3505200"/>
              <a:chExt cx="319318" cy="369332"/>
            </a:xfrm>
          </p:grpSpPr>
          <p:sp>
            <p:nvSpPr>
              <p:cNvPr id="484" name="Ellipse 4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5" name="ZoneTexte 4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8" name="Groupe 414"/>
            <p:cNvGrpSpPr/>
            <p:nvPr/>
          </p:nvGrpSpPr>
          <p:grpSpPr>
            <a:xfrm>
              <a:off x="3385287" y="1840496"/>
              <a:ext cx="261610" cy="369332"/>
              <a:chOff x="3927921" y="3609975"/>
              <a:chExt cx="261610" cy="369332"/>
            </a:xfrm>
          </p:grpSpPr>
          <p:sp>
            <p:nvSpPr>
              <p:cNvPr id="482" name="Ellipse 4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3" name="ZoneTexte 4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9" name="Groupe 417"/>
            <p:cNvGrpSpPr/>
            <p:nvPr/>
          </p:nvGrpSpPr>
          <p:grpSpPr>
            <a:xfrm>
              <a:off x="2929876" y="2208796"/>
              <a:ext cx="261610" cy="369332"/>
              <a:chOff x="3927921" y="3609975"/>
              <a:chExt cx="261610" cy="369332"/>
            </a:xfrm>
          </p:grpSpPr>
          <p:sp>
            <p:nvSpPr>
              <p:cNvPr id="480" name="Ellipse 4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1" name="ZoneTexte 4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0" name="Groupe 420"/>
            <p:cNvGrpSpPr/>
            <p:nvPr/>
          </p:nvGrpSpPr>
          <p:grpSpPr>
            <a:xfrm>
              <a:off x="4546781" y="2349052"/>
              <a:ext cx="319318" cy="369332"/>
              <a:chOff x="3381375" y="3505200"/>
              <a:chExt cx="319318" cy="369332"/>
            </a:xfrm>
          </p:grpSpPr>
          <p:sp>
            <p:nvSpPr>
              <p:cNvPr id="478" name="Ellipse 4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9" name="ZoneTexte 4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1" name="Groupe 423"/>
            <p:cNvGrpSpPr/>
            <p:nvPr/>
          </p:nvGrpSpPr>
          <p:grpSpPr>
            <a:xfrm>
              <a:off x="3509112" y="2269121"/>
              <a:ext cx="261610" cy="369332"/>
              <a:chOff x="3927921" y="3609975"/>
              <a:chExt cx="261610" cy="369332"/>
            </a:xfrm>
          </p:grpSpPr>
          <p:sp>
            <p:nvSpPr>
              <p:cNvPr id="476" name="Ellipse 4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7" name="ZoneTexte 4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2" name="Groupe 426"/>
            <p:cNvGrpSpPr/>
            <p:nvPr/>
          </p:nvGrpSpPr>
          <p:grpSpPr>
            <a:xfrm>
              <a:off x="3930580" y="2221496"/>
              <a:ext cx="319318" cy="369332"/>
              <a:chOff x="3381375" y="3505200"/>
              <a:chExt cx="319318" cy="369332"/>
            </a:xfrm>
          </p:grpSpPr>
          <p:sp>
            <p:nvSpPr>
              <p:cNvPr id="474" name="Ellipse 42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5" name="ZoneTexte 42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3" name="Groupe 429"/>
            <p:cNvGrpSpPr/>
            <p:nvPr/>
          </p:nvGrpSpPr>
          <p:grpSpPr>
            <a:xfrm>
              <a:off x="4447893" y="1785489"/>
              <a:ext cx="319318" cy="369332"/>
              <a:chOff x="3381375" y="3505200"/>
              <a:chExt cx="319318" cy="369332"/>
            </a:xfrm>
          </p:grpSpPr>
          <p:sp>
            <p:nvSpPr>
              <p:cNvPr id="472" name="Ellipse 43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3" name="ZoneTexte 43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4" name="Groupe 432"/>
            <p:cNvGrpSpPr/>
            <p:nvPr/>
          </p:nvGrpSpPr>
          <p:grpSpPr>
            <a:xfrm>
              <a:off x="4278473" y="1888161"/>
              <a:ext cx="261610" cy="369332"/>
              <a:chOff x="3927921" y="3609975"/>
              <a:chExt cx="261610" cy="369332"/>
            </a:xfrm>
          </p:grpSpPr>
          <p:sp>
            <p:nvSpPr>
              <p:cNvPr id="470" name="Ellipse 43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1" name="ZoneTexte 43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5" name="Groupe 435"/>
            <p:cNvGrpSpPr/>
            <p:nvPr/>
          </p:nvGrpSpPr>
          <p:grpSpPr>
            <a:xfrm>
              <a:off x="5019259" y="1783426"/>
              <a:ext cx="261610" cy="369332"/>
              <a:chOff x="3927921" y="3609975"/>
              <a:chExt cx="261610" cy="369332"/>
            </a:xfrm>
          </p:grpSpPr>
          <p:sp>
            <p:nvSpPr>
              <p:cNvPr id="468" name="Ellipse 4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9" name="ZoneTexte 4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6" name="Groupe 438"/>
            <p:cNvGrpSpPr/>
            <p:nvPr/>
          </p:nvGrpSpPr>
          <p:grpSpPr>
            <a:xfrm>
              <a:off x="5731470" y="1954916"/>
              <a:ext cx="261610" cy="369332"/>
              <a:chOff x="3927921" y="3609975"/>
              <a:chExt cx="261610" cy="369332"/>
            </a:xfrm>
          </p:grpSpPr>
          <p:sp>
            <p:nvSpPr>
              <p:cNvPr id="466" name="Ellipse 4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7" name="ZoneTexte 4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7" name="Groupe 441"/>
            <p:cNvGrpSpPr/>
            <p:nvPr/>
          </p:nvGrpSpPr>
          <p:grpSpPr>
            <a:xfrm>
              <a:off x="5308781" y="1882327"/>
              <a:ext cx="319318" cy="369332"/>
              <a:chOff x="3381375" y="3505200"/>
              <a:chExt cx="319318" cy="369332"/>
            </a:xfrm>
          </p:grpSpPr>
          <p:sp>
            <p:nvSpPr>
              <p:cNvPr id="464" name="Ellipse 44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5" name="ZoneTexte 44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8" name="Groupe 444"/>
            <p:cNvGrpSpPr/>
            <p:nvPr/>
          </p:nvGrpSpPr>
          <p:grpSpPr>
            <a:xfrm>
              <a:off x="5143084" y="2316826"/>
              <a:ext cx="261610" cy="369332"/>
              <a:chOff x="3927921" y="3609975"/>
              <a:chExt cx="261610" cy="369332"/>
            </a:xfrm>
          </p:grpSpPr>
          <p:sp>
            <p:nvSpPr>
              <p:cNvPr id="462" name="Ellipse 46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3" name="ZoneTexte 46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9" name="Groupe 447"/>
            <p:cNvGrpSpPr/>
            <p:nvPr/>
          </p:nvGrpSpPr>
          <p:grpSpPr>
            <a:xfrm>
              <a:off x="5689781" y="2310952"/>
              <a:ext cx="319318" cy="369332"/>
              <a:chOff x="3381375" y="3505200"/>
              <a:chExt cx="319318" cy="369332"/>
            </a:xfrm>
          </p:grpSpPr>
          <p:sp>
            <p:nvSpPr>
              <p:cNvPr id="460" name="Ellipse 45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1" name="ZoneTexte 46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0" name="Groupe 450"/>
            <p:cNvGrpSpPr/>
            <p:nvPr/>
          </p:nvGrpSpPr>
          <p:grpSpPr>
            <a:xfrm>
              <a:off x="3794862" y="2421521"/>
              <a:ext cx="261610" cy="369332"/>
              <a:chOff x="3927921" y="3609975"/>
              <a:chExt cx="261610" cy="369332"/>
            </a:xfrm>
          </p:grpSpPr>
          <p:sp>
            <p:nvSpPr>
              <p:cNvPr id="458" name="Ellipse 45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9" name="ZoneTexte 45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1" name="Groupe 453"/>
            <p:cNvGrpSpPr/>
            <p:nvPr/>
          </p:nvGrpSpPr>
          <p:grpSpPr>
            <a:xfrm>
              <a:off x="4242537" y="2440571"/>
              <a:ext cx="261610" cy="369332"/>
              <a:chOff x="3927921" y="3609975"/>
              <a:chExt cx="261610" cy="369332"/>
            </a:xfrm>
          </p:grpSpPr>
          <p:sp>
            <p:nvSpPr>
              <p:cNvPr id="456" name="Ellipse 45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7" name="ZoneTexte 45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2" name="Groupe 456"/>
            <p:cNvGrpSpPr/>
            <p:nvPr/>
          </p:nvGrpSpPr>
          <p:grpSpPr>
            <a:xfrm>
              <a:off x="4871187" y="2364371"/>
              <a:ext cx="261610" cy="369332"/>
              <a:chOff x="3927921" y="3609975"/>
              <a:chExt cx="261610" cy="369332"/>
            </a:xfrm>
          </p:grpSpPr>
          <p:sp>
            <p:nvSpPr>
              <p:cNvPr id="454" name="Ellipse 45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5" name="ZoneTexte 45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3" name="Groupe 459"/>
            <p:cNvGrpSpPr/>
            <p:nvPr/>
          </p:nvGrpSpPr>
          <p:grpSpPr>
            <a:xfrm>
              <a:off x="5499837" y="2354846"/>
              <a:ext cx="261610" cy="369332"/>
              <a:chOff x="3927921" y="3609975"/>
              <a:chExt cx="261610" cy="369332"/>
            </a:xfrm>
          </p:grpSpPr>
          <p:sp>
            <p:nvSpPr>
              <p:cNvPr id="452" name="Ellipse 45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3" name="ZoneTexte 45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4" name="Groupe 462"/>
            <p:cNvGrpSpPr/>
            <p:nvPr/>
          </p:nvGrpSpPr>
          <p:grpSpPr>
            <a:xfrm>
              <a:off x="6128487" y="2345321"/>
              <a:ext cx="261610" cy="369332"/>
              <a:chOff x="3927921" y="3609975"/>
              <a:chExt cx="261610" cy="369332"/>
            </a:xfrm>
          </p:grpSpPr>
          <p:sp>
            <p:nvSpPr>
              <p:cNvPr id="450" name="Ellipse 44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1" name="ZoneTexte 45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5" name="Groupe 465"/>
            <p:cNvGrpSpPr/>
            <p:nvPr/>
          </p:nvGrpSpPr>
          <p:grpSpPr>
            <a:xfrm>
              <a:off x="2681251" y="1856927"/>
              <a:ext cx="319318" cy="369332"/>
              <a:chOff x="3381375" y="3505200"/>
              <a:chExt cx="319318" cy="369332"/>
            </a:xfrm>
          </p:grpSpPr>
          <p:sp>
            <p:nvSpPr>
              <p:cNvPr id="448" name="Ellipse 44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9" name="ZoneTexte 44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6" name="Groupe 468"/>
            <p:cNvGrpSpPr/>
            <p:nvPr/>
          </p:nvGrpSpPr>
          <p:grpSpPr>
            <a:xfrm>
              <a:off x="2508987" y="2431046"/>
              <a:ext cx="261610" cy="369332"/>
              <a:chOff x="3927921" y="3609975"/>
              <a:chExt cx="261610" cy="369332"/>
            </a:xfrm>
          </p:grpSpPr>
          <p:sp>
            <p:nvSpPr>
              <p:cNvPr id="446" name="Ellipse 44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7" name="ZoneTexte 44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7" name="Groupe 471"/>
            <p:cNvGrpSpPr/>
            <p:nvPr/>
          </p:nvGrpSpPr>
          <p:grpSpPr>
            <a:xfrm>
              <a:off x="3233701" y="2342702"/>
              <a:ext cx="319318" cy="369332"/>
              <a:chOff x="3381375" y="3505200"/>
              <a:chExt cx="319318" cy="369332"/>
            </a:xfrm>
          </p:grpSpPr>
          <p:sp>
            <p:nvSpPr>
              <p:cNvPr id="444" name="Ellipse 44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5" name="ZoneTexte 44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8" name="Groupe 474"/>
            <p:cNvGrpSpPr/>
            <p:nvPr/>
          </p:nvGrpSpPr>
          <p:grpSpPr>
            <a:xfrm>
              <a:off x="2623287" y="2411996"/>
              <a:ext cx="261610" cy="369332"/>
              <a:chOff x="3927921" y="3609975"/>
              <a:chExt cx="261610" cy="369332"/>
            </a:xfrm>
          </p:grpSpPr>
          <p:sp>
            <p:nvSpPr>
              <p:cNvPr id="442" name="Ellipse 44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3" name="ZoneTexte 44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9" name="Groupe 477"/>
            <p:cNvGrpSpPr/>
            <p:nvPr/>
          </p:nvGrpSpPr>
          <p:grpSpPr>
            <a:xfrm>
              <a:off x="3082276" y="2237371"/>
              <a:ext cx="261610" cy="369332"/>
              <a:chOff x="3927921" y="3609975"/>
              <a:chExt cx="261610" cy="369332"/>
            </a:xfrm>
          </p:grpSpPr>
          <p:sp>
            <p:nvSpPr>
              <p:cNvPr id="440" name="Ellipse 4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1" name="ZoneTexte 4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0" name="Groupe 480"/>
            <p:cNvGrpSpPr/>
            <p:nvPr/>
          </p:nvGrpSpPr>
          <p:grpSpPr>
            <a:xfrm>
              <a:off x="4394937" y="2345321"/>
              <a:ext cx="261610" cy="369332"/>
              <a:chOff x="3927921" y="3609975"/>
              <a:chExt cx="261610" cy="369332"/>
            </a:xfrm>
          </p:grpSpPr>
          <p:sp>
            <p:nvSpPr>
              <p:cNvPr id="438" name="Ellipse 43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9" name="ZoneTexte 43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1" name="Groupe 483"/>
            <p:cNvGrpSpPr/>
            <p:nvPr/>
          </p:nvGrpSpPr>
          <p:grpSpPr>
            <a:xfrm>
              <a:off x="5842181" y="2463352"/>
              <a:ext cx="319318" cy="369332"/>
              <a:chOff x="3381375" y="3505200"/>
              <a:chExt cx="319318" cy="369332"/>
            </a:xfrm>
          </p:grpSpPr>
          <p:sp>
            <p:nvSpPr>
              <p:cNvPr id="436" name="Ellipse 43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7" name="ZoneTexte 43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2" name="Groupe 486"/>
            <p:cNvGrpSpPr/>
            <p:nvPr/>
          </p:nvGrpSpPr>
          <p:grpSpPr>
            <a:xfrm>
              <a:off x="3476607" y="2314107"/>
              <a:ext cx="319318" cy="369332"/>
              <a:chOff x="3381375" y="3505200"/>
              <a:chExt cx="319318" cy="369332"/>
            </a:xfrm>
          </p:grpSpPr>
          <p:sp>
            <p:nvSpPr>
              <p:cNvPr id="434" name="Ellipse 43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5" name="ZoneTexte 43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3" name="Groupe 489"/>
            <p:cNvGrpSpPr/>
            <p:nvPr/>
          </p:nvGrpSpPr>
          <p:grpSpPr>
            <a:xfrm>
              <a:off x="3713918" y="1802376"/>
              <a:ext cx="261610" cy="369332"/>
              <a:chOff x="3927921" y="3609975"/>
              <a:chExt cx="261610" cy="369332"/>
            </a:xfrm>
          </p:grpSpPr>
          <p:sp>
            <p:nvSpPr>
              <p:cNvPr id="432" name="Ellipse 43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3" name="ZoneTexte 43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4" name="Groupe 492"/>
            <p:cNvGrpSpPr/>
            <p:nvPr/>
          </p:nvGrpSpPr>
          <p:grpSpPr>
            <a:xfrm>
              <a:off x="3287082" y="1894451"/>
              <a:ext cx="261610" cy="369332"/>
              <a:chOff x="3927921" y="3609975"/>
              <a:chExt cx="261610" cy="369332"/>
            </a:xfrm>
          </p:grpSpPr>
          <p:sp>
            <p:nvSpPr>
              <p:cNvPr id="430" name="Ellipse 42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1" name="ZoneTexte 43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5" name="Groupe 495"/>
            <p:cNvGrpSpPr/>
            <p:nvPr/>
          </p:nvGrpSpPr>
          <p:grpSpPr>
            <a:xfrm>
              <a:off x="4875412" y="2310932"/>
              <a:ext cx="319318" cy="369332"/>
              <a:chOff x="3381375" y="3505200"/>
              <a:chExt cx="319318" cy="369332"/>
            </a:xfrm>
          </p:grpSpPr>
          <p:sp>
            <p:nvSpPr>
              <p:cNvPr id="428" name="Ellipse 42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9" name="ZoneTexte 42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6" name="Groupe 498"/>
            <p:cNvGrpSpPr/>
            <p:nvPr/>
          </p:nvGrpSpPr>
          <p:grpSpPr>
            <a:xfrm>
              <a:off x="3837743" y="2231001"/>
              <a:ext cx="261610" cy="369332"/>
              <a:chOff x="3927921" y="3609975"/>
              <a:chExt cx="261610" cy="369332"/>
            </a:xfrm>
          </p:grpSpPr>
          <p:sp>
            <p:nvSpPr>
              <p:cNvPr id="426" name="Ellipse 42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7" name="ZoneTexte 42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7" name="Groupe 501"/>
            <p:cNvGrpSpPr/>
            <p:nvPr/>
          </p:nvGrpSpPr>
          <p:grpSpPr>
            <a:xfrm>
              <a:off x="4287786" y="1907151"/>
              <a:ext cx="319318" cy="369332"/>
              <a:chOff x="3381375" y="3505200"/>
              <a:chExt cx="319318" cy="369332"/>
            </a:xfrm>
          </p:grpSpPr>
          <p:sp>
            <p:nvSpPr>
              <p:cNvPr id="424" name="Ellipse 42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5" name="ZoneTexte 42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8" name="Groupe 504"/>
            <p:cNvGrpSpPr/>
            <p:nvPr/>
          </p:nvGrpSpPr>
          <p:grpSpPr>
            <a:xfrm>
              <a:off x="4747949" y="2023594"/>
              <a:ext cx="319318" cy="369332"/>
              <a:chOff x="3381375" y="3505200"/>
              <a:chExt cx="319318" cy="369332"/>
            </a:xfrm>
          </p:grpSpPr>
          <p:sp>
            <p:nvSpPr>
              <p:cNvPr id="422" name="Ellipse 4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3" name="ZoneTexte 4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9" name="Groupe 507"/>
            <p:cNvGrpSpPr/>
            <p:nvPr/>
          </p:nvGrpSpPr>
          <p:grpSpPr>
            <a:xfrm>
              <a:off x="4607104" y="1850041"/>
              <a:ext cx="261610" cy="369332"/>
              <a:chOff x="3927921" y="3609975"/>
              <a:chExt cx="261610" cy="369332"/>
            </a:xfrm>
          </p:grpSpPr>
          <p:sp>
            <p:nvSpPr>
              <p:cNvPr id="420" name="Ellipse 41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1" name="ZoneTexte 42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0" name="Groupe 510"/>
            <p:cNvGrpSpPr/>
            <p:nvPr/>
          </p:nvGrpSpPr>
          <p:grpSpPr>
            <a:xfrm>
              <a:off x="5319315" y="2021531"/>
              <a:ext cx="261610" cy="369332"/>
              <a:chOff x="3927921" y="3609975"/>
              <a:chExt cx="261610" cy="369332"/>
            </a:xfrm>
          </p:grpSpPr>
          <p:sp>
            <p:nvSpPr>
              <p:cNvPr id="418" name="Ellipse 41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9" name="ZoneTexte 41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1" name="Groupe 513"/>
            <p:cNvGrpSpPr/>
            <p:nvPr/>
          </p:nvGrpSpPr>
          <p:grpSpPr>
            <a:xfrm>
              <a:off x="6060101" y="1916796"/>
              <a:ext cx="261610" cy="369332"/>
              <a:chOff x="3927921" y="3609975"/>
              <a:chExt cx="261610" cy="369332"/>
            </a:xfrm>
          </p:grpSpPr>
          <p:sp>
            <p:nvSpPr>
              <p:cNvPr id="416" name="Ellipse 4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7" name="ZoneTexte 4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2" name="Groupe 516"/>
            <p:cNvGrpSpPr/>
            <p:nvPr/>
          </p:nvGrpSpPr>
          <p:grpSpPr>
            <a:xfrm>
              <a:off x="5637412" y="1844207"/>
              <a:ext cx="319318" cy="369332"/>
              <a:chOff x="3381375" y="3505200"/>
              <a:chExt cx="319318" cy="369332"/>
            </a:xfrm>
          </p:grpSpPr>
          <p:sp>
            <p:nvSpPr>
              <p:cNvPr id="414" name="Ellipse 41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5" name="ZoneTexte 41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3" name="Groupe 519"/>
            <p:cNvGrpSpPr/>
            <p:nvPr/>
          </p:nvGrpSpPr>
          <p:grpSpPr>
            <a:xfrm>
              <a:off x="5471715" y="2278706"/>
              <a:ext cx="261610" cy="369332"/>
              <a:chOff x="3927921" y="3609975"/>
              <a:chExt cx="261610" cy="369332"/>
            </a:xfrm>
          </p:grpSpPr>
          <p:sp>
            <p:nvSpPr>
              <p:cNvPr id="412" name="Ellipse 41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3" name="ZoneTexte 41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4" name="Groupe 522"/>
            <p:cNvGrpSpPr/>
            <p:nvPr/>
          </p:nvGrpSpPr>
          <p:grpSpPr>
            <a:xfrm>
              <a:off x="6018412" y="2272832"/>
              <a:ext cx="319318" cy="369332"/>
              <a:chOff x="3381375" y="3505200"/>
              <a:chExt cx="319318" cy="369332"/>
            </a:xfrm>
          </p:grpSpPr>
          <p:sp>
            <p:nvSpPr>
              <p:cNvPr id="410" name="Ellipse 40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1" name="ZoneTexte 41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5" name="Groupe 525"/>
            <p:cNvGrpSpPr/>
            <p:nvPr/>
          </p:nvGrpSpPr>
          <p:grpSpPr>
            <a:xfrm>
              <a:off x="4123493" y="2383401"/>
              <a:ext cx="261610" cy="369332"/>
              <a:chOff x="3927921" y="3609975"/>
              <a:chExt cx="261610" cy="369332"/>
            </a:xfrm>
          </p:grpSpPr>
          <p:sp>
            <p:nvSpPr>
              <p:cNvPr id="408" name="Ellipse 40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 name="ZoneTexte 40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6" name="Groupe 528"/>
            <p:cNvGrpSpPr/>
            <p:nvPr/>
          </p:nvGrpSpPr>
          <p:grpSpPr>
            <a:xfrm>
              <a:off x="4571168" y="2402451"/>
              <a:ext cx="261610" cy="369332"/>
              <a:chOff x="3927921" y="3609975"/>
              <a:chExt cx="261610" cy="369332"/>
            </a:xfrm>
          </p:grpSpPr>
          <p:sp>
            <p:nvSpPr>
              <p:cNvPr id="406" name="Ellipse 40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7" name="ZoneTexte 40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7" name="Groupe 531"/>
            <p:cNvGrpSpPr/>
            <p:nvPr/>
          </p:nvGrpSpPr>
          <p:grpSpPr>
            <a:xfrm>
              <a:off x="5199818" y="2326251"/>
              <a:ext cx="261610" cy="369332"/>
              <a:chOff x="3927921" y="3609975"/>
              <a:chExt cx="261610" cy="369332"/>
            </a:xfrm>
          </p:grpSpPr>
          <p:sp>
            <p:nvSpPr>
              <p:cNvPr id="404" name="Ellipse 40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5" name="ZoneTexte 40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8" name="Groupe 534"/>
            <p:cNvGrpSpPr/>
            <p:nvPr/>
          </p:nvGrpSpPr>
          <p:grpSpPr>
            <a:xfrm>
              <a:off x="5828468" y="2316726"/>
              <a:ext cx="261610" cy="369332"/>
              <a:chOff x="3927921" y="3609975"/>
              <a:chExt cx="261610" cy="369332"/>
            </a:xfrm>
          </p:grpSpPr>
          <p:sp>
            <p:nvSpPr>
              <p:cNvPr id="402" name="Ellipse 40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3" name="ZoneTexte 40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9" name="Groupe 537"/>
            <p:cNvGrpSpPr/>
            <p:nvPr/>
          </p:nvGrpSpPr>
          <p:grpSpPr>
            <a:xfrm>
              <a:off x="6457118" y="2307201"/>
              <a:ext cx="261610" cy="369332"/>
              <a:chOff x="3927921" y="3609975"/>
              <a:chExt cx="261610" cy="369332"/>
            </a:xfrm>
          </p:grpSpPr>
          <p:sp>
            <p:nvSpPr>
              <p:cNvPr id="400" name="Ellipse 39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1" name="ZoneTexte 40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0" name="Groupe 540"/>
            <p:cNvGrpSpPr/>
            <p:nvPr/>
          </p:nvGrpSpPr>
          <p:grpSpPr>
            <a:xfrm>
              <a:off x="3009882" y="1818807"/>
              <a:ext cx="319318" cy="369332"/>
              <a:chOff x="3381375" y="3505200"/>
              <a:chExt cx="319318" cy="369332"/>
            </a:xfrm>
          </p:grpSpPr>
          <p:sp>
            <p:nvSpPr>
              <p:cNvPr id="398" name="Ellipse 39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9" name="ZoneTexte 39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1" name="Groupe 543"/>
            <p:cNvGrpSpPr/>
            <p:nvPr/>
          </p:nvGrpSpPr>
          <p:grpSpPr>
            <a:xfrm>
              <a:off x="2837618" y="2392926"/>
              <a:ext cx="261610" cy="369332"/>
              <a:chOff x="3927921" y="3609975"/>
              <a:chExt cx="261610" cy="369332"/>
            </a:xfrm>
          </p:grpSpPr>
          <p:sp>
            <p:nvSpPr>
              <p:cNvPr id="396" name="Ellipse 39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7" name="ZoneTexte 39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2" name="Groupe 546"/>
            <p:cNvGrpSpPr/>
            <p:nvPr/>
          </p:nvGrpSpPr>
          <p:grpSpPr>
            <a:xfrm>
              <a:off x="3562332" y="2304582"/>
              <a:ext cx="319318" cy="369332"/>
              <a:chOff x="3381375" y="3505200"/>
              <a:chExt cx="319318" cy="369332"/>
            </a:xfrm>
          </p:grpSpPr>
          <p:sp>
            <p:nvSpPr>
              <p:cNvPr id="394" name="Ellipse 39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5" name="ZoneTexte 39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3" name="Groupe 549"/>
            <p:cNvGrpSpPr/>
            <p:nvPr/>
          </p:nvGrpSpPr>
          <p:grpSpPr>
            <a:xfrm>
              <a:off x="2951918" y="2373876"/>
              <a:ext cx="261610" cy="369332"/>
              <a:chOff x="3927921" y="3609975"/>
              <a:chExt cx="261610" cy="369332"/>
            </a:xfrm>
          </p:grpSpPr>
          <p:sp>
            <p:nvSpPr>
              <p:cNvPr id="392" name="Ellipse 39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3" name="ZoneTexte 39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4" name="Groupe 552"/>
            <p:cNvGrpSpPr/>
            <p:nvPr/>
          </p:nvGrpSpPr>
          <p:grpSpPr>
            <a:xfrm>
              <a:off x="3410907" y="2199251"/>
              <a:ext cx="261610" cy="369332"/>
              <a:chOff x="3927921" y="3609975"/>
              <a:chExt cx="261610" cy="369332"/>
            </a:xfrm>
          </p:grpSpPr>
          <p:sp>
            <p:nvSpPr>
              <p:cNvPr id="390" name="Ellipse 38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1" name="ZoneTexte 39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5" name="Groupe 555"/>
            <p:cNvGrpSpPr/>
            <p:nvPr/>
          </p:nvGrpSpPr>
          <p:grpSpPr>
            <a:xfrm>
              <a:off x="4723568" y="2307201"/>
              <a:ext cx="261610" cy="369332"/>
              <a:chOff x="3927921" y="3609975"/>
              <a:chExt cx="261610" cy="369332"/>
            </a:xfrm>
          </p:grpSpPr>
          <p:sp>
            <p:nvSpPr>
              <p:cNvPr id="388" name="Ellipse 38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9" name="ZoneTexte 38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6" name="Groupe 558"/>
            <p:cNvGrpSpPr/>
            <p:nvPr/>
          </p:nvGrpSpPr>
          <p:grpSpPr>
            <a:xfrm>
              <a:off x="3133655" y="2390299"/>
              <a:ext cx="319318" cy="369332"/>
              <a:chOff x="3381375" y="3505200"/>
              <a:chExt cx="319318" cy="369332"/>
            </a:xfrm>
          </p:grpSpPr>
          <p:sp>
            <p:nvSpPr>
              <p:cNvPr id="386" name="Ellipse 38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7" name="ZoneTexte 38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7" name="Groupe 561"/>
            <p:cNvGrpSpPr/>
            <p:nvPr/>
          </p:nvGrpSpPr>
          <p:grpSpPr>
            <a:xfrm>
              <a:off x="3370966" y="1878568"/>
              <a:ext cx="261610" cy="369332"/>
              <a:chOff x="3927921" y="3609975"/>
              <a:chExt cx="261610" cy="369332"/>
            </a:xfrm>
          </p:grpSpPr>
          <p:sp>
            <p:nvSpPr>
              <p:cNvPr id="384" name="Ellipse 38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5" name="ZoneTexte 38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8" name="Groupe 564"/>
            <p:cNvGrpSpPr/>
            <p:nvPr/>
          </p:nvGrpSpPr>
          <p:grpSpPr>
            <a:xfrm>
              <a:off x="2915555" y="2246868"/>
              <a:ext cx="261610" cy="369332"/>
              <a:chOff x="3927921" y="3609975"/>
              <a:chExt cx="261610" cy="369332"/>
            </a:xfrm>
          </p:grpSpPr>
          <p:sp>
            <p:nvSpPr>
              <p:cNvPr id="382" name="Ellipse 38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3" name="ZoneTexte 38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9" name="Groupe 567"/>
            <p:cNvGrpSpPr/>
            <p:nvPr/>
          </p:nvGrpSpPr>
          <p:grpSpPr>
            <a:xfrm>
              <a:off x="4532460" y="2387124"/>
              <a:ext cx="319318" cy="369332"/>
              <a:chOff x="3381375" y="3505200"/>
              <a:chExt cx="319318" cy="369332"/>
            </a:xfrm>
          </p:grpSpPr>
          <p:sp>
            <p:nvSpPr>
              <p:cNvPr id="380" name="Ellipse 37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1" name="ZoneTexte 38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0" name="Groupe 570"/>
            <p:cNvGrpSpPr/>
            <p:nvPr/>
          </p:nvGrpSpPr>
          <p:grpSpPr>
            <a:xfrm>
              <a:off x="3494791" y="2307193"/>
              <a:ext cx="261610" cy="369332"/>
              <a:chOff x="3927921" y="3609975"/>
              <a:chExt cx="261610" cy="369332"/>
            </a:xfrm>
          </p:grpSpPr>
          <p:sp>
            <p:nvSpPr>
              <p:cNvPr id="378" name="Ellipse 37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9" name="ZoneTexte 37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1" name="Groupe 573"/>
            <p:cNvGrpSpPr/>
            <p:nvPr/>
          </p:nvGrpSpPr>
          <p:grpSpPr>
            <a:xfrm>
              <a:off x="3916259" y="2259568"/>
              <a:ext cx="319318" cy="369332"/>
              <a:chOff x="3381375" y="3505200"/>
              <a:chExt cx="319318" cy="369332"/>
            </a:xfrm>
          </p:grpSpPr>
          <p:sp>
            <p:nvSpPr>
              <p:cNvPr id="376" name="Ellipse 37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7" name="ZoneTexte 37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2" name="Groupe 576"/>
            <p:cNvGrpSpPr/>
            <p:nvPr/>
          </p:nvGrpSpPr>
          <p:grpSpPr>
            <a:xfrm>
              <a:off x="4433572" y="1823561"/>
              <a:ext cx="319318" cy="369332"/>
              <a:chOff x="3381375" y="3505200"/>
              <a:chExt cx="319318" cy="369332"/>
            </a:xfrm>
          </p:grpSpPr>
          <p:sp>
            <p:nvSpPr>
              <p:cNvPr id="374" name="Ellipse 37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5" name="ZoneTexte 37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3" name="Groupe 579"/>
            <p:cNvGrpSpPr/>
            <p:nvPr/>
          </p:nvGrpSpPr>
          <p:grpSpPr>
            <a:xfrm>
              <a:off x="4235577" y="2202458"/>
              <a:ext cx="261610" cy="369332"/>
              <a:chOff x="3927921" y="3609975"/>
              <a:chExt cx="261610" cy="369332"/>
            </a:xfrm>
          </p:grpSpPr>
          <p:sp>
            <p:nvSpPr>
              <p:cNvPr id="372" name="Ellipse 37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3" name="ZoneTexte 37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4" name="Groupe 582"/>
            <p:cNvGrpSpPr/>
            <p:nvPr/>
          </p:nvGrpSpPr>
          <p:grpSpPr>
            <a:xfrm>
              <a:off x="5004938" y="1821498"/>
              <a:ext cx="261610" cy="369332"/>
              <a:chOff x="3927921" y="3609975"/>
              <a:chExt cx="261610" cy="369332"/>
            </a:xfrm>
          </p:grpSpPr>
          <p:sp>
            <p:nvSpPr>
              <p:cNvPr id="370" name="Ellipse 36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1" name="ZoneTexte 37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5" name="Groupe 585"/>
            <p:cNvGrpSpPr/>
            <p:nvPr/>
          </p:nvGrpSpPr>
          <p:grpSpPr>
            <a:xfrm>
              <a:off x="5717149" y="1992988"/>
              <a:ext cx="261610" cy="369332"/>
              <a:chOff x="3927921" y="3609975"/>
              <a:chExt cx="261610" cy="369332"/>
            </a:xfrm>
          </p:grpSpPr>
          <p:sp>
            <p:nvSpPr>
              <p:cNvPr id="368" name="Ellipse 36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9" name="ZoneTexte 36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6" name="Groupe 588"/>
            <p:cNvGrpSpPr/>
            <p:nvPr/>
          </p:nvGrpSpPr>
          <p:grpSpPr>
            <a:xfrm>
              <a:off x="5265885" y="2196624"/>
              <a:ext cx="319318" cy="369332"/>
              <a:chOff x="3381375" y="3505200"/>
              <a:chExt cx="319318" cy="369332"/>
            </a:xfrm>
          </p:grpSpPr>
          <p:sp>
            <p:nvSpPr>
              <p:cNvPr id="366" name="Ellipse 36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7" name="ZoneTexte 36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7" name="Groupe 591"/>
            <p:cNvGrpSpPr/>
            <p:nvPr/>
          </p:nvGrpSpPr>
          <p:grpSpPr>
            <a:xfrm>
              <a:off x="5128763" y="2354898"/>
              <a:ext cx="261610" cy="369332"/>
              <a:chOff x="3927921" y="3609975"/>
              <a:chExt cx="261610" cy="369332"/>
            </a:xfrm>
          </p:grpSpPr>
          <p:sp>
            <p:nvSpPr>
              <p:cNvPr id="364" name="Ellipse 36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5" name="ZoneTexte 36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8" name="Groupe 594"/>
            <p:cNvGrpSpPr/>
            <p:nvPr/>
          </p:nvGrpSpPr>
          <p:grpSpPr>
            <a:xfrm>
              <a:off x="5675460" y="2349024"/>
              <a:ext cx="319318" cy="369332"/>
              <a:chOff x="3381375" y="3505200"/>
              <a:chExt cx="319318" cy="369332"/>
            </a:xfrm>
          </p:grpSpPr>
          <p:sp>
            <p:nvSpPr>
              <p:cNvPr id="362" name="Ellipse 36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3" name="ZoneTexte 36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9" name="Groupe 597"/>
            <p:cNvGrpSpPr/>
            <p:nvPr/>
          </p:nvGrpSpPr>
          <p:grpSpPr>
            <a:xfrm>
              <a:off x="3780541" y="2459593"/>
              <a:ext cx="261610" cy="369332"/>
              <a:chOff x="3927921" y="3609975"/>
              <a:chExt cx="261610" cy="369332"/>
            </a:xfrm>
          </p:grpSpPr>
          <p:sp>
            <p:nvSpPr>
              <p:cNvPr id="360" name="Ellipse 35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1" name="ZoneTexte 36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0" name="Groupe 600"/>
            <p:cNvGrpSpPr/>
            <p:nvPr/>
          </p:nvGrpSpPr>
          <p:grpSpPr>
            <a:xfrm>
              <a:off x="4228216" y="2478643"/>
              <a:ext cx="261610" cy="369332"/>
              <a:chOff x="3927921" y="3609975"/>
              <a:chExt cx="261610" cy="369332"/>
            </a:xfrm>
          </p:grpSpPr>
          <p:sp>
            <p:nvSpPr>
              <p:cNvPr id="358" name="Ellipse 35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9" name="ZoneTexte 35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1" name="Groupe 603"/>
            <p:cNvGrpSpPr/>
            <p:nvPr/>
          </p:nvGrpSpPr>
          <p:grpSpPr>
            <a:xfrm>
              <a:off x="4856866" y="2402443"/>
              <a:ext cx="261610" cy="369332"/>
              <a:chOff x="3927921" y="3609975"/>
              <a:chExt cx="261610" cy="369332"/>
            </a:xfrm>
          </p:grpSpPr>
          <p:sp>
            <p:nvSpPr>
              <p:cNvPr id="356" name="Ellipse 35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7" name="ZoneTexte 35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2" name="Groupe 606"/>
            <p:cNvGrpSpPr/>
            <p:nvPr/>
          </p:nvGrpSpPr>
          <p:grpSpPr>
            <a:xfrm>
              <a:off x="5485516" y="2392918"/>
              <a:ext cx="261610" cy="369332"/>
              <a:chOff x="3927921" y="3609975"/>
              <a:chExt cx="261610" cy="369332"/>
            </a:xfrm>
          </p:grpSpPr>
          <p:sp>
            <p:nvSpPr>
              <p:cNvPr id="354" name="Ellipse 35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5" name="ZoneTexte 35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3" name="Groupe 609"/>
            <p:cNvGrpSpPr/>
            <p:nvPr/>
          </p:nvGrpSpPr>
          <p:grpSpPr>
            <a:xfrm>
              <a:off x="6114166" y="2383393"/>
              <a:ext cx="261610" cy="369332"/>
              <a:chOff x="3927921" y="3609975"/>
              <a:chExt cx="261610" cy="369332"/>
            </a:xfrm>
          </p:grpSpPr>
          <p:sp>
            <p:nvSpPr>
              <p:cNvPr id="352" name="Ellipse 35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3" name="ZoneTexte 35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4" name="Groupe 612"/>
            <p:cNvGrpSpPr/>
            <p:nvPr/>
          </p:nvGrpSpPr>
          <p:grpSpPr>
            <a:xfrm>
              <a:off x="2666930" y="1894999"/>
              <a:ext cx="319318" cy="369332"/>
              <a:chOff x="3381375" y="3505200"/>
              <a:chExt cx="319318" cy="369332"/>
            </a:xfrm>
          </p:grpSpPr>
          <p:sp>
            <p:nvSpPr>
              <p:cNvPr id="350" name="Ellipse 34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1" name="ZoneTexte 35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5" name="Groupe 615"/>
            <p:cNvGrpSpPr/>
            <p:nvPr/>
          </p:nvGrpSpPr>
          <p:grpSpPr>
            <a:xfrm>
              <a:off x="2494666" y="2469118"/>
              <a:ext cx="261610" cy="369332"/>
              <a:chOff x="3927921" y="3609975"/>
              <a:chExt cx="261610" cy="369332"/>
            </a:xfrm>
          </p:grpSpPr>
          <p:sp>
            <p:nvSpPr>
              <p:cNvPr id="348" name="Ellipse 34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9" name="ZoneTexte 34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6" name="Groupe 618"/>
            <p:cNvGrpSpPr/>
            <p:nvPr/>
          </p:nvGrpSpPr>
          <p:grpSpPr>
            <a:xfrm>
              <a:off x="3219380" y="2380774"/>
              <a:ext cx="319318" cy="369332"/>
              <a:chOff x="3381375" y="3505200"/>
              <a:chExt cx="319318" cy="369332"/>
            </a:xfrm>
          </p:grpSpPr>
          <p:sp>
            <p:nvSpPr>
              <p:cNvPr id="346" name="Ellipse 34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7" name="ZoneTexte 34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7" name="Groupe 621"/>
            <p:cNvGrpSpPr/>
            <p:nvPr/>
          </p:nvGrpSpPr>
          <p:grpSpPr>
            <a:xfrm>
              <a:off x="2608966" y="2450068"/>
              <a:ext cx="261610" cy="369332"/>
              <a:chOff x="3927921" y="3609975"/>
              <a:chExt cx="261610" cy="369332"/>
            </a:xfrm>
          </p:grpSpPr>
          <p:sp>
            <p:nvSpPr>
              <p:cNvPr id="344" name="Ellipse 34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5" name="ZoneTexte 34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8" name="Groupe 624"/>
            <p:cNvGrpSpPr/>
            <p:nvPr/>
          </p:nvGrpSpPr>
          <p:grpSpPr>
            <a:xfrm>
              <a:off x="3067955" y="2275443"/>
              <a:ext cx="261610" cy="369332"/>
              <a:chOff x="3927921" y="3609975"/>
              <a:chExt cx="261610" cy="369332"/>
            </a:xfrm>
          </p:grpSpPr>
          <p:sp>
            <p:nvSpPr>
              <p:cNvPr id="342" name="Ellipse 34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3" name="ZoneTexte 34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9" name="Groupe 627"/>
            <p:cNvGrpSpPr/>
            <p:nvPr/>
          </p:nvGrpSpPr>
          <p:grpSpPr>
            <a:xfrm>
              <a:off x="4380616" y="2383393"/>
              <a:ext cx="261610" cy="369332"/>
              <a:chOff x="3927921" y="3609975"/>
              <a:chExt cx="261610" cy="369332"/>
            </a:xfrm>
          </p:grpSpPr>
          <p:sp>
            <p:nvSpPr>
              <p:cNvPr id="340" name="Ellipse 3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1" name="ZoneTexte 3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sp>
        <p:nvSpPr>
          <p:cNvPr id="827" name="Rectangle 826"/>
          <p:cNvSpPr/>
          <p:nvPr/>
        </p:nvSpPr>
        <p:spPr>
          <a:xfrm rot="16200000">
            <a:off x="6495374" y="4022826"/>
            <a:ext cx="4343259" cy="601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000" dirty="0" smtClean="0">
                <a:latin typeface="Century Gothic"/>
                <a:cs typeface="Century Gothic"/>
              </a:rPr>
              <a:t>Solide (silice)</a:t>
            </a:r>
            <a:endParaRPr lang="fr-FR" sz="2000" dirty="0">
              <a:latin typeface="Century Gothic"/>
              <a:cs typeface="Century Gothic"/>
            </a:endParaRPr>
          </a:p>
        </p:txBody>
      </p:sp>
      <p:cxnSp>
        <p:nvCxnSpPr>
          <p:cNvPr id="828" name="Connecteur droit avec flèche 827"/>
          <p:cNvCxnSpPr/>
          <p:nvPr/>
        </p:nvCxnSpPr>
        <p:spPr>
          <a:xfrm rot="16200000" flipH="1" flipV="1">
            <a:off x="6954071" y="157314"/>
            <a:ext cx="7016" cy="3982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29" name="ZoneTexte 828"/>
          <p:cNvSpPr txBox="1"/>
          <p:nvPr/>
        </p:nvSpPr>
        <p:spPr>
          <a:xfrm>
            <a:off x="4933520" y="1878065"/>
            <a:ext cx="1566454" cy="307777"/>
          </a:xfrm>
          <a:prstGeom prst="rect">
            <a:avLst/>
          </a:prstGeom>
          <a:noFill/>
        </p:spPr>
        <p:txBody>
          <a:bodyPr wrap="none" rtlCol="0">
            <a:spAutoFit/>
          </a:bodyPr>
          <a:lstStyle/>
          <a:p>
            <a:r>
              <a:rPr lang="fr-FR" sz="1400" dirty="0" smtClean="0"/>
              <a:t>Longueur plasma</a:t>
            </a:r>
            <a:endParaRPr lang="fr-FR" sz="1400" dirty="0"/>
          </a:p>
        </p:txBody>
      </p:sp>
      <p:sp>
        <p:nvSpPr>
          <p:cNvPr id="830" name="ZoneTexte 829"/>
          <p:cNvSpPr txBox="1"/>
          <p:nvPr/>
        </p:nvSpPr>
        <p:spPr>
          <a:xfrm>
            <a:off x="4822226" y="2319279"/>
            <a:ext cx="607859" cy="369332"/>
          </a:xfrm>
          <a:prstGeom prst="rect">
            <a:avLst/>
          </a:prstGeom>
          <a:noFill/>
        </p:spPr>
        <p:txBody>
          <a:bodyPr wrap="none" rtlCol="0">
            <a:spAutoFit/>
          </a:bodyPr>
          <a:lstStyle/>
          <a:p>
            <a:r>
              <a:rPr lang="fr-FR" dirty="0" smtClean="0"/>
              <a:t>vide</a:t>
            </a:r>
            <a:endParaRPr lang="fr-FR" dirty="0"/>
          </a:p>
        </p:txBody>
      </p:sp>
      <p:grpSp>
        <p:nvGrpSpPr>
          <p:cNvPr id="834" name="Groupe 60"/>
          <p:cNvGrpSpPr>
            <a:grpSpLocks/>
          </p:cNvGrpSpPr>
          <p:nvPr/>
        </p:nvGrpSpPr>
        <p:grpSpPr bwMode="auto">
          <a:xfrm rot="1831099">
            <a:off x="6143789" y="3988032"/>
            <a:ext cx="1254125" cy="1436687"/>
            <a:chOff x="4194575" y="3287789"/>
            <a:chExt cx="1253953" cy="1437180"/>
          </a:xfrm>
        </p:grpSpPr>
        <p:grpSp>
          <p:nvGrpSpPr>
            <p:cNvPr id="835" name="Groupe 24"/>
            <p:cNvGrpSpPr>
              <a:grpSpLocks/>
            </p:cNvGrpSpPr>
            <p:nvPr/>
          </p:nvGrpSpPr>
          <p:grpSpPr bwMode="auto">
            <a:xfrm>
              <a:off x="4194575" y="3287789"/>
              <a:ext cx="873125" cy="1231900"/>
              <a:chOff x="4399500" y="3546269"/>
              <a:chExt cx="872186" cy="1232792"/>
            </a:xfrm>
          </p:grpSpPr>
          <p:sp>
            <p:nvSpPr>
              <p:cNvPr id="847" name="Ellipse 846"/>
              <p:cNvSpPr/>
              <p:nvPr/>
            </p:nvSpPr>
            <p:spPr>
              <a:xfrm rot="2700000">
                <a:off x="4472414" y="4147832"/>
                <a:ext cx="715138" cy="45982"/>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8" name="Ellipse 847"/>
              <p:cNvSpPr/>
              <p:nvPr/>
            </p:nvSpPr>
            <p:spPr>
              <a:xfrm rot="2700000">
                <a:off x="4746882" y="3946004"/>
                <a:ext cx="572110" cy="45982"/>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9" name="Ellipse 848"/>
              <p:cNvSpPr/>
              <p:nvPr/>
            </p:nvSpPr>
            <p:spPr>
              <a:xfrm rot="2700000">
                <a:off x="5026106" y="3729891"/>
                <a:ext cx="429083" cy="61838"/>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0" name="Ellipse 849"/>
              <p:cNvSpPr/>
              <p:nvPr/>
            </p:nvSpPr>
            <p:spPr>
              <a:xfrm rot="2700000">
                <a:off x="4222219" y="4527683"/>
                <a:ext cx="429083" cy="74522"/>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1" name="Ellipse 850"/>
              <p:cNvSpPr/>
              <p:nvPr/>
            </p:nvSpPr>
            <p:spPr>
              <a:xfrm rot="2700000">
                <a:off x="4347319" y="4340137"/>
                <a:ext cx="570521" cy="57081"/>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836" name="Groupe 58"/>
            <p:cNvGrpSpPr>
              <a:grpSpLocks/>
            </p:cNvGrpSpPr>
            <p:nvPr/>
          </p:nvGrpSpPr>
          <p:grpSpPr bwMode="auto">
            <a:xfrm>
              <a:off x="4863312" y="4073473"/>
              <a:ext cx="585216" cy="651496"/>
              <a:chOff x="5594353" y="4154500"/>
              <a:chExt cx="585216" cy="651496"/>
            </a:xfrm>
          </p:grpSpPr>
          <p:sp>
            <p:nvSpPr>
              <p:cNvPr id="837" name="Ellipse 836"/>
              <p:cNvSpPr>
                <a:spLocks noChangeAspect="1"/>
              </p:cNvSpPr>
              <p:nvPr/>
            </p:nvSpPr>
            <p:spPr>
              <a:xfrm>
                <a:off x="5593861" y="4374048"/>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38" name="Ellipse 837"/>
              <p:cNvSpPr>
                <a:spLocks noChangeAspect="1"/>
              </p:cNvSpPr>
              <p:nvPr/>
            </p:nvSpPr>
            <p:spPr>
              <a:xfrm>
                <a:off x="5746240" y="4437570"/>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39" name="Ellipse 838"/>
              <p:cNvSpPr>
                <a:spLocks noChangeAspect="1"/>
              </p:cNvSpPr>
              <p:nvPr/>
            </p:nvSpPr>
            <p:spPr>
              <a:xfrm>
                <a:off x="5898619" y="4590022"/>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0" name="Ellipse 839"/>
              <p:cNvSpPr>
                <a:spLocks noChangeAspect="1"/>
              </p:cNvSpPr>
              <p:nvPr/>
            </p:nvSpPr>
            <p:spPr>
              <a:xfrm>
                <a:off x="5987507" y="4462979"/>
                <a:ext cx="128570" cy="128632"/>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1" name="Ellipse 840"/>
              <p:cNvSpPr>
                <a:spLocks noChangeAspect="1"/>
              </p:cNvSpPr>
              <p:nvPr/>
            </p:nvSpPr>
            <p:spPr>
              <a:xfrm>
                <a:off x="5874811" y="4308939"/>
                <a:ext cx="128569" cy="12863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2" name="Ellipse 841"/>
              <p:cNvSpPr>
                <a:spLocks noChangeAspect="1"/>
              </p:cNvSpPr>
              <p:nvPr/>
            </p:nvSpPr>
            <p:spPr>
              <a:xfrm>
                <a:off x="5593861" y="4591611"/>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3" name="Ellipse 842"/>
              <p:cNvSpPr>
                <a:spLocks noChangeAspect="1"/>
              </p:cNvSpPr>
              <p:nvPr/>
            </p:nvSpPr>
            <p:spPr>
              <a:xfrm>
                <a:off x="5963699" y="4154898"/>
                <a:ext cx="126983" cy="128632"/>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4" name="Ellipse 843"/>
              <p:cNvSpPr>
                <a:spLocks noChangeAspect="1"/>
              </p:cNvSpPr>
              <p:nvPr/>
            </p:nvSpPr>
            <p:spPr>
              <a:xfrm>
                <a:off x="5746240" y="4218420"/>
                <a:ext cx="128570" cy="128632"/>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5" name="Ellipse 844"/>
              <p:cNvSpPr>
                <a:spLocks noChangeAspect="1"/>
              </p:cNvSpPr>
              <p:nvPr/>
            </p:nvSpPr>
            <p:spPr>
              <a:xfrm>
                <a:off x="5746240" y="4677365"/>
                <a:ext cx="128570" cy="12863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6" name="Ellipse 845"/>
              <p:cNvSpPr>
                <a:spLocks noChangeAspect="1"/>
              </p:cNvSpPr>
              <p:nvPr/>
            </p:nvSpPr>
            <p:spPr>
              <a:xfrm>
                <a:off x="6050999" y="4335935"/>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grpSp>
      <p:grpSp>
        <p:nvGrpSpPr>
          <p:cNvPr id="852" name="Groupe 27"/>
          <p:cNvGrpSpPr>
            <a:grpSpLocks noChangeAspect="1"/>
          </p:cNvGrpSpPr>
          <p:nvPr/>
        </p:nvGrpSpPr>
        <p:grpSpPr bwMode="auto">
          <a:xfrm rot="17923768">
            <a:off x="3812017" y="2063037"/>
            <a:ext cx="1071562" cy="1922462"/>
            <a:chOff x="2564556" y="3493258"/>
            <a:chExt cx="714380" cy="1285884"/>
          </a:xfrm>
        </p:grpSpPr>
        <p:sp>
          <p:nvSpPr>
            <p:cNvPr id="853" name="Ellipse 852"/>
            <p:cNvSpPr>
              <a:spLocks noChangeAspect="1"/>
            </p:cNvSpPr>
            <p:nvPr/>
          </p:nvSpPr>
          <p:spPr>
            <a:xfrm>
              <a:off x="2564556" y="4064526"/>
              <a:ext cx="714380" cy="143348"/>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4" name="Ellipse 853"/>
            <p:cNvSpPr>
              <a:spLocks noChangeAspect="1"/>
            </p:cNvSpPr>
            <p:nvPr/>
          </p:nvSpPr>
          <p:spPr>
            <a:xfrm>
              <a:off x="2633953" y="3776615"/>
              <a:ext cx="571504"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5" name="Ellipse 854"/>
            <p:cNvSpPr>
              <a:spLocks noChangeAspect="1"/>
            </p:cNvSpPr>
            <p:nvPr/>
          </p:nvSpPr>
          <p:spPr>
            <a:xfrm>
              <a:off x="2707032" y="3492237"/>
              <a:ext cx="429687"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6" name="Ellipse 855"/>
            <p:cNvSpPr>
              <a:spLocks noChangeAspect="1"/>
            </p:cNvSpPr>
            <p:nvPr/>
          </p:nvSpPr>
          <p:spPr>
            <a:xfrm>
              <a:off x="2707087" y="4629803"/>
              <a:ext cx="428628" cy="143348"/>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7" name="Ellipse 856"/>
            <p:cNvSpPr>
              <a:spLocks noChangeAspect="1"/>
            </p:cNvSpPr>
            <p:nvPr/>
          </p:nvSpPr>
          <p:spPr>
            <a:xfrm>
              <a:off x="2632384" y="4348579"/>
              <a:ext cx="571504"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858" name="Rectangle 857"/>
          <p:cNvSpPr/>
          <p:nvPr/>
        </p:nvSpPr>
        <p:spPr>
          <a:xfrm>
            <a:off x="2399551" y="4831061"/>
            <a:ext cx="2212975" cy="1657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000" dirty="0" err="1" smtClean="0">
                <a:latin typeface="Century Gothic"/>
                <a:cs typeface="Century Gothic"/>
              </a:rPr>
              <a:t>Detecteur</a:t>
            </a:r>
            <a:r>
              <a:rPr lang="fr-FR" sz="2000" dirty="0" smtClean="0">
                <a:latin typeface="Century Gothic"/>
                <a:cs typeface="Century Gothic"/>
              </a:rPr>
              <a:t> XUV-</a:t>
            </a:r>
          </a:p>
          <a:p>
            <a:pPr algn="ctr">
              <a:defRPr/>
            </a:pPr>
            <a:r>
              <a:rPr lang="fr-FR" sz="2000" dirty="0" smtClean="0">
                <a:latin typeface="Century Gothic"/>
                <a:cs typeface="Century Gothic"/>
              </a:rPr>
              <a:t>électrons</a:t>
            </a:r>
            <a:endParaRPr lang="fr-FR" sz="2000" dirty="0">
              <a:latin typeface="Century Gothic"/>
              <a:cs typeface="Century Gothic"/>
            </a:endParaRPr>
          </a:p>
        </p:txBody>
      </p:sp>
      <p:sp>
        <p:nvSpPr>
          <p:cNvPr id="859" name="ZoneTexte 858"/>
          <p:cNvSpPr txBox="1"/>
          <p:nvPr/>
        </p:nvSpPr>
        <p:spPr>
          <a:xfrm>
            <a:off x="7313655" y="1799187"/>
            <a:ext cx="1258678" cy="307777"/>
          </a:xfrm>
          <a:prstGeom prst="rect">
            <a:avLst/>
          </a:prstGeom>
          <a:noFill/>
        </p:spPr>
        <p:txBody>
          <a:bodyPr wrap="none" rtlCol="0">
            <a:spAutoFit/>
          </a:bodyPr>
          <a:lstStyle/>
          <a:p>
            <a:r>
              <a:rPr lang="fr-FR" sz="1400" dirty="0" smtClean="0"/>
              <a:t>Miroir plasma</a:t>
            </a:r>
            <a:endParaRPr lang="fr-FR" sz="1400" dirty="0"/>
          </a:p>
        </p:txBody>
      </p:sp>
      <p:graphicFrame>
        <p:nvGraphicFramePr>
          <p:cNvPr id="860" name="Object 7"/>
          <p:cNvGraphicFramePr>
            <a:graphicFrameLocks noChangeAspect="1"/>
          </p:cNvGraphicFramePr>
          <p:nvPr/>
        </p:nvGraphicFramePr>
        <p:xfrm>
          <a:off x="6693649" y="1779306"/>
          <a:ext cx="306388" cy="387491"/>
        </p:xfrm>
        <a:graphic>
          <a:graphicData uri="http://schemas.openxmlformats.org/presentationml/2006/ole">
            <p:oleObj spid="_x0000_s171009" name="Équation" r:id="rId6" imgW="139680" imgH="177480" progId="Equation.3">
              <p:embed/>
            </p:oleObj>
          </a:graphicData>
        </a:graphic>
      </p:graphicFrame>
      <p:cxnSp>
        <p:nvCxnSpPr>
          <p:cNvPr id="861" name="Connecteur droit 860"/>
          <p:cNvCxnSpPr/>
          <p:nvPr/>
        </p:nvCxnSpPr>
        <p:spPr>
          <a:xfrm flipH="1">
            <a:off x="6916931" y="1509565"/>
            <a:ext cx="12826" cy="497441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55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7</a:t>
            </a:fld>
            <a:endParaRPr lang="fr-FR" dirty="0">
              <a:solidFill>
                <a:srgbClr val="002060"/>
              </a:solidFill>
            </a:endParaRPr>
          </a:p>
        </p:txBody>
      </p:sp>
      <p:cxnSp>
        <p:nvCxnSpPr>
          <p:cNvPr id="557" name="Connecteur droit avec flèche 556"/>
          <p:cNvCxnSpPr/>
          <p:nvPr/>
        </p:nvCxnSpPr>
        <p:spPr>
          <a:xfrm flipV="1">
            <a:off x="2210688" y="3325803"/>
            <a:ext cx="949337" cy="26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2"/>
                                        </p:tgtEl>
                                        <p:attrNameLst>
                                          <p:attrName>style.visibility</p:attrName>
                                        </p:attrNameLst>
                                      </p:cBhvr>
                                      <p:to>
                                        <p:strVal val="visible"/>
                                      </p:to>
                                    </p:set>
                                  </p:childTnLst>
                                </p:cTn>
                              </p:par>
                              <p:par>
                                <p:cTn id="31" presetID="63" presetClass="path" presetSubtype="0" accel="50000" decel="50000" fill="hold" nodeType="withEffect">
                                  <p:stCondLst>
                                    <p:cond delay="0"/>
                                  </p:stCondLst>
                                  <p:childTnLst>
                                    <p:animMotion origin="layout" path="M 2.77778E-6 -2.22222E-6 L 0.2651 0.24514 " pathEditMode="relative" rAng="0" ptsTypes="AA">
                                      <p:cBhvr>
                                        <p:cTn id="32" dur="2000" fill="hold"/>
                                        <p:tgtEl>
                                          <p:spTgt spid="852"/>
                                        </p:tgtEl>
                                        <p:attrNameLst>
                                          <p:attrName>ppt_x</p:attrName>
                                          <p:attrName>ppt_y</p:attrName>
                                        </p:attrNameLst>
                                      </p:cBhvr>
                                      <p:rCtr x="132" y="12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4"/>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85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nodeType="clickEffect">
                                  <p:stCondLst>
                                    <p:cond delay="0"/>
                                  </p:stCondLst>
                                  <p:childTnLst>
                                    <p:animMotion origin="layout" path="M -1.38889E-6 -1.11111E-6 L -0.34149 0.14445 " pathEditMode="relative" rAng="0" ptsTypes="AA">
                                      <p:cBhvr>
                                        <p:cTn id="42" dur="2000" fill="hold"/>
                                        <p:tgtEl>
                                          <p:spTgt spid="834"/>
                                        </p:tgtEl>
                                        <p:attrNameLst>
                                          <p:attrName>ppt_x</p:attrName>
                                          <p:attrName>ppt_y</p:attrName>
                                        </p:attrNameLst>
                                      </p:cBhvr>
                                      <p:rCtr x="-171" y="72"/>
                                    </p:animMotion>
                                  </p:childTnLst>
                                </p:cTn>
                              </p:par>
                              <p:par>
                                <p:cTn id="43" presetID="1" presetClass="entr" presetSubtype="0" fill="hold" nodeType="withEffect">
                                  <p:stCondLst>
                                    <p:cond delay="0"/>
                                  </p:stCondLst>
                                  <p:childTnLst>
                                    <p:set>
                                      <p:cBhvr>
                                        <p:cTn id="44"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p:bldP spid="8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7638" y="1560513"/>
            <a:ext cx="2138362" cy="1035050"/>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fr-FR"/>
          </a:p>
        </p:txBody>
      </p:sp>
      <p:sp>
        <p:nvSpPr>
          <p:cNvPr id="12" name="Rectangle 11"/>
          <p:cNvSpPr/>
          <p:nvPr/>
        </p:nvSpPr>
        <p:spPr>
          <a:xfrm>
            <a:off x="166688" y="2193925"/>
            <a:ext cx="1736725" cy="401638"/>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Oscillateur</a:t>
            </a:r>
          </a:p>
        </p:txBody>
      </p:sp>
      <p:sp>
        <p:nvSpPr>
          <p:cNvPr id="16" name="ZoneTexte 15"/>
          <p:cNvSpPr txBox="1"/>
          <p:nvPr/>
        </p:nvSpPr>
        <p:spPr>
          <a:xfrm>
            <a:off x="623888" y="1700213"/>
            <a:ext cx="822325" cy="369887"/>
          </a:xfrm>
          <a:prstGeom prst="rect">
            <a:avLst/>
          </a:prstGeom>
          <a:noFill/>
        </p:spPr>
        <p:txBody>
          <a:bodyPr wrap="none">
            <a:spAutoFit/>
          </a:bodyPr>
          <a:lstStyle/>
          <a:p>
            <a:pPr>
              <a:defRPr/>
            </a:pPr>
            <a:r>
              <a:rPr lang="fr-FR" dirty="0">
                <a:solidFill>
                  <a:schemeClr val="bg1">
                    <a:lumMod val="95000"/>
                  </a:schemeClr>
                </a:solidFill>
              </a:rPr>
              <a:t>CPA 1</a:t>
            </a:r>
          </a:p>
        </p:txBody>
      </p:sp>
      <p:sp>
        <p:nvSpPr>
          <p:cNvPr id="17" name="Rectangle 16"/>
          <p:cNvSpPr/>
          <p:nvPr/>
        </p:nvSpPr>
        <p:spPr>
          <a:xfrm>
            <a:off x="2941638" y="1752600"/>
            <a:ext cx="828675" cy="638175"/>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XPW</a:t>
            </a:r>
          </a:p>
        </p:txBody>
      </p:sp>
      <p:sp>
        <p:nvSpPr>
          <p:cNvPr id="19" name="Rectangle 18"/>
          <p:cNvSpPr/>
          <p:nvPr/>
        </p:nvSpPr>
        <p:spPr>
          <a:xfrm>
            <a:off x="4684713" y="1749425"/>
            <a:ext cx="896937" cy="639763"/>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CPA 2</a:t>
            </a:r>
          </a:p>
        </p:txBody>
      </p:sp>
      <p:sp>
        <p:nvSpPr>
          <p:cNvPr id="20" name="Rectangle 19"/>
          <p:cNvSpPr/>
          <p:nvPr/>
        </p:nvSpPr>
        <p:spPr>
          <a:xfrm>
            <a:off x="6804025" y="1801813"/>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Compression,</a:t>
            </a:r>
          </a:p>
          <a:p>
            <a:pPr algn="ctr">
              <a:defRPr/>
            </a:pPr>
            <a:r>
              <a:rPr lang="fr-FR" dirty="0" err="1" smtClean="0">
                <a:solidFill>
                  <a:schemeClr val="bg1">
                    <a:lumMod val="95000"/>
                  </a:schemeClr>
                </a:solidFill>
              </a:rPr>
              <a:t>Téléscopes</a:t>
            </a:r>
            <a:endParaRPr lang="fr-FR" dirty="0">
              <a:solidFill>
                <a:schemeClr val="bg1">
                  <a:lumMod val="95000"/>
                </a:schemeClr>
              </a:solidFill>
            </a:endParaRPr>
          </a:p>
        </p:txBody>
      </p:sp>
      <p:cxnSp>
        <p:nvCxnSpPr>
          <p:cNvPr id="22" name="Connecteur droit avec flèche 21"/>
          <p:cNvCxnSpPr>
            <a:stCxn id="10" idx="3"/>
            <a:endCxn id="17" idx="1"/>
          </p:cNvCxnSpPr>
          <p:nvPr/>
        </p:nvCxnSpPr>
        <p:spPr>
          <a:xfrm flipV="1">
            <a:off x="2286000" y="2071688"/>
            <a:ext cx="655638" cy="6350"/>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19" idx="1"/>
          </p:cNvCxnSpPr>
          <p:nvPr/>
        </p:nvCxnSpPr>
        <p:spPr>
          <a:xfrm flipV="1">
            <a:off x="3770313" y="2070100"/>
            <a:ext cx="914400"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a:off x="5581650" y="1863725"/>
            <a:ext cx="1222375"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a:endCxn id="33" idx="0"/>
          </p:cNvCxnSpPr>
          <p:nvPr/>
        </p:nvCxnSpPr>
        <p:spPr>
          <a:xfrm>
            <a:off x="7754938" y="2476500"/>
            <a:ext cx="0" cy="97948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751638" y="3455988"/>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Expérience</a:t>
            </a:r>
          </a:p>
        </p:txBody>
      </p:sp>
      <p:cxnSp>
        <p:nvCxnSpPr>
          <p:cNvPr id="27" name="Connecteur droit 26"/>
          <p:cNvCxnSpPr/>
          <p:nvPr/>
        </p:nvCxnSpPr>
        <p:spPr>
          <a:xfrm>
            <a:off x="5811838" y="1731963"/>
            <a:ext cx="198437" cy="296862"/>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a:spLocks noChangeArrowheads="1"/>
          </p:cNvSpPr>
          <p:nvPr/>
        </p:nvSpPr>
        <p:spPr bwMode="auto">
          <a:xfrm>
            <a:off x="1638300" y="1096963"/>
            <a:ext cx="2174875" cy="369887"/>
          </a:xfrm>
          <a:prstGeom prst="rect">
            <a:avLst/>
          </a:prstGeom>
          <a:noFill/>
          <a:ln w="9525">
            <a:noFill/>
            <a:miter lim="800000"/>
            <a:headEnd/>
            <a:tailEnd/>
          </a:ln>
        </p:spPr>
        <p:txBody>
          <a:bodyPr>
            <a:spAutoFit/>
          </a:bodyPr>
          <a:lstStyle/>
          <a:p>
            <a:r>
              <a:rPr lang="fr-FR" dirty="0">
                <a:solidFill>
                  <a:srgbClr val="FF0000"/>
                </a:solidFill>
                <a:ea typeface="Adobe Heiti Std R" pitchFamily="34" charset="-128"/>
              </a:rPr>
              <a:t>30fs, 1.3mJ, 1kHz</a:t>
            </a:r>
          </a:p>
        </p:txBody>
      </p:sp>
      <p:sp>
        <p:nvSpPr>
          <p:cNvPr id="42" name="Flèche vers le bas 41"/>
          <p:cNvSpPr/>
          <p:nvPr/>
        </p:nvSpPr>
        <p:spPr>
          <a:xfrm rot="10800000">
            <a:off x="2363788" y="1430338"/>
            <a:ext cx="422275" cy="639762"/>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cxnSp>
        <p:nvCxnSpPr>
          <p:cNvPr id="48" name="Connecteur droit avec flèche 47"/>
          <p:cNvCxnSpPr/>
          <p:nvPr/>
        </p:nvCxnSpPr>
        <p:spPr>
          <a:xfrm>
            <a:off x="5932488" y="2327275"/>
            <a:ext cx="871537" cy="0"/>
          </a:xfrm>
          <a:prstGeom prst="straightConnector1">
            <a:avLst/>
          </a:prstGeom>
          <a:ln>
            <a:solidFill>
              <a:srgbClr val="E8AC26">
                <a:alpha val="3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9" name="Connecteur droit 48"/>
          <p:cNvCxnSpPr/>
          <p:nvPr/>
        </p:nvCxnSpPr>
        <p:spPr>
          <a:xfrm>
            <a:off x="5816600" y="2181225"/>
            <a:ext cx="198438" cy="295275"/>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Connecteur droit 58"/>
          <p:cNvCxnSpPr/>
          <p:nvPr/>
        </p:nvCxnSpPr>
        <p:spPr>
          <a:xfrm>
            <a:off x="5932488" y="1863725"/>
            <a:ext cx="0" cy="463550"/>
          </a:xfrm>
          <a:prstGeom prst="line">
            <a:avLst/>
          </a:prstGeom>
          <a:ln>
            <a:solidFill>
              <a:schemeClr val="accent2">
                <a:alpha val="30000"/>
              </a:schemeClr>
            </a:solidFill>
          </a:ln>
        </p:spPr>
        <p:style>
          <a:lnRef idx="2">
            <a:schemeClr val="accent1"/>
          </a:lnRef>
          <a:fillRef idx="0">
            <a:schemeClr val="accent1"/>
          </a:fillRef>
          <a:effectRef idx="1">
            <a:schemeClr val="accent1"/>
          </a:effectRef>
          <a:fontRef idx="minor">
            <a:schemeClr val="tx1"/>
          </a:fontRef>
        </p:style>
      </p:cxnSp>
      <p:sp>
        <p:nvSpPr>
          <p:cNvPr id="2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6"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8</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Espace réservé de la date 6"/>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6149" name="Espace réservé du pied de page 8"/>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0" name="Rectangle 9"/>
          <p:cNvSpPr/>
          <p:nvPr/>
        </p:nvSpPr>
        <p:spPr>
          <a:xfrm>
            <a:off x="147638" y="1560513"/>
            <a:ext cx="2138362" cy="1035050"/>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fr-FR"/>
          </a:p>
        </p:txBody>
      </p:sp>
      <p:sp>
        <p:nvSpPr>
          <p:cNvPr id="12" name="Rectangle 11"/>
          <p:cNvSpPr/>
          <p:nvPr/>
        </p:nvSpPr>
        <p:spPr>
          <a:xfrm>
            <a:off x="166688" y="2193925"/>
            <a:ext cx="1736725" cy="401638"/>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Oscillateur</a:t>
            </a:r>
          </a:p>
        </p:txBody>
      </p:sp>
      <p:sp>
        <p:nvSpPr>
          <p:cNvPr id="16" name="ZoneTexte 15"/>
          <p:cNvSpPr txBox="1"/>
          <p:nvPr/>
        </p:nvSpPr>
        <p:spPr>
          <a:xfrm>
            <a:off x="623888" y="1700213"/>
            <a:ext cx="822325" cy="369887"/>
          </a:xfrm>
          <a:prstGeom prst="rect">
            <a:avLst/>
          </a:prstGeom>
          <a:noFill/>
        </p:spPr>
        <p:txBody>
          <a:bodyPr wrap="none">
            <a:spAutoFit/>
          </a:bodyPr>
          <a:lstStyle/>
          <a:p>
            <a:pPr>
              <a:defRPr/>
            </a:pPr>
            <a:r>
              <a:rPr lang="fr-FR" dirty="0">
                <a:solidFill>
                  <a:schemeClr val="bg1">
                    <a:lumMod val="95000"/>
                  </a:schemeClr>
                </a:solidFill>
              </a:rPr>
              <a:t>CPA 2</a:t>
            </a:r>
          </a:p>
        </p:txBody>
      </p:sp>
      <p:sp>
        <p:nvSpPr>
          <p:cNvPr id="17" name="Rectangle 16"/>
          <p:cNvSpPr/>
          <p:nvPr/>
        </p:nvSpPr>
        <p:spPr>
          <a:xfrm>
            <a:off x="2941638" y="1752600"/>
            <a:ext cx="828675" cy="638175"/>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XPW</a:t>
            </a:r>
          </a:p>
        </p:txBody>
      </p:sp>
      <p:sp>
        <p:nvSpPr>
          <p:cNvPr id="19" name="Rectangle 18"/>
          <p:cNvSpPr/>
          <p:nvPr/>
        </p:nvSpPr>
        <p:spPr>
          <a:xfrm>
            <a:off x="4684713" y="1749425"/>
            <a:ext cx="896937" cy="639763"/>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CPA 2</a:t>
            </a:r>
          </a:p>
        </p:txBody>
      </p:sp>
      <p:sp>
        <p:nvSpPr>
          <p:cNvPr id="20" name="Rectangle 19"/>
          <p:cNvSpPr/>
          <p:nvPr/>
        </p:nvSpPr>
        <p:spPr>
          <a:xfrm>
            <a:off x="6804025" y="1801813"/>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Compression,</a:t>
            </a:r>
          </a:p>
          <a:p>
            <a:pPr algn="ctr">
              <a:defRPr/>
            </a:pPr>
            <a:r>
              <a:rPr lang="fr-FR" dirty="0" err="1">
                <a:solidFill>
                  <a:schemeClr val="bg1">
                    <a:lumMod val="95000"/>
                  </a:schemeClr>
                </a:solidFill>
              </a:rPr>
              <a:t>Telescopes</a:t>
            </a:r>
            <a:endParaRPr lang="fr-FR" dirty="0">
              <a:solidFill>
                <a:schemeClr val="bg1">
                  <a:lumMod val="95000"/>
                </a:schemeClr>
              </a:solidFill>
            </a:endParaRPr>
          </a:p>
        </p:txBody>
      </p:sp>
      <p:cxnSp>
        <p:nvCxnSpPr>
          <p:cNvPr id="22" name="Connecteur droit avec flèche 21"/>
          <p:cNvCxnSpPr>
            <a:stCxn id="10" idx="3"/>
            <a:endCxn id="17" idx="1"/>
          </p:cNvCxnSpPr>
          <p:nvPr/>
        </p:nvCxnSpPr>
        <p:spPr>
          <a:xfrm flipV="1">
            <a:off x="2286000" y="2071688"/>
            <a:ext cx="655638" cy="6350"/>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19" idx="1"/>
          </p:cNvCxnSpPr>
          <p:nvPr/>
        </p:nvCxnSpPr>
        <p:spPr>
          <a:xfrm flipV="1">
            <a:off x="3770313" y="2070100"/>
            <a:ext cx="914400"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a:off x="5581650" y="1863725"/>
            <a:ext cx="1222375"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a:endCxn id="33" idx="0"/>
          </p:cNvCxnSpPr>
          <p:nvPr/>
        </p:nvCxnSpPr>
        <p:spPr>
          <a:xfrm>
            <a:off x="7754938" y="2476500"/>
            <a:ext cx="0" cy="97948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751638" y="3455988"/>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Expérience</a:t>
            </a:r>
          </a:p>
        </p:txBody>
      </p:sp>
      <p:cxnSp>
        <p:nvCxnSpPr>
          <p:cNvPr id="27" name="Connecteur droit 26"/>
          <p:cNvCxnSpPr/>
          <p:nvPr/>
        </p:nvCxnSpPr>
        <p:spPr>
          <a:xfrm>
            <a:off x="5811838" y="1731963"/>
            <a:ext cx="198437" cy="296862"/>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162" name="ZoneTexte 39"/>
          <p:cNvSpPr txBox="1">
            <a:spLocks noChangeArrowheads="1"/>
          </p:cNvSpPr>
          <p:nvPr/>
        </p:nvSpPr>
        <p:spPr bwMode="auto">
          <a:xfrm>
            <a:off x="1638300" y="1096963"/>
            <a:ext cx="2174875" cy="369887"/>
          </a:xfrm>
          <a:prstGeom prst="rect">
            <a:avLst/>
          </a:prstGeom>
          <a:noFill/>
          <a:ln w="9525">
            <a:noFill/>
            <a:miter lim="800000"/>
            <a:headEnd/>
            <a:tailEnd/>
          </a:ln>
        </p:spPr>
        <p:txBody>
          <a:bodyPr>
            <a:spAutoFit/>
          </a:bodyPr>
          <a:lstStyle/>
          <a:p>
            <a:r>
              <a:rPr lang="fr-FR">
                <a:solidFill>
                  <a:srgbClr val="FF0000"/>
                </a:solidFill>
                <a:ea typeface="Adobe Heiti Std R" pitchFamily="34" charset="-128"/>
              </a:rPr>
              <a:t>30fs, 1.3mJ, 1kHz</a:t>
            </a:r>
          </a:p>
        </p:txBody>
      </p:sp>
      <p:pic>
        <p:nvPicPr>
          <p:cNvPr id="6163" name="Image 40" descr="Contrast-BeforeANDafterXPW.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1889125" y="3554413"/>
            <a:ext cx="4043363" cy="2859087"/>
          </a:xfrm>
          <a:prstGeom prst="rect">
            <a:avLst/>
          </a:prstGeom>
          <a:noFill/>
          <a:ln w="9525">
            <a:noFill/>
            <a:miter lim="800000"/>
            <a:headEnd/>
            <a:tailEnd/>
          </a:ln>
        </p:spPr>
      </p:pic>
      <p:sp>
        <p:nvSpPr>
          <p:cNvPr id="43" name="Flèche vers le bas 42"/>
          <p:cNvSpPr/>
          <p:nvPr/>
        </p:nvSpPr>
        <p:spPr>
          <a:xfrm>
            <a:off x="3770313" y="2078038"/>
            <a:ext cx="422275" cy="1476375"/>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165" name="ZoneTexte 43"/>
          <p:cNvSpPr txBox="1">
            <a:spLocks noChangeArrowheads="1"/>
          </p:cNvSpPr>
          <p:nvPr/>
        </p:nvSpPr>
        <p:spPr bwMode="auto">
          <a:xfrm>
            <a:off x="4106863" y="2809875"/>
            <a:ext cx="1474787" cy="369332"/>
          </a:xfrm>
          <a:prstGeom prst="rect">
            <a:avLst/>
          </a:prstGeom>
          <a:noFill/>
          <a:ln w="9525">
            <a:noFill/>
            <a:miter lim="800000"/>
            <a:headEnd/>
            <a:tailEnd/>
          </a:ln>
        </p:spPr>
        <p:txBody>
          <a:bodyPr wrap="square">
            <a:spAutoFit/>
          </a:bodyPr>
          <a:lstStyle/>
          <a:p>
            <a:r>
              <a:rPr lang="fr-FR" dirty="0">
                <a:solidFill>
                  <a:srgbClr val="FF0000"/>
                </a:solidFill>
                <a:ea typeface="Adobe Heiti Std R" pitchFamily="34" charset="-128"/>
              </a:rPr>
              <a:t>0.3mJ</a:t>
            </a:r>
            <a:r>
              <a:rPr lang="fr-FR" dirty="0" smtClean="0">
                <a:solidFill>
                  <a:srgbClr val="FF0000"/>
                </a:solidFill>
                <a:ea typeface="Adobe Heiti Std R" pitchFamily="34" charset="-128"/>
              </a:rPr>
              <a:t>, 25fs</a:t>
            </a:r>
            <a:endParaRPr lang="fr-FR" dirty="0">
              <a:solidFill>
                <a:srgbClr val="FF0000"/>
              </a:solidFill>
              <a:ea typeface="Adobe Heiti Std R" pitchFamily="34" charset="-128"/>
            </a:endParaRPr>
          </a:p>
        </p:txBody>
      </p:sp>
      <p:cxnSp>
        <p:nvCxnSpPr>
          <p:cNvPr id="48" name="Connecteur droit avec flèche 47"/>
          <p:cNvCxnSpPr/>
          <p:nvPr/>
        </p:nvCxnSpPr>
        <p:spPr>
          <a:xfrm>
            <a:off x="5932488" y="2327275"/>
            <a:ext cx="871537" cy="0"/>
          </a:xfrm>
          <a:prstGeom prst="straightConnector1">
            <a:avLst/>
          </a:prstGeom>
          <a:ln>
            <a:solidFill>
              <a:srgbClr val="E8AC26">
                <a:alpha val="3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9" name="Connecteur droit 48"/>
          <p:cNvCxnSpPr/>
          <p:nvPr/>
        </p:nvCxnSpPr>
        <p:spPr>
          <a:xfrm>
            <a:off x="5816600" y="2181225"/>
            <a:ext cx="198438" cy="295275"/>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 Box 51"/>
          <p:cNvSpPr txBox="1">
            <a:spLocks noChangeArrowheads="1"/>
          </p:cNvSpPr>
          <p:nvPr/>
        </p:nvSpPr>
        <p:spPr bwMode="auto">
          <a:xfrm>
            <a:off x="5529642" y="5143500"/>
            <a:ext cx="2383666" cy="338554"/>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Ramirez , </a:t>
            </a:r>
            <a:r>
              <a:rPr lang="fr-FR" sz="1600" b="1" i="1" dirty="0" err="1" smtClean="0">
                <a:solidFill>
                  <a:schemeClr val="accent4"/>
                </a:solidFill>
                <a:latin typeface="+mj-lt"/>
                <a:ea typeface="Gill Sans" charset="0"/>
                <a:cs typeface="Arial" pitchFamily="34" charset="0"/>
              </a:rPr>
              <a:t>Opt</a:t>
            </a:r>
            <a:r>
              <a:rPr lang="fr-FR" sz="1600" b="1" i="1" dirty="0" smtClean="0">
                <a:solidFill>
                  <a:schemeClr val="accent4"/>
                </a:solidFill>
                <a:latin typeface="+mj-lt"/>
                <a:ea typeface="Gill Sans" charset="0"/>
                <a:cs typeface="Arial" pitchFamily="34" charset="0"/>
              </a:rPr>
              <a:t>. </a:t>
            </a:r>
            <a:r>
              <a:rPr lang="fr-FR" sz="1600" b="1" i="1" dirty="0" err="1" smtClean="0">
                <a:solidFill>
                  <a:schemeClr val="accent4"/>
                </a:solidFill>
                <a:latin typeface="+mj-lt"/>
                <a:ea typeface="Gill Sans" charset="0"/>
                <a:cs typeface="Arial" pitchFamily="34" charset="0"/>
              </a:rPr>
              <a:t>Exp</a:t>
            </a:r>
            <a:r>
              <a:rPr lang="fr-FR" sz="1600" b="1" i="1" dirty="0" smtClean="0">
                <a:solidFill>
                  <a:schemeClr val="accent4"/>
                </a:solidFill>
                <a:latin typeface="+mj-lt"/>
                <a:ea typeface="Gill Sans" charset="0"/>
                <a:cs typeface="Arial" pitchFamily="34" charset="0"/>
              </a:rPr>
              <a:t>. </a:t>
            </a:r>
            <a:r>
              <a:rPr lang="fr-FR" sz="1600" b="1" dirty="0">
                <a:solidFill>
                  <a:schemeClr val="accent4"/>
                </a:solidFill>
                <a:latin typeface="+mj-lt"/>
                <a:ea typeface="Gill Sans" charset="0"/>
                <a:cs typeface="Arial" pitchFamily="34" charset="0"/>
              </a:rPr>
              <a:t>(2011)</a:t>
            </a:r>
          </a:p>
        </p:txBody>
      </p:sp>
      <p:sp>
        <p:nvSpPr>
          <p:cNvPr id="54" name="Text Box 51"/>
          <p:cNvSpPr txBox="1">
            <a:spLocks noChangeArrowheads="1"/>
          </p:cNvSpPr>
          <p:nvPr/>
        </p:nvSpPr>
        <p:spPr bwMode="auto">
          <a:xfrm>
            <a:off x="5581650" y="5481638"/>
            <a:ext cx="2503488" cy="338137"/>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Ricci, </a:t>
            </a:r>
            <a:r>
              <a:rPr lang="fr-FR" sz="1600" b="1" i="1" dirty="0" err="1">
                <a:solidFill>
                  <a:schemeClr val="accent4"/>
                </a:solidFill>
                <a:latin typeface="+mj-lt"/>
                <a:ea typeface="Gill Sans" charset="0"/>
                <a:cs typeface="Arial" pitchFamily="34" charset="0"/>
              </a:rPr>
              <a:t>Rev</a:t>
            </a:r>
            <a:r>
              <a:rPr lang="fr-FR" sz="1600" b="1" i="1" dirty="0">
                <a:solidFill>
                  <a:schemeClr val="accent4"/>
                </a:solidFill>
                <a:latin typeface="+mj-lt"/>
                <a:ea typeface="Gill Sans" charset="0"/>
                <a:cs typeface="Arial" pitchFamily="34" charset="0"/>
              </a:rPr>
              <a:t> of </a:t>
            </a:r>
            <a:r>
              <a:rPr lang="fr-FR" sz="1600" b="1" i="1" dirty="0" err="1">
                <a:solidFill>
                  <a:schemeClr val="accent4"/>
                </a:solidFill>
                <a:latin typeface="+mj-lt"/>
                <a:ea typeface="Gill Sans" charset="0"/>
                <a:cs typeface="Arial" pitchFamily="34" charset="0"/>
              </a:rPr>
              <a:t>Sci</a:t>
            </a:r>
            <a:r>
              <a:rPr lang="fr-FR" sz="1600" b="1" i="1" dirty="0">
                <a:solidFill>
                  <a:schemeClr val="accent4"/>
                </a:solidFill>
                <a:latin typeface="+mj-lt"/>
                <a:ea typeface="Gill Sans" charset="0"/>
                <a:cs typeface="Arial" pitchFamily="34" charset="0"/>
              </a:rPr>
              <a:t>. </a:t>
            </a:r>
            <a:r>
              <a:rPr lang="fr-FR" sz="1600" b="1" i="1" dirty="0" err="1">
                <a:solidFill>
                  <a:schemeClr val="accent4"/>
                </a:solidFill>
                <a:latin typeface="+mj-lt"/>
                <a:ea typeface="Gill Sans" charset="0"/>
                <a:cs typeface="Arial" pitchFamily="34" charset="0"/>
              </a:rPr>
              <a:t>Inst</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2013)</a:t>
            </a:r>
          </a:p>
        </p:txBody>
      </p:sp>
      <p:sp>
        <p:nvSpPr>
          <p:cNvPr id="55" name="Text Box 51"/>
          <p:cNvSpPr txBox="1">
            <a:spLocks noChangeArrowheads="1"/>
          </p:cNvSpPr>
          <p:nvPr/>
        </p:nvSpPr>
        <p:spPr bwMode="auto">
          <a:xfrm>
            <a:off x="5578475" y="5827713"/>
            <a:ext cx="2479675" cy="339725"/>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Ricci, </a:t>
            </a:r>
            <a:r>
              <a:rPr lang="fr-FR" sz="1600" b="1" i="1" dirty="0" err="1">
                <a:solidFill>
                  <a:schemeClr val="accent4"/>
                </a:solidFill>
                <a:latin typeface="+mj-lt"/>
                <a:ea typeface="Gill Sans" charset="0"/>
                <a:cs typeface="Arial" pitchFamily="34" charset="0"/>
              </a:rPr>
              <a:t>Appl</a:t>
            </a:r>
            <a:r>
              <a:rPr lang="fr-FR" sz="1600" b="1" i="1" dirty="0">
                <a:solidFill>
                  <a:schemeClr val="accent4"/>
                </a:solidFill>
                <a:latin typeface="+mj-lt"/>
                <a:ea typeface="Gill Sans" charset="0"/>
                <a:cs typeface="Arial" pitchFamily="34" charset="0"/>
              </a:rPr>
              <a:t>. Sciences </a:t>
            </a:r>
            <a:r>
              <a:rPr lang="fr-FR" sz="1600" b="1" dirty="0">
                <a:solidFill>
                  <a:schemeClr val="accent4"/>
                </a:solidFill>
                <a:latin typeface="+mj-lt"/>
                <a:ea typeface="Gill Sans" charset="0"/>
                <a:cs typeface="Arial" pitchFamily="34" charset="0"/>
              </a:rPr>
              <a:t>(2013)</a:t>
            </a:r>
          </a:p>
        </p:txBody>
      </p:sp>
      <p:sp>
        <p:nvSpPr>
          <p:cNvPr id="6171" name="ZoneTexte 55"/>
          <p:cNvSpPr txBox="1">
            <a:spLocks noChangeArrowheads="1"/>
          </p:cNvSpPr>
          <p:nvPr/>
        </p:nvSpPr>
        <p:spPr bwMode="auto">
          <a:xfrm>
            <a:off x="3054350" y="3481388"/>
            <a:ext cx="2293938" cy="338137"/>
          </a:xfrm>
          <a:prstGeom prst="rect">
            <a:avLst/>
          </a:prstGeom>
          <a:noFill/>
          <a:ln w="9525">
            <a:noFill/>
            <a:miter lim="800000"/>
            <a:headEnd/>
            <a:tailEnd/>
          </a:ln>
        </p:spPr>
        <p:txBody>
          <a:bodyPr>
            <a:spAutoFit/>
          </a:bodyPr>
          <a:lstStyle/>
          <a:p>
            <a:r>
              <a:rPr lang="fr-FR" sz="1600" i="1" dirty="0">
                <a:solidFill>
                  <a:srgbClr val="FF0000"/>
                </a:solidFill>
                <a:ea typeface="Adobe Heiti Std R" pitchFamily="34" charset="-128"/>
              </a:rPr>
              <a:t>Mesure </a:t>
            </a:r>
            <a:r>
              <a:rPr lang="fr-FR" sz="1600" i="1" dirty="0" smtClean="0">
                <a:solidFill>
                  <a:srgbClr val="FF0000"/>
                </a:solidFill>
                <a:ea typeface="Adobe Heiti Std R" pitchFamily="34" charset="-128"/>
              </a:rPr>
              <a:t>contraste :</a:t>
            </a:r>
            <a:endParaRPr lang="fr-FR" sz="1600" i="1" dirty="0">
              <a:solidFill>
                <a:srgbClr val="FF0000"/>
              </a:solidFill>
              <a:ea typeface="Adobe Heiti Std R" pitchFamily="34" charset="-128"/>
            </a:endParaRPr>
          </a:p>
        </p:txBody>
      </p:sp>
      <p:cxnSp>
        <p:nvCxnSpPr>
          <p:cNvPr id="59" name="Connecteur droit 58"/>
          <p:cNvCxnSpPr/>
          <p:nvPr/>
        </p:nvCxnSpPr>
        <p:spPr>
          <a:xfrm>
            <a:off x="5932488" y="1863725"/>
            <a:ext cx="0" cy="463550"/>
          </a:xfrm>
          <a:prstGeom prst="line">
            <a:avLst/>
          </a:prstGeom>
          <a:ln>
            <a:solidFill>
              <a:schemeClr val="accent2">
                <a:alpha val="30000"/>
              </a:schemeClr>
            </a:solidFill>
          </a:ln>
        </p:spPr>
        <p:style>
          <a:lnRef idx="2">
            <a:schemeClr val="accent1"/>
          </a:lnRef>
          <a:fillRef idx="0">
            <a:schemeClr val="accent1"/>
          </a:fillRef>
          <a:effectRef idx="1">
            <a:schemeClr val="accent1"/>
          </a:effectRef>
          <a:fontRef idx="minor">
            <a:schemeClr val="tx1"/>
          </a:fontRef>
        </p:style>
      </p:cxnSp>
      <p:cxnSp>
        <p:nvCxnSpPr>
          <p:cNvPr id="66" name="Connecteur droit avec flèche 65"/>
          <p:cNvCxnSpPr/>
          <p:nvPr/>
        </p:nvCxnSpPr>
        <p:spPr>
          <a:xfrm>
            <a:off x="4392613" y="4405313"/>
            <a:ext cx="504825" cy="3032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74" name="ZoneTexte 24"/>
          <p:cNvSpPr txBox="1">
            <a:spLocks noChangeArrowheads="1"/>
          </p:cNvSpPr>
          <p:nvPr/>
        </p:nvSpPr>
        <p:spPr bwMode="auto">
          <a:xfrm>
            <a:off x="3813175" y="4205288"/>
            <a:ext cx="968375" cy="276225"/>
          </a:xfrm>
          <a:prstGeom prst="rect">
            <a:avLst/>
          </a:prstGeom>
          <a:noFill/>
          <a:ln w="9525">
            <a:noFill/>
            <a:miter lim="800000"/>
            <a:headEnd/>
            <a:tailEnd/>
          </a:ln>
        </p:spPr>
        <p:txBody>
          <a:bodyPr>
            <a:spAutoFit/>
          </a:bodyPr>
          <a:lstStyle/>
          <a:p>
            <a:r>
              <a:rPr lang="fr-FR" sz="1200" i="1">
                <a:solidFill>
                  <a:srgbClr val="002060"/>
                </a:solidFill>
              </a:rPr>
              <a:t>artefact</a:t>
            </a:r>
          </a:p>
        </p:txBody>
      </p:sp>
      <p:graphicFrame>
        <p:nvGraphicFramePr>
          <p:cNvPr id="7177" name="Object 25"/>
          <p:cNvGraphicFramePr>
            <a:graphicFrameLocks noChangeAspect="1"/>
          </p:cNvGraphicFramePr>
          <p:nvPr/>
        </p:nvGraphicFramePr>
        <p:xfrm>
          <a:off x="2714625" y="4427538"/>
          <a:ext cx="744538" cy="444500"/>
        </p:xfrm>
        <a:graphic>
          <a:graphicData uri="http://schemas.openxmlformats.org/presentationml/2006/ole">
            <p:oleObj spid="_x0000_s6146" name="Équation" r:id="rId5" imgW="355320" imgH="203040" progId="Equation.3">
              <p:embed/>
            </p:oleObj>
          </a:graphicData>
        </a:graphic>
      </p:graphicFrame>
      <p:sp>
        <p:nvSpPr>
          <p:cNvPr id="71" name="Flèche vers le bas 70"/>
          <p:cNvSpPr/>
          <p:nvPr/>
        </p:nvSpPr>
        <p:spPr>
          <a:xfrm rot="10800000">
            <a:off x="2363788" y="1430338"/>
            <a:ext cx="422275" cy="639762"/>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9</a:t>
            </a:fld>
            <a:endParaRPr lang="fr-FR" dirty="0">
              <a:solidFill>
                <a:srgbClr val="002060"/>
              </a:solidFill>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ntroduction">
  <a:themeElements>
    <a:clrScheme name="Technique">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33777</TotalTime>
  <Words>3804</Words>
  <Application>Microsoft Office PowerPoint</Application>
  <PresentationFormat>Affichage à l'écran (4:3)</PresentationFormat>
  <Paragraphs>1068</Paragraphs>
  <Slides>47</Slides>
  <Notes>32</Notes>
  <HiddenSlides>3</HiddenSlides>
  <MMClips>2</MMClips>
  <ScaleCrop>false</ScaleCrop>
  <HeadingPairs>
    <vt:vector size="6" baseType="variant">
      <vt:variant>
        <vt:lpstr>Thème</vt:lpstr>
      </vt:variant>
      <vt:variant>
        <vt:i4>1</vt:i4>
      </vt:variant>
      <vt:variant>
        <vt:lpstr>Serveurs OLE incorporés</vt:lpstr>
      </vt:variant>
      <vt:variant>
        <vt:i4>3</vt:i4>
      </vt:variant>
      <vt:variant>
        <vt:lpstr>Titres des diapositives</vt:lpstr>
      </vt:variant>
      <vt:variant>
        <vt:i4>47</vt:i4>
      </vt:variant>
    </vt:vector>
  </HeadingPairs>
  <TitlesOfParts>
    <vt:vector size="51" baseType="lpstr">
      <vt:lpstr>Introduction</vt:lpstr>
      <vt:lpstr>Équation</vt:lpstr>
      <vt:lpstr>Acrobat Document</vt:lpstr>
      <vt:lpstr>Microsoft Éditeur d'équations 3.0</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vector>
  </TitlesOfParts>
  <Company>loa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antoine rousse</dc:creator>
  <cp:lastModifiedBy>bocoum</cp:lastModifiedBy>
  <cp:revision>1955</cp:revision>
  <cp:lastPrinted>2014-10-10T18:50:24Z</cp:lastPrinted>
  <dcterms:created xsi:type="dcterms:W3CDTF">2011-01-04T08:36:22Z</dcterms:created>
  <dcterms:modified xsi:type="dcterms:W3CDTF">2016-06-23T22:31:31Z</dcterms:modified>
</cp:coreProperties>
</file>